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handoutMasterIdLst>
    <p:handoutMasterId r:id="rId112"/>
  </p:handoutMasterIdLst>
  <p:sldIdLst>
    <p:sldId id="424" r:id="rId2"/>
    <p:sldId id="452" r:id="rId3"/>
    <p:sldId id="453" r:id="rId4"/>
    <p:sldId id="454" r:id="rId5"/>
    <p:sldId id="298" r:id="rId6"/>
    <p:sldId id="299" r:id="rId7"/>
    <p:sldId id="300" r:id="rId8"/>
    <p:sldId id="328" r:id="rId9"/>
    <p:sldId id="326" r:id="rId10"/>
    <p:sldId id="304" r:id="rId11"/>
    <p:sldId id="307" r:id="rId12"/>
    <p:sldId id="329" r:id="rId13"/>
    <p:sldId id="427" r:id="rId14"/>
    <p:sldId id="330" r:id="rId15"/>
    <p:sldId id="331" r:id="rId16"/>
    <p:sldId id="333" r:id="rId17"/>
    <p:sldId id="334" r:id="rId18"/>
    <p:sldId id="335" r:id="rId19"/>
    <p:sldId id="428" r:id="rId20"/>
    <p:sldId id="343" r:id="rId21"/>
    <p:sldId id="429" r:id="rId22"/>
    <p:sldId id="344" r:id="rId23"/>
    <p:sldId id="345" r:id="rId24"/>
    <p:sldId id="348" r:id="rId25"/>
    <p:sldId id="349" r:id="rId26"/>
    <p:sldId id="353" r:id="rId27"/>
    <p:sldId id="355" r:id="rId28"/>
    <p:sldId id="356" r:id="rId29"/>
    <p:sldId id="357" r:id="rId30"/>
    <p:sldId id="358" r:id="rId31"/>
    <p:sldId id="359" r:id="rId32"/>
    <p:sldId id="360" r:id="rId33"/>
    <p:sldId id="361" r:id="rId34"/>
    <p:sldId id="362" r:id="rId35"/>
    <p:sldId id="363" r:id="rId36"/>
    <p:sldId id="364" r:id="rId37"/>
    <p:sldId id="365" r:id="rId38"/>
    <p:sldId id="366" r:id="rId39"/>
    <p:sldId id="367" r:id="rId40"/>
    <p:sldId id="368" r:id="rId41"/>
    <p:sldId id="430" r:id="rId42"/>
    <p:sldId id="369" r:id="rId43"/>
    <p:sldId id="370" r:id="rId44"/>
    <p:sldId id="371" r:id="rId45"/>
    <p:sldId id="382" r:id="rId46"/>
    <p:sldId id="431" r:id="rId47"/>
    <p:sldId id="383" r:id="rId48"/>
    <p:sldId id="384" r:id="rId49"/>
    <p:sldId id="386" r:id="rId50"/>
    <p:sldId id="387" r:id="rId51"/>
    <p:sldId id="388" r:id="rId52"/>
    <p:sldId id="389" r:id="rId53"/>
    <p:sldId id="390" r:id="rId54"/>
    <p:sldId id="404" r:id="rId55"/>
    <p:sldId id="432" r:id="rId56"/>
    <p:sldId id="405" r:id="rId57"/>
    <p:sldId id="406" r:id="rId58"/>
    <p:sldId id="407" r:id="rId59"/>
    <p:sldId id="408" r:id="rId60"/>
    <p:sldId id="409" r:id="rId61"/>
    <p:sldId id="410" r:id="rId62"/>
    <p:sldId id="411" r:id="rId63"/>
    <p:sldId id="412" r:id="rId64"/>
    <p:sldId id="413" r:id="rId65"/>
    <p:sldId id="433" r:id="rId66"/>
    <p:sldId id="414" r:id="rId67"/>
    <p:sldId id="415" r:id="rId68"/>
    <p:sldId id="416" r:id="rId69"/>
    <p:sldId id="422" r:id="rId70"/>
    <p:sldId id="425" r:id="rId71"/>
    <p:sldId id="426" r:id="rId72"/>
    <p:sldId id="372" r:id="rId73"/>
    <p:sldId id="373" r:id="rId74"/>
    <p:sldId id="374" r:id="rId75"/>
    <p:sldId id="375" r:id="rId76"/>
    <p:sldId id="376" r:id="rId77"/>
    <p:sldId id="377" r:id="rId78"/>
    <p:sldId id="378" r:id="rId79"/>
    <p:sldId id="379" r:id="rId80"/>
    <p:sldId id="380" r:id="rId81"/>
    <p:sldId id="381" r:id="rId82"/>
    <p:sldId id="391" r:id="rId83"/>
    <p:sldId id="392" r:id="rId84"/>
    <p:sldId id="393" r:id="rId85"/>
    <p:sldId id="394" r:id="rId86"/>
    <p:sldId id="395" r:id="rId87"/>
    <p:sldId id="396" r:id="rId88"/>
    <p:sldId id="417" r:id="rId89"/>
    <p:sldId id="418" r:id="rId90"/>
    <p:sldId id="419" r:id="rId91"/>
    <p:sldId id="420" r:id="rId92"/>
    <p:sldId id="421" r:id="rId93"/>
    <p:sldId id="435" r:id="rId94"/>
    <p:sldId id="436" r:id="rId95"/>
    <p:sldId id="437" r:id="rId96"/>
    <p:sldId id="438" r:id="rId97"/>
    <p:sldId id="439" r:id="rId98"/>
    <p:sldId id="440" r:id="rId99"/>
    <p:sldId id="441" r:id="rId100"/>
    <p:sldId id="442" r:id="rId101"/>
    <p:sldId id="443" r:id="rId102"/>
    <p:sldId id="444" r:id="rId103"/>
    <p:sldId id="445" r:id="rId104"/>
    <p:sldId id="446" r:id="rId105"/>
    <p:sldId id="447" r:id="rId106"/>
    <p:sldId id="448" r:id="rId107"/>
    <p:sldId id="449" r:id="rId108"/>
    <p:sldId id="450" r:id="rId109"/>
    <p:sldId id="451" r:id="rId110"/>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ext uri="{19B8F6BF-5375-455C-9EA6-DF929625EA0E}">
        <p15:presenceInfo xmlns:p15="http://schemas.microsoft.com/office/powerpoint/2012/main" userId="958da6fd0e6693af" providerId="Windows Live"/>
      </p:ext>
    </p:extLst>
  </p:cmAuthor>
  <p:cmAuthor id="2" name="Mehra, Ruchika" initials="MR" lastIdx="1" clrIdx="1">
    <p:extLst>
      <p:ext uri="{19B8F6BF-5375-455C-9EA6-DF929625EA0E}">
        <p15:presenceInfo xmlns:p15="http://schemas.microsoft.com/office/powerpoint/2012/main" userId="S::ruchika.mehra@mheducation.com::0a04c398-b325-4475-9767-879c37ca04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8C"/>
    <a:srgbClr val="692146"/>
    <a:srgbClr val="720F11"/>
    <a:srgbClr val="9F2241"/>
    <a:srgbClr val="E2DFCA"/>
    <a:srgbClr val="625D9C"/>
    <a:srgbClr val="E21A23"/>
    <a:srgbClr val="FFDFCA"/>
    <a:srgbClr val="FFB600"/>
    <a:srgbClr val="E7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8" autoAdjust="0"/>
    <p:restoredTop sz="94788" autoAdjust="0"/>
  </p:normalViewPr>
  <p:slideViewPr>
    <p:cSldViewPr snapToGrid="0">
      <p:cViewPr>
        <p:scale>
          <a:sx n="91" d="100"/>
          <a:sy n="91" d="100"/>
        </p:scale>
        <p:origin x="994" y="53"/>
      </p:cViewPr>
      <p:guideLst>
        <p:guide pos="1176"/>
        <p:guide orient="horz" pos="3000"/>
        <p:guide orient="horz" pos="384"/>
        <p:guide orient="horz" pos="2688"/>
        <p:guide orient="horz" pos="2904"/>
        <p:guide orient="horz" pos="1680"/>
        <p:guide orient="horz" pos="3216"/>
        <p:guide orient="horz" pos="3096"/>
        <p:guide pos="672"/>
        <p:guide pos="2976"/>
        <p:guide pos="5160"/>
        <p:guide pos="1948"/>
        <p:guide pos="216"/>
        <p:guide orient="horz" pos="2160"/>
        <p:guide orient="horz"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0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pPr/>
              <a:t>6/5/2023</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pPr/>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pPr/>
              <a:t>6/5/2023</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pPr/>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E90D17CD-30A4-453F-8696-81D8C4D8F1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D53FBC06-2FF8-4DE0-8048-AED0B89A3662}" type="slidenum">
              <a:rPr lang="en-US" altLang="en-US"/>
              <a:pPr/>
              <a:t>16</a:t>
            </a:fld>
            <a:endParaRPr lang="en-US" altLang="en-US"/>
          </a:p>
        </p:txBody>
      </p:sp>
      <p:sp>
        <p:nvSpPr>
          <p:cNvPr id="103427" name="Rectangle 2">
            <a:extLst>
              <a:ext uri="{FF2B5EF4-FFF2-40B4-BE49-F238E27FC236}">
                <a16:creationId xmlns:a16="http://schemas.microsoft.com/office/drawing/2014/main" id="{6FEFAE11-0415-4F7F-A314-1F7AA5C9E68A}"/>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66869F71-F651-4E87-A5E5-0008D8B6B0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Examples of planar network  Fig.5.21 ,22.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p:ext uri="{DCECCB84-F9BA-43D5-87BE-67443E8EF086}">
      <p15:sldGuideLst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180605138"/>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464801227"/>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33597303"/>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346766917"/>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897000810"/>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02264207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782730963"/>
      </p:ext>
    </p:extLst>
  </p:cSld>
  <p:clrMapOvr>
    <a:masterClrMapping/>
  </p:clrMapOvr>
  <p:extLst>
    <p:ext uri="{DCECCB84-F9BA-43D5-87BE-67443E8EF086}">
      <p15:sldGuideLst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0B542A3-1268-4836-B6B0-87739387AAE3}"/>
              </a:ext>
            </a:extLst>
          </p:cNvPr>
          <p:cNvSpPr>
            <a:spLocks noGrp="1" noChangeArrowheads="1"/>
          </p:cNvSpPr>
          <p:nvPr>
            <p:ph type="dt" sz="half" idx="10"/>
          </p:nvPr>
        </p:nvSpPr>
        <p:spPr>
          <a:ln/>
        </p:spPr>
        <p:txBody>
          <a:bodyPr/>
          <a:lstStyle>
            <a:lvl1pPr>
              <a:defRPr/>
            </a:lvl1pPr>
          </a:lstStyle>
          <a:p>
            <a:pPr>
              <a:defRPr/>
            </a:pPr>
            <a:fld id="{94001FEC-2294-4A5C-8583-9DD6F78E7300}" type="datetime2">
              <a:rPr lang="en-US" smtClean="0"/>
              <a:pPr>
                <a:defRPr/>
              </a:pPr>
              <a:t>Monday, June 5, 2023</a:t>
            </a:fld>
            <a:endParaRPr lang="en-US" altLang="en-US"/>
          </a:p>
        </p:txBody>
      </p:sp>
      <p:sp>
        <p:nvSpPr>
          <p:cNvPr id="6" name="Rectangle 5">
            <a:extLst>
              <a:ext uri="{FF2B5EF4-FFF2-40B4-BE49-F238E27FC236}">
                <a16:creationId xmlns:a16="http://schemas.microsoft.com/office/drawing/2014/main" id="{B75D557D-B4BE-498F-B250-5C71057DBC34}"/>
              </a:ext>
            </a:extLst>
          </p:cNvPr>
          <p:cNvSpPr>
            <a:spLocks noGrp="1" noChangeArrowheads="1"/>
          </p:cNvSpPr>
          <p:nvPr>
            <p:ph type="ftr" sz="quarter" idx="11"/>
          </p:nvPr>
        </p:nvSpPr>
        <p:spPr>
          <a:ln/>
        </p:spPr>
        <p:txBody>
          <a:bodyPr/>
          <a:lstStyle>
            <a:lvl1pPr>
              <a:defRPr/>
            </a:lvl1pPr>
          </a:lstStyle>
          <a:p>
            <a:pPr>
              <a:defRPr/>
            </a:pPr>
            <a:r>
              <a:rPr lang="en-US" altLang="en-US"/>
              <a:t>Ch. 3 Network Analysis- Part II</a:t>
            </a:r>
          </a:p>
        </p:txBody>
      </p:sp>
      <p:sp>
        <p:nvSpPr>
          <p:cNvPr id="7" name="Rectangle 6">
            <a:extLst>
              <a:ext uri="{FF2B5EF4-FFF2-40B4-BE49-F238E27FC236}">
                <a16:creationId xmlns:a16="http://schemas.microsoft.com/office/drawing/2014/main" id="{D2CB9B20-A54D-41F5-BCE5-6796605F23DB}"/>
              </a:ext>
            </a:extLst>
          </p:cNvPr>
          <p:cNvSpPr>
            <a:spLocks noGrp="1" noChangeArrowheads="1"/>
          </p:cNvSpPr>
          <p:nvPr>
            <p:ph type="sldNum" sz="quarter" idx="12"/>
          </p:nvPr>
        </p:nvSpPr>
        <p:spPr>
          <a:ln/>
        </p:spPr>
        <p:txBody>
          <a:bodyPr/>
          <a:lstStyle>
            <a:lvl1pPr>
              <a:defRPr/>
            </a:lvl1pPr>
          </a:lstStyle>
          <a:p>
            <a:fld id="{0673F0F1-7CC8-49C9-93EE-D34116FDB6ED}" type="slidenum">
              <a:rPr lang="en-US" altLang="en-US"/>
              <a:pPr/>
              <a:t>‹#›</a:t>
            </a:fld>
            <a:endParaRPr lang="en-US" altLang="en-US"/>
          </a:p>
        </p:txBody>
      </p:sp>
    </p:spTree>
    <p:extLst>
      <p:ext uri="{BB962C8B-B14F-4D97-AF65-F5344CB8AC3E}">
        <p14:creationId xmlns:p14="http://schemas.microsoft.com/office/powerpoint/2010/main" val="3579258641"/>
      </p:ext>
    </p:extLst>
  </p:cSld>
  <p:clrMapOvr>
    <a:masterClrMapping/>
  </p:clrMapOvr>
  <p:transition>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628ABCF-BC5F-4129-AF9C-60B5CBF21C83}"/>
              </a:ext>
            </a:extLst>
          </p:cNvPr>
          <p:cNvSpPr>
            <a:spLocks noGrp="1" noChangeArrowheads="1"/>
          </p:cNvSpPr>
          <p:nvPr>
            <p:ph type="dt" sz="half" idx="10"/>
          </p:nvPr>
        </p:nvSpPr>
        <p:spPr>
          <a:ln/>
        </p:spPr>
        <p:txBody>
          <a:bodyPr/>
          <a:lstStyle>
            <a:lvl1pPr>
              <a:defRPr/>
            </a:lvl1pPr>
          </a:lstStyle>
          <a:p>
            <a:pPr>
              <a:defRPr/>
            </a:pPr>
            <a:fld id="{B4A340B1-9574-4662-AA87-7F69CE4A0B23}" type="datetime2">
              <a:rPr lang="en-US" smtClean="0"/>
              <a:pPr>
                <a:defRPr/>
              </a:pPr>
              <a:t>Monday, June 5, 2023</a:t>
            </a:fld>
            <a:endParaRPr lang="en-US" altLang="en-US"/>
          </a:p>
        </p:txBody>
      </p:sp>
      <p:sp>
        <p:nvSpPr>
          <p:cNvPr id="6" name="Rectangle 5">
            <a:extLst>
              <a:ext uri="{FF2B5EF4-FFF2-40B4-BE49-F238E27FC236}">
                <a16:creationId xmlns:a16="http://schemas.microsoft.com/office/drawing/2014/main" id="{DD8F15E6-0F17-4506-B50D-38ACB5F93DFE}"/>
              </a:ext>
            </a:extLst>
          </p:cNvPr>
          <p:cNvSpPr>
            <a:spLocks noGrp="1" noChangeArrowheads="1"/>
          </p:cNvSpPr>
          <p:nvPr>
            <p:ph type="ftr" sz="quarter" idx="11"/>
          </p:nvPr>
        </p:nvSpPr>
        <p:spPr>
          <a:ln/>
        </p:spPr>
        <p:txBody>
          <a:bodyPr/>
          <a:lstStyle>
            <a:lvl1pPr>
              <a:defRPr/>
            </a:lvl1pPr>
          </a:lstStyle>
          <a:p>
            <a:pPr>
              <a:defRPr/>
            </a:pPr>
            <a:r>
              <a:rPr lang="en-US" altLang="en-US"/>
              <a:t>Ch. 3 Network Analysis- Part II</a:t>
            </a:r>
          </a:p>
        </p:txBody>
      </p:sp>
      <p:sp>
        <p:nvSpPr>
          <p:cNvPr id="7" name="Rectangle 6">
            <a:extLst>
              <a:ext uri="{FF2B5EF4-FFF2-40B4-BE49-F238E27FC236}">
                <a16:creationId xmlns:a16="http://schemas.microsoft.com/office/drawing/2014/main" id="{AC04A6EF-C14F-4AAC-A118-D6C1CBC9CC15}"/>
              </a:ext>
            </a:extLst>
          </p:cNvPr>
          <p:cNvSpPr>
            <a:spLocks noGrp="1" noChangeArrowheads="1"/>
          </p:cNvSpPr>
          <p:nvPr>
            <p:ph type="sldNum" sz="quarter" idx="12"/>
          </p:nvPr>
        </p:nvSpPr>
        <p:spPr>
          <a:ln/>
        </p:spPr>
        <p:txBody>
          <a:bodyPr/>
          <a:lstStyle>
            <a:lvl1pPr>
              <a:defRPr/>
            </a:lvl1pPr>
          </a:lstStyle>
          <a:p>
            <a:fld id="{CF911410-7E9D-4483-BB46-35C4CFFB0415}" type="slidenum">
              <a:rPr lang="en-US" altLang="en-US"/>
              <a:pPr/>
              <a:t>‹#›</a:t>
            </a:fld>
            <a:endParaRPr lang="en-US" altLang="en-US"/>
          </a:p>
        </p:txBody>
      </p:sp>
    </p:spTree>
    <p:extLst>
      <p:ext uri="{BB962C8B-B14F-4D97-AF65-F5344CB8AC3E}">
        <p14:creationId xmlns:p14="http://schemas.microsoft.com/office/powerpoint/2010/main" val="1698291289"/>
      </p:ext>
    </p:extLst>
  </p:cSld>
  <p:clrMapOvr>
    <a:masterClrMapping/>
  </p:clrMapOvr>
  <p:transition>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41E3525-AB8D-4117-AE05-C2446FB8EFEA}"/>
              </a:ext>
            </a:extLst>
          </p:cNvPr>
          <p:cNvSpPr>
            <a:spLocks noGrp="1" noChangeArrowheads="1"/>
          </p:cNvSpPr>
          <p:nvPr>
            <p:ph type="dt" sz="half" idx="10"/>
          </p:nvPr>
        </p:nvSpPr>
        <p:spPr>
          <a:ln/>
        </p:spPr>
        <p:txBody>
          <a:bodyPr/>
          <a:lstStyle>
            <a:lvl1pPr>
              <a:defRPr/>
            </a:lvl1pPr>
          </a:lstStyle>
          <a:p>
            <a:pPr>
              <a:defRPr/>
            </a:pPr>
            <a:fld id="{C54DD892-EAAD-4C48-B611-97A9B1FA812A}" type="datetime2">
              <a:rPr lang="en-US" smtClean="0"/>
              <a:pPr>
                <a:defRPr/>
              </a:pPr>
              <a:t>Monday, June 5, 2023</a:t>
            </a:fld>
            <a:endParaRPr lang="en-US" altLang="en-US"/>
          </a:p>
        </p:txBody>
      </p:sp>
      <p:sp>
        <p:nvSpPr>
          <p:cNvPr id="5" name="Rectangle 5">
            <a:extLst>
              <a:ext uri="{FF2B5EF4-FFF2-40B4-BE49-F238E27FC236}">
                <a16:creationId xmlns:a16="http://schemas.microsoft.com/office/drawing/2014/main" id="{31C60570-6DBA-4721-8A63-DA4119A8AAA4}"/>
              </a:ext>
            </a:extLst>
          </p:cNvPr>
          <p:cNvSpPr>
            <a:spLocks noGrp="1" noChangeArrowheads="1"/>
          </p:cNvSpPr>
          <p:nvPr>
            <p:ph type="ftr" sz="quarter" idx="11"/>
          </p:nvPr>
        </p:nvSpPr>
        <p:spPr>
          <a:ln/>
        </p:spPr>
        <p:txBody>
          <a:bodyPr/>
          <a:lstStyle>
            <a:lvl1pPr>
              <a:defRPr/>
            </a:lvl1pPr>
          </a:lstStyle>
          <a:p>
            <a:pPr>
              <a:defRPr/>
            </a:pPr>
            <a:r>
              <a:rPr lang="en-US" altLang="en-US"/>
              <a:t>Ch. 3 Network Analysis- Part II</a:t>
            </a:r>
          </a:p>
        </p:txBody>
      </p:sp>
      <p:sp>
        <p:nvSpPr>
          <p:cNvPr id="6" name="Rectangle 6">
            <a:extLst>
              <a:ext uri="{FF2B5EF4-FFF2-40B4-BE49-F238E27FC236}">
                <a16:creationId xmlns:a16="http://schemas.microsoft.com/office/drawing/2014/main" id="{69302A35-0C97-4677-83E2-08138C260191}"/>
              </a:ext>
            </a:extLst>
          </p:cNvPr>
          <p:cNvSpPr>
            <a:spLocks noGrp="1" noChangeArrowheads="1"/>
          </p:cNvSpPr>
          <p:nvPr>
            <p:ph type="sldNum" sz="quarter" idx="12"/>
          </p:nvPr>
        </p:nvSpPr>
        <p:spPr>
          <a:ln/>
        </p:spPr>
        <p:txBody>
          <a:bodyPr/>
          <a:lstStyle>
            <a:lvl1pPr>
              <a:defRPr/>
            </a:lvl1pPr>
          </a:lstStyle>
          <a:p>
            <a:fld id="{477F51F0-8BC1-4E26-ACE4-B0C95AEBDA1E}" type="slidenum">
              <a:rPr lang="en-US" altLang="en-US"/>
              <a:pPr/>
              <a:t>‹#›</a:t>
            </a:fld>
            <a:endParaRPr lang="en-US" altLang="en-US"/>
          </a:p>
        </p:txBody>
      </p:sp>
    </p:spTree>
    <p:extLst>
      <p:ext uri="{BB962C8B-B14F-4D97-AF65-F5344CB8AC3E}">
        <p14:creationId xmlns:p14="http://schemas.microsoft.com/office/powerpoint/2010/main" val="1636581282"/>
      </p:ext>
    </p:extLst>
  </p:cSld>
  <p:clrMapOvr>
    <a:masterClrMapping/>
  </p:clrMapOvr>
  <p:transition>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20AC835-72EE-4FF8-ADF9-BB9526A2E605}"/>
              </a:ext>
            </a:extLst>
          </p:cNvPr>
          <p:cNvSpPr>
            <a:spLocks noGrp="1" noChangeArrowheads="1"/>
          </p:cNvSpPr>
          <p:nvPr>
            <p:ph type="dt" sz="half" idx="10"/>
          </p:nvPr>
        </p:nvSpPr>
        <p:spPr>
          <a:ln/>
        </p:spPr>
        <p:txBody>
          <a:bodyPr/>
          <a:lstStyle>
            <a:lvl1pPr>
              <a:defRPr/>
            </a:lvl1pPr>
          </a:lstStyle>
          <a:p>
            <a:pPr>
              <a:defRPr/>
            </a:pPr>
            <a:fld id="{F35959E8-5DD2-49D8-9545-30F92132ADA6}" type="datetime2">
              <a:rPr lang="en-US" smtClean="0"/>
              <a:pPr>
                <a:defRPr/>
              </a:pPr>
              <a:t>Monday, June 5, 2023</a:t>
            </a:fld>
            <a:endParaRPr lang="en-US" altLang="en-US"/>
          </a:p>
        </p:txBody>
      </p:sp>
      <p:sp>
        <p:nvSpPr>
          <p:cNvPr id="3" name="Rectangle 5">
            <a:extLst>
              <a:ext uri="{FF2B5EF4-FFF2-40B4-BE49-F238E27FC236}">
                <a16:creationId xmlns:a16="http://schemas.microsoft.com/office/drawing/2014/main" id="{6C8B2BB9-BD97-40C3-81D1-BBEC7AEA88AF}"/>
              </a:ext>
            </a:extLst>
          </p:cNvPr>
          <p:cNvSpPr>
            <a:spLocks noGrp="1" noChangeArrowheads="1"/>
          </p:cNvSpPr>
          <p:nvPr>
            <p:ph type="ftr" sz="quarter" idx="11"/>
          </p:nvPr>
        </p:nvSpPr>
        <p:spPr>
          <a:ln/>
        </p:spPr>
        <p:txBody>
          <a:bodyPr/>
          <a:lstStyle>
            <a:lvl1pPr>
              <a:defRPr/>
            </a:lvl1pPr>
          </a:lstStyle>
          <a:p>
            <a:pPr>
              <a:defRPr/>
            </a:pPr>
            <a:r>
              <a:rPr lang="en-US" altLang="en-US"/>
              <a:t>Ch. 3 Network Analysis- Part II</a:t>
            </a:r>
          </a:p>
        </p:txBody>
      </p:sp>
      <p:sp>
        <p:nvSpPr>
          <p:cNvPr id="4" name="Rectangle 6">
            <a:extLst>
              <a:ext uri="{FF2B5EF4-FFF2-40B4-BE49-F238E27FC236}">
                <a16:creationId xmlns:a16="http://schemas.microsoft.com/office/drawing/2014/main" id="{26B2B7C1-3D53-40D3-9410-F3DEB538A2CA}"/>
              </a:ext>
            </a:extLst>
          </p:cNvPr>
          <p:cNvSpPr>
            <a:spLocks noGrp="1" noChangeArrowheads="1"/>
          </p:cNvSpPr>
          <p:nvPr>
            <p:ph type="sldNum" sz="quarter" idx="12"/>
          </p:nvPr>
        </p:nvSpPr>
        <p:spPr>
          <a:ln/>
        </p:spPr>
        <p:txBody>
          <a:bodyPr/>
          <a:lstStyle>
            <a:lvl1pPr>
              <a:defRPr/>
            </a:lvl1pPr>
          </a:lstStyle>
          <a:p>
            <a:fld id="{D7D5A532-E904-4896-931D-AB6DB0B8A777}" type="slidenum">
              <a:rPr lang="en-US" altLang="en-US"/>
              <a:pPr/>
              <a:t>‹#›</a:t>
            </a:fld>
            <a:endParaRPr lang="en-US" altLang="en-US"/>
          </a:p>
        </p:txBody>
      </p:sp>
    </p:spTree>
    <p:extLst>
      <p:ext uri="{BB962C8B-B14F-4D97-AF65-F5344CB8AC3E}">
        <p14:creationId xmlns:p14="http://schemas.microsoft.com/office/powerpoint/2010/main" val="2278901783"/>
      </p:ext>
    </p:extLst>
  </p:cSld>
  <p:clrMapOvr>
    <a:masterClrMapping/>
  </p:clrMapOvr>
  <p:transition>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A7E6CC12-FD20-4EA8-BA3D-56003FD0A9CE}"/>
              </a:ext>
            </a:extLst>
          </p:cNvPr>
          <p:cNvSpPr>
            <a:spLocks noGrp="1" noChangeArrowheads="1"/>
          </p:cNvSpPr>
          <p:nvPr>
            <p:ph type="dt" sz="half" idx="10"/>
          </p:nvPr>
        </p:nvSpPr>
        <p:spPr>
          <a:ln/>
        </p:spPr>
        <p:txBody>
          <a:bodyPr/>
          <a:lstStyle>
            <a:lvl1pPr>
              <a:defRPr/>
            </a:lvl1pPr>
          </a:lstStyle>
          <a:p>
            <a:pPr>
              <a:defRPr/>
            </a:pPr>
            <a:fld id="{36C14F99-CCF8-49FF-83A4-F72A799E0BAC}" type="datetime2">
              <a:rPr lang="en-US" smtClean="0"/>
              <a:pPr>
                <a:defRPr/>
              </a:pPr>
              <a:t>Monday, June 5, 2023</a:t>
            </a:fld>
            <a:endParaRPr lang="en-US" altLang="en-US"/>
          </a:p>
        </p:txBody>
      </p:sp>
      <p:sp>
        <p:nvSpPr>
          <p:cNvPr id="7" name="Rectangle 5">
            <a:extLst>
              <a:ext uri="{FF2B5EF4-FFF2-40B4-BE49-F238E27FC236}">
                <a16:creationId xmlns:a16="http://schemas.microsoft.com/office/drawing/2014/main" id="{0D5440BC-4B81-4813-A8D2-333FFAFA7AF0}"/>
              </a:ext>
            </a:extLst>
          </p:cNvPr>
          <p:cNvSpPr>
            <a:spLocks noGrp="1" noChangeArrowheads="1"/>
          </p:cNvSpPr>
          <p:nvPr>
            <p:ph type="ftr" sz="quarter" idx="11"/>
          </p:nvPr>
        </p:nvSpPr>
        <p:spPr>
          <a:ln/>
        </p:spPr>
        <p:txBody>
          <a:bodyPr/>
          <a:lstStyle>
            <a:lvl1pPr>
              <a:defRPr/>
            </a:lvl1pPr>
          </a:lstStyle>
          <a:p>
            <a:pPr>
              <a:defRPr/>
            </a:pPr>
            <a:r>
              <a:rPr lang="en-US" altLang="en-US"/>
              <a:t>Ch. 3 Network Analysis- Part II</a:t>
            </a:r>
          </a:p>
        </p:txBody>
      </p:sp>
      <p:sp>
        <p:nvSpPr>
          <p:cNvPr id="8" name="Rectangle 6">
            <a:extLst>
              <a:ext uri="{FF2B5EF4-FFF2-40B4-BE49-F238E27FC236}">
                <a16:creationId xmlns:a16="http://schemas.microsoft.com/office/drawing/2014/main" id="{9B73A384-F2B6-460D-AAAF-F343C9047489}"/>
              </a:ext>
            </a:extLst>
          </p:cNvPr>
          <p:cNvSpPr>
            <a:spLocks noGrp="1" noChangeArrowheads="1"/>
          </p:cNvSpPr>
          <p:nvPr>
            <p:ph type="sldNum" sz="quarter" idx="12"/>
          </p:nvPr>
        </p:nvSpPr>
        <p:spPr>
          <a:ln/>
        </p:spPr>
        <p:txBody>
          <a:bodyPr/>
          <a:lstStyle>
            <a:lvl1pPr>
              <a:defRPr/>
            </a:lvl1pPr>
          </a:lstStyle>
          <a:p>
            <a:fld id="{AF7B6BE1-48AE-4B51-BB18-8357F6CDD7E9}" type="slidenum">
              <a:rPr lang="en-US" altLang="en-US"/>
              <a:pPr/>
              <a:t>‹#›</a:t>
            </a:fld>
            <a:endParaRPr lang="en-US" altLang="en-US"/>
          </a:p>
        </p:txBody>
      </p:sp>
    </p:spTree>
    <p:extLst>
      <p:ext uri="{BB962C8B-B14F-4D97-AF65-F5344CB8AC3E}">
        <p14:creationId xmlns:p14="http://schemas.microsoft.com/office/powerpoint/2010/main" val="3404982713"/>
      </p:ext>
    </p:extLst>
  </p:cSld>
  <p:clrMapOvr>
    <a:masterClrMapping/>
  </p:clrMapOvr>
  <p:transition>
    <p:push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CFCDBAB-EA0F-4167-BCA9-26350B31C708}"/>
              </a:ext>
            </a:extLst>
          </p:cNvPr>
          <p:cNvSpPr>
            <a:spLocks noGrp="1" noChangeArrowheads="1"/>
          </p:cNvSpPr>
          <p:nvPr>
            <p:ph type="dt" sz="half" idx="10"/>
          </p:nvPr>
        </p:nvSpPr>
        <p:spPr>
          <a:ln/>
        </p:spPr>
        <p:txBody>
          <a:bodyPr/>
          <a:lstStyle>
            <a:lvl1pPr>
              <a:defRPr/>
            </a:lvl1pPr>
          </a:lstStyle>
          <a:p>
            <a:pPr>
              <a:defRPr/>
            </a:pPr>
            <a:fld id="{62600848-6B30-44B5-9449-C3DD968C20AA}" type="datetime1">
              <a:rPr lang="en-US" smtClean="0"/>
              <a:pPr>
                <a:defRPr/>
              </a:pPr>
              <a:t>6/5/2023</a:t>
            </a:fld>
            <a:endParaRPr lang="en-US" altLang="en-US"/>
          </a:p>
        </p:txBody>
      </p:sp>
      <p:sp>
        <p:nvSpPr>
          <p:cNvPr id="4" name="Rectangle 5">
            <a:extLst>
              <a:ext uri="{FF2B5EF4-FFF2-40B4-BE49-F238E27FC236}">
                <a16:creationId xmlns:a16="http://schemas.microsoft.com/office/drawing/2014/main" id="{AF8DC89B-CACB-45A4-B69B-7449D80D7C24}"/>
              </a:ext>
            </a:extLst>
          </p:cNvPr>
          <p:cNvSpPr>
            <a:spLocks noGrp="1" noChangeArrowheads="1"/>
          </p:cNvSpPr>
          <p:nvPr>
            <p:ph type="ftr" sz="quarter" idx="11"/>
          </p:nvPr>
        </p:nvSpPr>
        <p:spPr>
          <a:ln/>
        </p:spPr>
        <p:txBody>
          <a:bodyPr/>
          <a:lstStyle>
            <a:lvl1pPr>
              <a:defRPr/>
            </a:lvl1pPr>
          </a:lstStyle>
          <a:p>
            <a:pPr>
              <a:defRPr/>
            </a:pPr>
            <a:r>
              <a:rPr lang="en-US" altLang="en-US"/>
              <a:t>Ch. 2 Ohm's Law</a:t>
            </a:r>
          </a:p>
        </p:txBody>
      </p:sp>
      <p:sp>
        <p:nvSpPr>
          <p:cNvPr id="5" name="Rectangle 6">
            <a:extLst>
              <a:ext uri="{FF2B5EF4-FFF2-40B4-BE49-F238E27FC236}">
                <a16:creationId xmlns:a16="http://schemas.microsoft.com/office/drawing/2014/main" id="{92B04D32-EA6A-406E-B895-1A1BD7C1B43D}"/>
              </a:ext>
            </a:extLst>
          </p:cNvPr>
          <p:cNvSpPr>
            <a:spLocks noGrp="1" noChangeArrowheads="1"/>
          </p:cNvSpPr>
          <p:nvPr>
            <p:ph type="sldNum" sz="quarter" idx="12"/>
          </p:nvPr>
        </p:nvSpPr>
        <p:spPr>
          <a:ln/>
        </p:spPr>
        <p:txBody>
          <a:bodyPr/>
          <a:lstStyle>
            <a:lvl1pPr>
              <a:defRPr/>
            </a:lvl1pPr>
          </a:lstStyle>
          <a:p>
            <a:fld id="{9DACFE83-4634-4A44-85FD-E21335D938A5}" type="slidenum">
              <a:rPr lang="en-US" altLang="en-US"/>
              <a:pPr/>
              <a:t>‹#›</a:t>
            </a:fld>
            <a:endParaRPr lang="en-US" altLang="en-US"/>
          </a:p>
        </p:txBody>
      </p:sp>
    </p:spTree>
    <p:extLst>
      <p:ext uri="{BB962C8B-B14F-4D97-AF65-F5344CB8AC3E}">
        <p14:creationId xmlns:p14="http://schemas.microsoft.com/office/powerpoint/2010/main" val="392235619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82330756"/>
      </p:ext>
    </p:extLst>
  </p:cSld>
  <p:clrMapOvr>
    <a:masterClrMapping/>
  </p:clrMapOvr>
  <p:extLst>
    <p:ext uri="{DCECCB84-F9BA-43D5-87BE-67443E8EF086}">
      <p15:sldGuideLst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1510162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1517962"/>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38107049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776685102"/>
      </p:ext>
    </p:extLst>
  </p:cSld>
  <p:clrMapOvr>
    <a:masterClrMapping/>
  </p:clrMapOvr>
  <p:extLst>
    <p:ext uri="{DCECCB84-F9BA-43D5-87BE-67443E8EF086}">
      <p15:sldGuideLst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 id="2147483714" r:id="rId17"/>
    <p:sldLayoutId id="2147483715" r:id="rId18"/>
    <p:sldLayoutId id="2147483716" r:id="rId19"/>
    <p:sldLayoutId id="2147483717" r:id="rId20"/>
    <p:sldLayoutId id="2147483718" r:id="rId21"/>
    <p:sldLayoutId id="2147483719" r:id="rId2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0.xml"/><Relationship Id="rId1" Type="http://schemas.openxmlformats.org/officeDocument/2006/relationships/vmlDrawing" Target="../drawings/vmlDrawing25.vml"/><Relationship Id="rId4" Type="http://schemas.openxmlformats.org/officeDocument/2006/relationships/image" Target="../media/image97.wmf"/></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2.xml"/><Relationship Id="rId1" Type="http://schemas.openxmlformats.org/officeDocument/2006/relationships/vmlDrawing" Target="../drawings/vmlDrawing26.vml"/><Relationship Id="rId6" Type="http://schemas.openxmlformats.org/officeDocument/2006/relationships/image" Target="../media/image99.wmf"/><Relationship Id="rId5" Type="http://schemas.openxmlformats.org/officeDocument/2006/relationships/oleObject" Target="../embeddings/oleObject47.bin"/><Relationship Id="rId4" Type="http://schemas.openxmlformats.org/officeDocument/2006/relationships/image" Target="../media/image98.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0.xml"/><Relationship Id="rId1" Type="http://schemas.openxmlformats.org/officeDocument/2006/relationships/vmlDrawing" Target="../drawings/vmlDrawing27.vml"/><Relationship Id="rId4" Type="http://schemas.openxmlformats.org/officeDocument/2006/relationships/image" Target="../media/image100.wmf"/></Relationships>
</file>

<file path=ppt/slides/_rels/slide10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0.xml"/><Relationship Id="rId1" Type="http://schemas.openxmlformats.org/officeDocument/2006/relationships/vmlDrawing" Target="../drawings/vmlDrawing28.vml"/><Relationship Id="rId6" Type="http://schemas.openxmlformats.org/officeDocument/2006/relationships/image" Target="../media/image103.wmf"/><Relationship Id="rId5" Type="http://schemas.openxmlformats.org/officeDocument/2006/relationships/oleObject" Target="../embeddings/oleObject50.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52.bin"/></Relationships>
</file>

<file path=ppt/slides/_rels/slide107.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20.xml"/><Relationship Id="rId1" Type="http://schemas.openxmlformats.org/officeDocument/2006/relationships/vmlDrawing" Target="../drawings/vmlDrawing29.vml"/><Relationship Id="rId6" Type="http://schemas.openxmlformats.org/officeDocument/2006/relationships/image" Target="../media/image107.wmf"/><Relationship Id="rId5" Type="http://schemas.openxmlformats.org/officeDocument/2006/relationships/oleObject" Target="../embeddings/oleObject54.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56.bin"/></Relationships>
</file>

<file path=ppt/slides/_rels/slide10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0.xml"/><Relationship Id="rId5" Type="http://schemas.openxmlformats.org/officeDocument/2006/relationships/image" Target="../media/image114.emf"/><Relationship Id="rId4" Type="http://schemas.openxmlformats.org/officeDocument/2006/relationships/image" Target="../media/image113.emf"/></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3.vml"/><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5.bin"/><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0.xml"/><Relationship Id="rId1" Type="http://schemas.openxmlformats.org/officeDocument/2006/relationships/vmlDrawing" Target="../drawings/vmlDrawing5.vml"/><Relationship Id="rId5" Type="http://schemas.openxmlformats.org/officeDocument/2006/relationships/image" Target="../media/image25.wmf"/><Relationship Id="rId4"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0.xml"/><Relationship Id="rId1" Type="http://schemas.openxmlformats.org/officeDocument/2006/relationships/vmlDrawing" Target="../drawings/vmlDrawing6.vml"/><Relationship Id="rId5" Type="http://schemas.openxmlformats.org/officeDocument/2006/relationships/image" Target="../media/image37.wmf"/><Relationship Id="rId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0.xml"/><Relationship Id="rId1" Type="http://schemas.openxmlformats.org/officeDocument/2006/relationships/vmlDrawing" Target="../drawings/vmlDrawing7.vml"/><Relationship Id="rId4" Type="http://schemas.openxmlformats.org/officeDocument/2006/relationships/image" Target="../media/image41.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vmlDrawing" Target="../drawings/vmlDrawing8.vml"/><Relationship Id="rId6" Type="http://schemas.openxmlformats.org/officeDocument/2006/relationships/image" Target="../media/image43.wmf"/><Relationship Id="rId5" Type="http://schemas.openxmlformats.org/officeDocument/2006/relationships/oleObject" Target="../embeddings/oleObject10.bin"/><Relationship Id="rId4" Type="http://schemas.openxmlformats.org/officeDocument/2006/relationships/image" Target="../media/image4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0.xml"/><Relationship Id="rId1" Type="http://schemas.openxmlformats.org/officeDocument/2006/relationships/vmlDrawing" Target="../drawings/vmlDrawing9.vml"/><Relationship Id="rId4" Type="http://schemas.openxmlformats.org/officeDocument/2006/relationships/image" Target="../media/image45.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0.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13.bin"/><Relationship Id="rId4" Type="http://schemas.openxmlformats.org/officeDocument/2006/relationships/image" Target="../media/image5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0.xml"/><Relationship Id="rId1" Type="http://schemas.openxmlformats.org/officeDocument/2006/relationships/vmlDrawing" Target="../drawings/vmlDrawing11.vml"/><Relationship Id="rId4" Type="http://schemas.openxmlformats.org/officeDocument/2006/relationships/image" Target="../media/image57.wmf"/></Relationships>
</file>

<file path=ppt/slides/_rels/slide6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20.xml"/><Relationship Id="rId1" Type="http://schemas.openxmlformats.org/officeDocument/2006/relationships/vmlDrawing" Target="../drawings/vmlDrawing12.vml"/><Relationship Id="rId5" Type="http://schemas.openxmlformats.org/officeDocument/2006/relationships/image" Target="../media/image58.wmf"/><Relationship Id="rId4" Type="http://schemas.openxmlformats.org/officeDocument/2006/relationships/oleObject" Target="../embeddings/oleObject16.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0.xml"/><Relationship Id="rId1" Type="http://schemas.openxmlformats.org/officeDocument/2006/relationships/vmlDrawing" Target="../drawings/vmlDrawing13.vml"/><Relationship Id="rId6" Type="http://schemas.openxmlformats.org/officeDocument/2006/relationships/image" Target="../media/image63.wmf"/><Relationship Id="rId5" Type="http://schemas.openxmlformats.org/officeDocument/2006/relationships/oleObject" Target="../embeddings/oleObject18.bin"/><Relationship Id="rId4" Type="http://schemas.openxmlformats.org/officeDocument/2006/relationships/image" Target="../media/image62.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0.xml"/><Relationship Id="rId1" Type="http://schemas.openxmlformats.org/officeDocument/2006/relationships/vmlDrawing" Target="../drawings/vmlDrawing14.vml"/><Relationship Id="rId6" Type="http://schemas.openxmlformats.org/officeDocument/2006/relationships/image" Target="../media/image67.wmf"/><Relationship Id="rId5" Type="http://schemas.openxmlformats.org/officeDocument/2006/relationships/oleObject" Target="../embeddings/oleObject21.bin"/><Relationship Id="rId4" Type="http://schemas.openxmlformats.org/officeDocument/2006/relationships/image" Target="../media/image66.wmf"/></Relationships>
</file>

<file path=ppt/slides/_rels/slide81.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0.xml"/><Relationship Id="rId1" Type="http://schemas.openxmlformats.org/officeDocument/2006/relationships/vmlDrawing" Target="../drawings/vmlDrawing15.vml"/><Relationship Id="rId6" Type="http://schemas.openxmlformats.org/officeDocument/2006/relationships/image" Target="../media/image69.wmf"/><Relationship Id="rId5" Type="http://schemas.openxmlformats.org/officeDocument/2006/relationships/oleObject" Target="../embeddings/oleObject23.bin"/><Relationship Id="rId4" Type="http://schemas.openxmlformats.org/officeDocument/2006/relationships/image" Target="../media/image68.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0.xml"/><Relationship Id="rId1" Type="http://schemas.openxmlformats.org/officeDocument/2006/relationships/vmlDrawing" Target="../drawings/vmlDrawing16.vml"/><Relationship Id="rId6" Type="http://schemas.openxmlformats.org/officeDocument/2006/relationships/image" Target="../media/image73.wmf"/><Relationship Id="rId5" Type="http://schemas.openxmlformats.org/officeDocument/2006/relationships/oleObject" Target="../embeddings/oleObject26.bin"/><Relationship Id="rId4" Type="http://schemas.openxmlformats.org/officeDocument/2006/relationships/image" Target="../media/image72.wmf"/></Relationships>
</file>

<file path=ppt/slides/_rels/slide86.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0.xml"/><Relationship Id="rId1" Type="http://schemas.openxmlformats.org/officeDocument/2006/relationships/vmlDrawing" Target="../drawings/vmlDrawing17.vml"/><Relationship Id="rId6" Type="http://schemas.openxmlformats.org/officeDocument/2006/relationships/image" Target="../media/image75.wmf"/><Relationship Id="rId5" Type="http://schemas.openxmlformats.org/officeDocument/2006/relationships/oleObject" Target="../embeddings/oleObject28.bin"/><Relationship Id="rId4" Type="http://schemas.openxmlformats.org/officeDocument/2006/relationships/image" Target="../media/image74.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0.xml"/><Relationship Id="rId1" Type="http://schemas.openxmlformats.org/officeDocument/2006/relationships/vmlDrawing" Target="../drawings/vmlDrawing18.vml"/><Relationship Id="rId6" Type="http://schemas.openxmlformats.org/officeDocument/2006/relationships/image" Target="../media/image78.wmf"/><Relationship Id="rId5" Type="http://schemas.openxmlformats.org/officeDocument/2006/relationships/oleObject" Target="../embeddings/oleObject31.bin"/><Relationship Id="rId4" Type="http://schemas.openxmlformats.org/officeDocument/2006/relationships/image" Target="../media/image77.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9.xml"/><Relationship Id="rId1" Type="http://schemas.openxmlformats.org/officeDocument/2006/relationships/vmlDrawing" Target="../drawings/vmlDrawing19.vml"/><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0.xml"/><Relationship Id="rId1" Type="http://schemas.openxmlformats.org/officeDocument/2006/relationships/vmlDrawing" Target="../drawings/vmlDrawing20.vml"/><Relationship Id="rId6" Type="http://schemas.openxmlformats.org/officeDocument/2006/relationships/image" Target="../media/image82.wmf"/><Relationship Id="rId5" Type="http://schemas.openxmlformats.org/officeDocument/2006/relationships/oleObject" Target="../embeddings/oleObject34.bin"/><Relationship Id="rId4" Type="http://schemas.openxmlformats.org/officeDocument/2006/relationships/image" Target="../media/image81.wmf"/></Relationships>
</file>

<file path=ppt/slides/_rels/slide91.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0.xml"/><Relationship Id="rId1" Type="http://schemas.openxmlformats.org/officeDocument/2006/relationships/vmlDrawing" Target="../drawings/vmlDrawing21.vml"/><Relationship Id="rId6" Type="http://schemas.openxmlformats.org/officeDocument/2006/relationships/image" Target="../media/image85.wmf"/><Relationship Id="rId5" Type="http://schemas.openxmlformats.org/officeDocument/2006/relationships/oleObject" Target="../embeddings/oleObject37.bin"/><Relationship Id="rId4" Type="http://schemas.openxmlformats.org/officeDocument/2006/relationships/image" Target="../media/image84.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0.xml"/><Relationship Id="rId1" Type="http://schemas.openxmlformats.org/officeDocument/2006/relationships/vmlDrawing" Target="../drawings/vmlDrawing22.vml"/><Relationship Id="rId6" Type="http://schemas.openxmlformats.org/officeDocument/2006/relationships/image" Target="../media/image88.wmf"/><Relationship Id="rId5" Type="http://schemas.openxmlformats.org/officeDocument/2006/relationships/oleObject" Target="../embeddings/oleObject40.bin"/><Relationship Id="rId4" Type="http://schemas.openxmlformats.org/officeDocument/2006/relationships/image" Target="../media/image87.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0.xml"/><Relationship Id="rId1" Type="http://schemas.openxmlformats.org/officeDocument/2006/relationships/vmlDrawing" Target="../drawings/vmlDrawing23.vml"/><Relationship Id="rId5" Type="http://schemas.openxmlformats.org/officeDocument/2006/relationships/image" Target="../media/image92.wmf"/><Relationship Id="rId4" Type="http://schemas.openxmlformats.org/officeDocument/2006/relationships/oleObject" Target="../embeddings/oleObject41.bin"/></Relationships>
</file>

<file path=ppt/slides/_rels/slide99.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2.xml"/><Relationship Id="rId1" Type="http://schemas.openxmlformats.org/officeDocument/2006/relationships/vmlDrawing" Target="../drawings/vmlDrawing24.vml"/><Relationship Id="rId6" Type="http://schemas.openxmlformats.org/officeDocument/2006/relationships/image" Target="../media/image94.wmf"/><Relationship Id="rId5" Type="http://schemas.openxmlformats.org/officeDocument/2006/relationships/oleObject" Target="../embeddings/oleObject43.bin"/><Relationship Id="rId4" Type="http://schemas.openxmlformats.org/officeDocument/2006/relationships/image" Target="../media/image93.w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979D00A8-E6D4-45BE-B754-71C732CCC9FF}"/>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E9546F36-2A01-44F4-9AB8-23354AD2AF5C}" type="slidenum">
              <a:rPr lang="en-US" altLang="en-US">
                <a:latin typeface="Garamond" panose="02020404030301010803" pitchFamily="18" charset="0"/>
              </a:rPr>
              <a:pPr eaLnBrk="1" hangingPunct="1"/>
              <a:t>1</a:t>
            </a:fld>
            <a:endParaRPr lang="en-US" altLang="en-US">
              <a:latin typeface="Garamond" panose="02020404030301010803" pitchFamily="18" charset="0"/>
            </a:endParaRPr>
          </a:p>
        </p:txBody>
      </p:sp>
      <p:sp>
        <p:nvSpPr>
          <p:cNvPr id="281602" name="Rectangle 2">
            <a:extLst>
              <a:ext uri="{FF2B5EF4-FFF2-40B4-BE49-F238E27FC236}">
                <a16:creationId xmlns:a16="http://schemas.microsoft.com/office/drawing/2014/main" id="{BC035568-14A7-4A0E-8290-B87839B831AB}"/>
              </a:ext>
            </a:extLst>
          </p:cNvPr>
          <p:cNvSpPr>
            <a:spLocks noGrp="1" noChangeArrowheads="1"/>
          </p:cNvSpPr>
          <p:nvPr>
            <p:ph type="title"/>
          </p:nvPr>
        </p:nvSpPr>
        <p:spPr>
          <a:xfrm>
            <a:off x="533400" y="319088"/>
            <a:ext cx="8229600" cy="1139825"/>
          </a:xfrm>
        </p:spPr>
        <p:txBody>
          <a:bodyPr/>
          <a:lstStyle/>
          <a:p>
            <a:r>
              <a:rPr lang="en-US" altLang="en-US" b="1" dirty="0">
                <a:solidFill>
                  <a:srgbClr val="FF0066"/>
                </a:solidFill>
              </a:rPr>
              <a:t>Topics to be Discussed</a:t>
            </a:r>
          </a:p>
        </p:txBody>
      </p:sp>
      <p:sp>
        <p:nvSpPr>
          <p:cNvPr id="281603" name="Rectangle 3">
            <a:extLst>
              <a:ext uri="{FF2B5EF4-FFF2-40B4-BE49-F238E27FC236}">
                <a16:creationId xmlns:a16="http://schemas.microsoft.com/office/drawing/2014/main" id="{88D29C00-FAA2-49FD-893E-7F6634DAADDF}"/>
              </a:ext>
            </a:extLst>
          </p:cNvPr>
          <p:cNvSpPr>
            <a:spLocks noGrp="1" noChangeArrowheads="1"/>
          </p:cNvSpPr>
          <p:nvPr>
            <p:ph type="body" sz="half" idx="1"/>
          </p:nvPr>
        </p:nvSpPr>
        <p:spPr>
          <a:xfrm>
            <a:off x="533400" y="1336675"/>
            <a:ext cx="4820478" cy="4987925"/>
          </a:xfrm>
        </p:spPr>
        <p:txBody>
          <a:bodyPr/>
          <a:lstStyle/>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Kirchhoff’s Laws.</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Loop-current Analysis.</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Counting Independent Loops</a:t>
            </a:r>
            <a:r>
              <a:rPr lang="en-US" altLang="en-US" dirty="0"/>
              <a:t>.</a:t>
            </a:r>
            <a:endParaRPr lang="en-US" altLang="en-US" dirty="0">
              <a:latin typeface="Times New Roman" panose="02020603050405020304" pitchFamily="18" charset="0"/>
            </a:endParaRP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Mesh Analysis.</a:t>
            </a:r>
          </a:p>
          <a:p>
            <a:pPr marL="342900" indent="-342900">
              <a:lnSpc>
                <a:spcPct val="90000"/>
              </a:lnSpc>
              <a:buFont typeface="Arial" panose="020B0604020202020204" pitchFamily="34" charset="0"/>
              <a:buChar char="•"/>
            </a:pPr>
            <a:r>
              <a:rPr lang="en-US" altLang="en-US" sz="2400" dirty="0" err="1">
                <a:latin typeface="Times New Roman" panose="02020603050405020304" pitchFamily="18" charset="0"/>
              </a:rPr>
              <a:t>Supermesh</a:t>
            </a:r>
            <a:r>
              <a:rPr lang="en-US" altLang="en-US" sz="2400" dirty="0">
                <a:latin typeface="Times New Roman" panose="02020603050405020304" pitchFamily="18" charset="0"/>
              </a:rPr>
              <a:t> Method.</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Limitations of Mesh Analysis.</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Planar Network.</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Procedure for Mesh Analysis.</a:t>
            </a:r>
          </a:p>
        </p:txBody>
      </p:sp>
      <p:sp>
        <p:nvSpPr>
          <p:cNvPr id="281604" name="Rectangle 4">
            <a:extLst>
              <a:ext uri="{FF2B5EF4-FFF2-40B4-BE49-F238E27FC236}">
                <a16:creationId xmlns:a16="http://schemas.microsoft.com/office/drawing/2014/main" id="{055886C5-E394-4E60-95A7-6F29E2B84E12}"/>
              </a:ext>
            </a:extLst>
          </p:cNvPr>
          <p:cNvSpPr>
            <a:spLocks noGrp="1" noChangeArrowheads="1"/>
          </p:cNvSpPr>
          <p:nvPr>
            <p:ph type="body" sz="half" idx="2"/>
          </p:nvPr>
        </p:nvSpPr>
        <p:spPr>
          <a:xfrm>
            <a:off x="4724399" y="1336675"/>
            <a:ext cx="4525617" cy="4835525"/>
          </a:xfrm>
        </p:spPr>
        <p:txBody>
          <a:bodyPr/>
          <a:lstStyle/>
          <a:p>
            <a:pPr marL="342900" indent="-342900">
              <a:spcBef>
                <a:spcPct val="0"/>
              </a:spcBef>
              <a:buFont typeface="Arial" panose="020B0604020202020204" pitchFamily="34" charset="0"/>
              <a:buChar char="•"/>
            </a:pPr>
            <a:r>
              <a:rPr lang="en-US" altLang="en-US" sz="2400" dirty="0">
                <a:latin typeface="Times New Roman" panose="02020603050405020304" pitchFamily="18" charset="0"/>
              </a:rPr>
              <a:t>Node Voltages Analysis.</a:t>
            </a:r>
          </a:p>
          <a:p>
            <a:pPr marL="342900" indent="-342900">
              <a:spcBef>
                <a:spcPct val="0"/>
              </a:spcBef>
              <a:buFont typeface="Arial" panose="020B0604020202020204" pitchFamily="34" charset="0"/>
              <a:buChar char="•"/>
            </a:pPr>
            <a:r>
              <a:rPr lang="en-US" altLang="en-US" sz="2400" dirty="0" err="1">
                <a:latin typeface="Times New Roman" panose="02020603050405020304" pitchFamily="18" charset="0"/>
              </a:rPr>
              <a:t>Supernode</a:t>
            </a:r>
            <a:r>
              <a:rPr lang="en-US" altLang="en-US" sz="2400" dirty="0">
                <a:latin typeface="Times New Roman" panose="02020603050405020304" pitchFamily="18" charset="0"/>
              </a:rPr>
              <a:t>.</a:t>
            </a:r>
          </a:p>
          <a:p>
            <a:pPr marL="342900" indent="-342900">
              <a:spcBef>
                <a:spcPct val="0"/>
              </a:spcBef>
              <a:buFont typeface="Arial" panose="020B0604020202020204" pitchFamily="34" charset="0"/>
              <a:buChar char="•"/>
            </a:pPr>
            <a:r>
              <a:rPr lang="en-US" altLang="en-US" sz="2400" dirty="0">
                <a:latin typeface="Times New Roman" panose="02020603050405020304" pitchFamily="18" charset="0"/>
              </a:rPr>
              <a:t>Counting Independent Nodes                            Nodal Analysis. </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Choice Between the TWO.</a:t>
            </a:r>
          </a:p>
          <a:p>
            <a:pPr>
              <a:lnSpc>
                <a:spcPct val="90000"/>
              </a:lnSpc>
            </a:pPr>
            <a:endParaRPr lang="en-US" altLang="en-US" sz="2400" dirty="0">
              <a:latin typeface="Times New Roman" panose="02020603050405020304" pitchFamily="18" charset="0"/>
            </a:endParaRPr>
          </a:p>
        </p:txBody>
      </p:sp>
      <p:grpSp>
        <p:nvGrpSpPr>
          <p:cNvPr id="2" name="Group 5">
            <a:extLst>
              <a:ext uri="{FF2B5EF4-FFF2-40B4-BE49-F238E27FC236}">
                <a16:creationId xmlns:a16="http://schemas.microsoft.com/office/drawing/2014/main" id="{FC8B63C7-9689-47BA-A817-028873961864}"/>
              </a:ext>
            </a:extLst>
          </p:cNvPr>
          <p:cNvGrpSpPr>
            <a:grpSpLocks/>
          </p:cNvGrpSpPr>
          <p:nvPr/>
        </p:nvGrpSpPr>
        <p:grpSpPr bwMode="auto">
          <a:xfrm>
            <a:off x="6324600" y="6477000"/>
            <a:ext cx="2057400" cy="396875"/>
            <a:chOff x="2304" y="4032"/>
            <a:chExt cx="1296" cy="282"/>
          </a:xfrm>
        </p:grpSpPr>
        <p:sp>
          <p:nvSpPr>
            <p:cNvPr id="32777" name="AutoShape 6">
              <a:extLst>
                <a:ext uri="{FF2B5EF4-FFF2-40B4-BE49-F238E27FC236}">
                  <a16:creationId xmlns:a16="http://schemas.microsoft.com/office/drawing/2014/main" id="{427F549C-B71D-4DF4-9780-B12CC31E5FC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2778" name="Text Box 7">
              <a:extLst>
                <a:ext uri="{FF2B5EF4-FFF2-40B4-BE49-F238E27FC236}">
                  <a16:creationId xmlns:a16="http://schemas.microsoft.com/office/drawing/2014/main" id="{AA7E8630-CFD0-4F94-878A-177D2EB52BCB}"/>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wipe(down)">
                                      <p:cBhvr>
                                        <p:cTn id="7" dur="580">
                                          <p:stCondLst>
                                            <p:cond delay="0"/>
                                          </p:stCondLst>
                                        </p:cTn>
                                        <p:tgtEl>
                                          <p:spTgt spid="281602"/>
                                        </p:tgtEl>
                                      </p:cBhvr>
                                    </p:animEffect>
                                    <p:anim calcmode="lin" valueType="num">
                                      <p:cBhvr>
                                        <p:cTn id="8" dur="1822" tmFilter="0,0; 0.14,0.36; 0.43,0.73; 0.71,0.91; 1.0,1.0">
                                          <p:stCondLst>
                                            <p:cond delay="0"/>
                                          </p:stCondLst>
                                        </p:cTn>
                                        <p:tgtEl>
                                          <p:spTgt spid="28160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160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160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160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160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1602"/>
                                        </p:tgtEl>
                                      </p:cBhvr>
                                      <p:to x="100000" y="60000"/>
                                    </p:animScale>
                                    <p:animScale>
                                      <p:cBhvr>
                                        <p:cTn id="14" dur="166" decel="50000">
                                          <p:stCondLst>
                                            <p:cond delay="676"/>
                                          </p:stCondLst>
                                        </p:cTn>
                                        <p:tgtEl>
                                          <p:spTgt spid="281602"/>
                                        </p:tgtEl>
                                      </p:cBhvr>
                                      <p:to x="100000" y="100000"/>
                                    </p:animScale>
                                    <p:animScale>
                                      <p:cBhvr>
                                        <p:cTn id="15" dur="26">
                                          <p:stCondLst>
                                            <p:cond delay="1312"/>
                                          </p:stCondLst>
                                        </p:cTn>
                                        <p:tgtEl>
                                          <p:spTgt spid="281602"/>
                                        </p:tgtEl>
                                      </p:cBhvr>
                                      <p:to x="100000" y="80000"/>
                                    </p:animScale>
                                    <p:animScale>
                                      <p:cBhvr>
                                        <p:cTn id="16" dur="166" decel="50000">
                                          <p:stCondLst>
                                            <p:cond delay="1338"/>
                                          </p:stCondLst>
                                        </p:cTn>
                                        <p:tgtEl>
                                          <p:spTgt spid="281602"/>
                                        </p:tgtEl>
                                      </p:cBhvr>
                                      <p:to x="100000" y="100000"/>
                                    </p:animScale>
                                    <p:animScale>
                                      <p:cBhvr>
                                        <p:cTn id="17" dur="26">
                                          <p:stCondLst>
                                            <p:cond delay="1642"/>
                                          </p:stCondLst>
                                        </p:cTn>
                                        <p:tgtEl>
                                          <p:spTgt spid="281602"/>
                                        </p:tgtEl>
                                      </p:cBhvr>
                                      <p:to x="100000" y="90000"/>
                                    </p:animScale>
                                    <p:animScale>
                                      <p:cBhvr>
                                        <p:cTn id="18" dur="166" decel="50000">
                                          <p:stCondLst>
                                            <p:cond delay="1668"/>
                                          </p:stCondLst>
                                        </p:cTn>
                                        <p:tgtEl>
                                          <p:spTgt spid="281602"/>
                                        </p:tgtEl>
                                      </p:cBhvr>
                                      <p:to x="100000" y="100000"/>
                                    </p:animScale>
                                    <p:animScale>
                                      <p:cBhvr>
                                        <p:cTn id="19" dur="26">
                                          <p:stCondLst>
                                            <p:cond delay="1808"/>
                                          </p:stCondLst>
                                        </p:cTn>
                                        <p:tgtEl>
                                          <p:spTgt spid="281602"/>
                                        </p:tgtEl>
                                      </p:cBhvr>
                                      <p:to x="100000" y="95000"/>
                                    </p:animScale>
                                    <p:animScale>
                                      <p:cBhvr>
                                        <p:cTn id="20" dur="166" decel="50000">
                                          <p:stCondLst>
                                            <p:cond delay="1834"/>
                                          </p:stCondLst>
                                        </p:cTn>
                                        <p:tgtEl>
                                          <p:spTgt spid="281602"/>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81603">
                                            <p:txEl>
                                              <p:pRg st="0" end="0"/>
                                            </p:txEl>
                                          </p:spTgt>
                                        </p:tgtEl>
                                        <p:attrNameLst>
                                          <p:attrName>style.visibility</p:attrName>
                                        </p:attrNameLst>
                                      </p:cBhvr>
                                      <p:to>
                                        <p:strVal val="visible"/>
                                      </p:to>
                                    </p:set>
                                    <p:animEffect transition="in" filter="fade">
                                      <p:cBhvr>
                                        <p:cTn id="24" dur="1000"/>
                                        <p:tgtEl>
                                          <p:spTgt spid="281603">
                                            <p:txEl>
                                              <p:pRg st="0" end="0"/>
                                            </p:txEl>
                                          </p:spTgt>
                                        </p:tgtEl>
                                      </p:cBhvr>
                                    </p:animEffect>
                                    <p:anim calcmode="lin" valueType="num">
                                      <p:cBhvr>
                                        <p:cTn id="25" dur="1000" fill="hold"/>
                                        <p:tgtEl>
                                          <p:spTgt spid="281603">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81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0" presetClass="entr" presetSubtype="0" fill="hold" grpId="0" nodeType="clickEffect">
                                  <p:stCondLst>
                                    <p:cond delay="0"/>
                                  </p:stCondLst>
                                  <p:iterate type="lt">
                                    <p:tmPct val="10000"/>
                                  </p:iterate>
                                  <p:childTnLst>
                                    <p:set>
                                      <p:cBhvr>
                                        <p:cTn id="30" dur="1" fill="hold">
                                          <p:stCondLst>
                                            <p:cond delay="0"/>
                                          </p:stCondLst>
                                        </p:cTn>
                                        <p:tgtEl>
                                          <p:spTgt spid="281603">
                                            <p:txEl>
                                              <p:pRg st="1" end="1"/>
                                            </p:txEl>
                                          </p:spTgt>
                                        </p:tgtEl>
                                        <p:attrNameLst>
                                          <p:attrName>style.visibility</p:attrName>
                                        </p:attrNameLst>
                                      </p:cBhvr>
                                      <p:to>
                                        <p:strVal val="visible"/>
                                      </p:to>
                                    </p:set>
                                    <p:animEffect transition="in" filter="fade">
                                      <p:cBhvr>
                                        <p:cTn id="31" dur="1000"/>
                                        <p:tgtEl>
                                          <p:spTgt spid="281603">
                                            <p:txEl>
                                              <p:pRg st="1" end="1"/>
                                            </p:txEl>
                                          </p:spTgt>
                                        </p:tgtEl>
                                      </p:cBhvr>
                                    </p:animEffect>
                                    <p:anim calcmode="lin" valueType="num">
                                      <p:cBhvr>
                                        <p:cTn id="32" dur="1000" fill="hold"/>
                                        <p:tgtEl>
                                          <p:spTgt spid="281603">
                                            <p:txEl>
                                              <p:pRg st="1" end="1"/>
                                            </p:txEl>
                                          </p:spTgt>
                                        </p:tgtEl>
                                        <p:attrNameLst>
                                          <p:attrName>ppt_x</p:attrName>
                                        </p:attrNameLst>
                                      </p:cBhvr>
                                      <p:tavLst>
                                        <p:tav tm="0">
                                          <p:val>
                                            <p:strVal val="#ppt_x-.1"/>
                                          </p:val>
                                        </p:tav>
                                        <p:tav tm="100000">
                                          <p:val>
                                            <p:strVal val="#ppt_x"/>
                                          </p:val>
                                        </p:tav>
                                      </p:tavLst>
                                    </p:anim>
                                    <p:anim calcmode="lin" valueType="num">
                                      <p:cBhvr>
                                        <p:cTn id="33" dur="1000" fill="hold"/>
                                        <p:tgtEl>
                                          <p:spTgt spid="281603">
                                            <p:txEl>
                                              <p:pRg st="1" end="1"/>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40" presetClass="entr" presetSubtype="0" fill="hold" grpId="0" nodeType="afterEffect">
                                  <p:stCondLst>
                                    <p:cond delay="0"/>
                                  </p:stCondLst>
                                  <p:iterate type="lt">
                                    <p:tmPct val="10000"/>
                                  </p:iterate>
                                  <p:childTnLst>
                                    <p:set>
                                      <p:cBhvr>
                                        <p:cTn id="36" dur="1" fill="hold">
                                          <p:stCondLst>
                                            <p:cond delay="0"/>
                                          </p:stCondLst>
                                        </p:cTn>
                                        <p:tgtEl>
                                          <p:spTgt spid="281603">
                                            <p:txEl>
                                              <p:pRg st="2" end="2"/>
                                            </p:txEl>
                                          </p:spTgt>
                                        </p:tgtEl>
                                        <p:attrNameLst>
                                          <p:attrName>style.visibility</p:attrName>
                                        </p:attrNameLst>
                                      </p:cBhvr>
                                      <p:to>
                                        <p:strVal val="visible"/>
                                      </p:to>
                                    </p:set>
                                    <p:animEffect transition="in" filter="fade">
                                      <p:cBhvr>
                                        <p:cTn id="37" dur="1000"/>
                                        <p:tgtEl>
                                          <p:spTgt spid="281603">
                                            <p:txEl>
                                              <p:pRg st="2" end="2"/>
                                            </p:txEl>
                                          </p:spTgt>
                                        </p:tgtEl>
                                      </p:cBhvr>
                                    </p:animEffect>
                                    <p:anim calcmode="lin" valueType="num">
                                      <p:cBhvr>
                                        <p:cTn id="38" dur="1000" fill="hold"/>
                                        <p:tgtEl>
                                          <p:spTgt spid="281603">
                                            <p:txEl>
                                              <p:pRg st="2" end="2"/>
                                            </p:txEl>
                                          </p:spTgt>
                                        </p:tgtEl>
                                        <p:attrNameLst>
                                          <p:attrName>ppt_x</p:attrName>
                                        </p:attrNameLst>
                                      </p:cBhvr>
                                      <p:tavLst>
                                        <p:tav tm="0">
                                          <p:val>
                                            <p:strVal val="#ppt_x-.1"/>
                                          </p:val>
                                        </p:tav>
                                        <p:tav tm="100000">
                                          <p:val>
                                            <p:strVal val="#ppt_x"/>
                                          </p:val>
                                        </p:tav>
                                      </p:tavLst>
                                    </p:anim>
                                    <p:anim calcmode="lin" valueType="num">
                                      <p:cBhvr>
                                        <p:cTn id="39" dur="1000" fill="hold"/>
                                        <p:tgtEl>
                                          <p:spTgt spid="281603">
                                            <p:txEl>
                                              <p:pRg st="2" end="2"/>
                                            </p:txEl>
                                          </p:spTgt>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6400"/>
                            </p:stCondLst>
                            <p:childTnLst>
                              <p:par>
                                <p:cTn id="41" presetID="40" presetClass="entr" presetSubtype="0" fill="hold" grpId="0" nodeType="afterEffect">
                                  <p:stCondLst>
                                    <p:cond delay="0"/>
                                  </p:stCondLst>
                                  <p:iterate type="lt">
                                    <p:tmPct val="10000"/>
                                  </p:iterate>
                                  <p:childTnLst>
                                    <p:set>
                                      <p:cBhvr>
                                        <p:cTn id="42" dur="1" fill="hold">
                                          <p:stCondLst>
                                            <p:cond delay="0"/>
                                          </p:stCondLst>
                                        </p:cTn>
                                        <p:tgtEl>
                                          <p:spTgt spid="281603">
                                            <p:txEl>
                                              <p:pRg st="3" end="3"/>
                                            </p:txEl>
                                          </p:spTgt>
                                        </p:tgtEl>
                                        <p:attrNameLst>
                                          <p:attrName>style.visibility</p:attrName>
                                        </p:attrNameLst>
                                      </p:cBhvr>
                                      <p:to>
                                        <p:strVal val="visible"/>
                                      </p:to>
                                    </p:set>
                                    <p:animEffect transition="in" filter="fade">
                                      <p:cBhvr>
                                        <p:cTn id="43" dur="1000"/>
                                        <p:tgtEl>
                                          <p:spTgt spid="281603">
                                            <p:txEl>
                                              <p:pRg st="3" end="3"/>
                                            </p:txEl>
                                          </p:spTgt>
                                        </p:tgtEl>
                                      </p:cBhvr>
                                    </p:animEffect>
                                    <p:anim calcmode="lin" valueType="num">
                                      <p:cBhvr>
                                        <p:cTn id="44" dur="1000" fill="hold"/>
                                        <p:tgtEl>
                                          <p:spTgt spid="281603">
                                            <p:txEl>
                                              <p:pRg st="3" end="3"/>
                                            </p:txEl>
                                          </p:spTgt>
                                        </p:tgtEl>
                                        <p:attrNameLst>
                                          <p:attrName>ppt_x</p:attrName>
                                        </p:attrNameLst>
                                      </p:cBhvr>
                                      <p:tavLst>
                                        <p:tav tm="0">
                                          <p:val>
                                            <p:strVal val="#ppt_x-.1"/>
                                          </p:val>
                                        </p:tav>
                                        <p:tav tm="100000">
                                          <p:val>
                                            <p:strVal val="#ppt_x"/>
                                          </p:val>
                                        </p:tav>
                                      </p:tavLst>
                                    </p:anim>
                                    <p:anim calcmode="lin" valueType="num">
                                      <p:cBhvr>
                                        <p:cTn id="45" dur="1000" fill="hold"/>
                                        <p:tgtEl>
                                          <p:spTgt spid="281603">
                                            <p:txEl>
                                              <p:pRg st="3" end="3"/>
                                            </p:txEl>
                                          </p:spTgt>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8600"/>
                            </p:stCondLst>
                            <p:childTnLst>
                              <p:par>
                                <p:cTn id="47" presetID="40" presetClass="entr" presetSubtype="0" fill="hold" grpId="0" nodeType="afterEffect">
                                  <p:stCondLst>
                                    <p:cond delay="0"/>
                                  </p:stCondLst>
                                  <p:iterate type="lt">
                                    <p:tmPct val="10000"/>
                                  </p:iterate>
                                  <p:childTnLst>
                                    <p:set>
                                      <p:cBhvr>
                                        <p:cTn id="48" dur="1" fill="hold">
                                          <p:stCondLst>
                                            <p:cond delay="0"/>
                                          </p:stCondLst>
                                        </p:cTn>
                                        <p:tgtEl>
                                          <p:spTgt spid="281603">
                                            <p:txEl>
                                              <p:pRg st="4" end="4"/>
                                            </p:txEl>
                                          </p:spTgt>
                                        </p:tgtEl>
                                        <p:attrNameLst>
                                          <p:attrName>style.visibility</p:attrName>
                                        </p:attrNameLst>
                                      </p:cBhvr>
                                      <p:to>
                                        <p:strVal val="visible"/>
                                      </p:to>
                                    </p:set>
                                    <p:animEffect transition="in" filter="fade">
                                      <p:cBhvr>
                                        <p:cTn id="49" dur="1000"/>
                                        <p:tgtEl>
                                          <p:spTgt spid="281603">
                                            <p:txEl>
                                              <p:pRg st="4" end="4"/>
                                            </p:txEl>
                                          </p:spTgt>
                                        </p:tgtEl>
                                      </p:cBhvr>
                                    </p:animEffect>
                                    <p:anim calcmode="lin" valueType="num">
                                      <p:cBhvr>
                                        <p:cTn id="50" dur="1000" fill="hold"/>
                                        <p:tgtEl>
                                          <p:spTgt spid="281603">
                                            <p:txEl>
                                              <p:pRg st="4" end="4"/>
                                            </p:txEl>
                                          </p:spTgt>
                                        </p:tgtEl>
                                        <p:attrNameLst>
                                          <p:attrName>ppt_x</p:attrName>
                                        </p:attrNameLst>
                                      </p:cBhvr>
                                      <p:tavLst>
                                        <p:tav tm="0">
                                          <p:val>
                                            <p:strVal val="#ppt_x-.1"/>
                                          </p:val>
                                        </p:tav>
                                        <p:tav tm="100000">
                                          <p:val>
                                            <p:strVal val="#ppt_x"/>
                                          </p:val>
                                        </p:tav>
                                      </p:tavLst>
                                    </p:anim>
                                    <p:anim calcmode="lin" valueType="num">
                                      <p:cBhvr>
                                        <p:cTn id="51" dur="1000" fill="hold"/>
                                        <p:tgtEl>
                                          <p:spTgt spid="281603">
                                            <p:txEl>
                                              <p:pRg st="4" end="4"/>
                                            </p:txEl>
                                          </p:spTgt>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11100"/>
                            </p:stCondLst>
                            <p:childTnLst>
                              <p:par>
                                <p:cTn id="53" presetID="40" presetClass="entr" presetSubtype="0" fill="hold" grpId="0" nodeType="afterEffect">
                                  <p:stCondLst>
                                    <p:cond delay="0"/>
                                  </p:stCondLst>
                                  <p:iterate type="lt">
                                    <p:tmPct val="10000"/>
                                  </p:iterate>
                                  <p:childTnLst>
                                    <p:set>
                                      <p:cBhvr>
                                        <p:cTn id="54" dur="1" fill="hold">
                                          <p:stCondLst>
                                            <p:cond delay="0"/>
                                          </p:stCondLst>
                                        </p:cTn>
                                        <p:tgtEl>
                                          <p:spTgt spid="281603">
                                            <p:txEl>
                                              <p:pRg st="5" end="5"/>
                                            </p:txEl>
                                          </p:spTgt>
                                        </p:tgtEl>
                                        <p:attrNameLst>
                                          <p:attrName>style.visibility</p:attrName>
                                        </p:attrNameLst>
                                      </p:cBhvr>
                                      <p:to>
                                        <p:strVal val="visible"/>
                                      </p:to>
                                    </p:set>
                                    <p:animEffect transition="in" filter="fade">
                                      <p:cBhvr>
                                        <p:cTn id="55" dur="1000"/>
                                        <p:tgtEl>
                                          <p:spTgt spid="281603">
                                            <p:txEl>
                                              <p:pRg st="5" end="5"/>
                                            </p:txEl>
                                          </p:spTgt>
                                        </p:tgtEl>
                                      </p:cBhvr>
                                    </p:animEffect>
                                    <p:anim calcmode="lin" valueType="num">
                                      <p:cBhvr>
                                        <p:cTn id="56" dur="1000" fill="hold"/>
                                        <p:tgtEl>
                                          <p:spTgt spid="281603">
                                            <p:txEl>
                                              <p:pRg st="5" end="5"/>
                                            </p:txEl>
                                          </p:spTgt>
                                        </p:tgtEl>
                                        <p:attrNameLst>
                                          <p:attrName>ppt_x</p:attrName>
                                        </p:attrNameLst>
                                      </p:cBhvr>
                                      <p:tavLst>
                                        <p:tav tm="0">
                                          <p:val>
                                            <p:strVal val="#ppt_x-.1"/>
                                          </p:val>
                                        </p:tav>
                                        <p:tav tm="100000">
                                          <p:val>
                                            <p:strVal val="#ppt_x"/>
                                          </p:val>
                                        </p:tav>
                                      </p:tavLst>
                                    </p:anim>
                                    <p:anim calcmode="lin" valueType="num">
                                      <p:cBhvr>
                                        <p:cTn id="57" dur="1000" fill="hold"/>
                                        <p:tgtEl>
                                          <p:spTgt spid="281603">
                                            <p:txEl>
                                              <p:pRg st="5" end="5"/>
                                            </p:txEl>
                                          </p:spTgt>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14600"/>
                            </p:stCondLst>
                            <p:childTnLst>
                              <p:par>
                                <p:cTn id="59" presetID="40" presetClass="entr" presetSubtype="0" fill="hold" grpId="0" nodeType="afterEffect">
                                  <p:stCondLst>
                                    <p:cond delay="0"/>
                                  </p:stCondLst>
                                  <p:iterate type="lt">
                                    <p:tmPct val="10000"/>
                                  </p:iterate>
                                  <p:childTnLst>
                                    <p:set>
                                      <p:cBhvr>
                                        <p:cTn id="60" dur="1" fill="hold">
                                          <p:stCondLst>
                                            <p:cond delay="0"/>
                                          </p:stCondLst>
                                        </p:cTn>
                                        <p:tgtEl>
                                          <p:spTgt spid="281603">
                                            <p:txEl>
                                              <p:pRg st="6" end="6"/>
                                            </p:txEl>
                                          </p:spTgt>
                                        </p:tgtEl>
                                        <p:attrNameLst>
                                          <p:attrName>style.visibility</p:attrName>
                                        </p:attrNameLst>
                                      </p:cBhvr>
                                      <p:to>
                                        <p:strVal val="visible"/>
                                      </p:to>
                                    </p:set>
                                    <p:animEffect transition="in" filter="fade">
                                      <p:cBhvr>
                                        <p:cTn id="61" dur="1000"/>
                                        <p:tgtEl>
                                          <p:spTgt spid="281603">
                                            <p:txEl>
                                              <p:pRg st="6" end="6"/>
                                            </p:txEl>
                                          </p:spTgt>
                                        </p:tgtEl>
                                      </p:cBhvr>
                                    </p:animEffect>
                                    <p:anim calcmode="lin" valueType="num">
                                      <p:cBhvr>
                                        <p:cTn id="62" dur="1000" fill="hold"/>
                                        <p:tgtEl>
                                          <p:spTgt spid="281603">
                                            <p:txEl>
                                              <p:pRg st="6" end="6"/>
                                            </p:txEl>
                                          </p:spTgt>
                                        </p:tgtEl>
                                        <p:attrNameLst>
                                          <p:attrName>ppt_x</p:attrName>
                                        </p:attrNameLst>
                                      </p:cBhvr>
                                      <p:tavLst>
                                        <p:tav tm="0">
                                          <p:val>
                                            <p:strVal val="#ppt_x-.1"/>
                                          </p:val>
                                        </p:tav>
                                        <p:tav tm="100000">
                                          <p:val>
                                            <p:strVal val="#ppt_x"/>
                                          </p:val>
                                        </p:tav>
                                      </p:tavLst>
                                    </p:anim>
                                    <p:anim calcmode="lin" valueType="num">
                                      <p:cBhvr>
                                        <p:cTn id="63" dur="1000" fill="hold"/>
                                        <p:tgtEl>
                                          <p:spTgt spid="281603">
                                            <p:txEl>
                                              <p:pRg st="6" end="6"/>
                                            </p:txEl>
                                          </p:spTgt>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16900"/>
                            </p:stCondLst>
                            <p:childTnLst>
                              <p:par>
                                <p:cTn id="65" presetID="40" presetClass="entr" presetSubtype="0" fill="hold" grpId="0" nodeType="afterEffect">
                                  <p:stCondLst>
                                    <p:cond delay="0"/>
                                  </p:stCondLst>
                                  <p:iterate type="lt">
                                    <p:tmPct val="10000"/>
                                  </p:iterate>
                                  <p:childTnLst>
                                    <p:set>
                                      <p:cBhvr>
                                        <p:cTn id="66" dur="1" fill="hold">
                                          <p:stCondLst>
                                            <p:cond delay="0"/>
                                          </p:stCondLst>
                                        </p:cTn>
                                        <p:tgtEl>
                                          <p:spTgt spid="281603">
                                            <p:txEl>
                                              <p:pRg st="7" end="7"/>
                                            </p:txEl>
                                          </p:spTgt>
                                        </p:tgtEl>
                                        <p:attrNameLst>
                                          <p:attrName>style.visibility</p:attrName>
                                        </p:attrNameLst>
                                      </p:cBhvr>
                                      <p:to>
                                        <p:strVal val="visible"/>
                                      </p:to>
                                    </p:set>
                                    <p:animEffect transition="in" filter="fade">
                                      <p:cBhvr>
                                        <p:cTn id="67" dur="1000"/>
                                        <p:tgtEl>
                                          <p:spTgt spid="281603">
                                            <p:txEl>
                                              <p:pRg st="7" end="7"/>
                                            </p:txEl>
                                          </p:spTgt>
                                        </p:tgtEl>
                                      </p:cBhvr>
                                    </p:animEffect>
                                    <p:anim calcmode="lin" valueType="num">
                                      <p:cBhvr>
                                        <p:cTn id="68" dur="1000" fill="hold"/>
                                        <p:tgtEl>
                                          <p:spTgt spid="281603">
                                            <p:txEl>
                                              <p:pRg st="7" end="7"/>
                                            </p:txEl>
                                          </p:spTgt>
                                        </p:tgtEl>
                                        <p:attrNameLst>
                                          <p:attrName>ppt_x</p:attrName>
                                        </p:attrNameLst>
                                      </p:cBhvr>
                                      <p:tavLst>
                                        <p:tav tm="0">
                                          <p:val>
                                            <p:strVal val="#ppt_x-.1"/>
                                          </p:val>
                                        </p:tav>
                                        <p:tav tm="100000">
                                          <p:val>
                                            <p:strVal val="#ppt_x"/>
                                          </p:val>
                                        </p:tav>
                                      </p:tavLst>
                                    </p:anim>
                                    <p:anim calcmode="lin" valueType="num">
                                      <p:cBhvr>
                                        <p:cTn id="69" dur="1000" fill="hold"/>
                                        <p:tgtEl>
                                          <p:spTgt spid="281603">
                                            <p:txEl>
                                              <p:pRg st="7" end="7"/>
                                            </p:txEl>
                                          </p:spTgt>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20300"/>
                            </p:stCondLst>
                            <p:childTnLst>
                              <p:par>
                                <p:cTn id="71" presetID="40" presetClass="entr" presetSubtype="0" fill="hold" grpId="0" nodeType="afterEffect">
                                  <p:stCondLst>
                                    <p:cond delay="0"/>
                                  </p:stCondLst>
                                  <p:iterate type="lt">
                                    <p:tmPct val="10000"/>
                                  </p:iterate>
                                  <p:childTnLst>
                                    <p:set>
                                      <p:cBhvr>
                                        <p:cTn id="72" dur="1" fill="hold">
                                          <p:stCondLst>
                                            <p:cond delay="0"/>
                                          </p:stCondLst>
                                        </p:cTn>
                                        <p:tgtEl>
                                          <p:spTgt spid="281604">
                                            <p:txEl>
                                              <p:pRg st="0" end="0"/>
                                            </p:txEl>
                                          </p:spTgt>
                                        </p:tgtEl>
                                        <p:attrNameLst>
                                          <p:attrName>style.visibility</p:attrName>
                                        </p:attrNameLst>
                                      </p:cBhvr>
                                      <p:to>
                                        <p:strVal val="visible"/>
                                      </p:to>
                                    </p:set>
                                    <p:animEffect transition="in" filter="fade">
                                      <p:cBhvr>
                                        <p:cTn id="73" dur="1000"/>
                                        <p:tgtEl>
                                          <p:spTgt spid="281604">
                                            <p:txEl>
                                              <p:pRg st="0" end="0"/>
                                            </p:txEl>
                                          </p:spTgt>
                                        </p:tgtEl>
                                      </p:cBhvr>
                                    </p:animEffect>
                                    <p:anim calcmode="lin" valueType="num">
                                      <p:cBhvr>
                                        <p:cTn id="74" dur="1000" fill="hold"/>
                                        <p:tgtEl>
                                          <p:spTgt spid="281604">
                                            <p:txEl>
                                              <p:pRg st="0" end="0"/>
                                            </p:txEl>
                                          </p:spTgt>
                                        </p:tgtEl>
                                        <p:attrNameLst>
                                          <p:attrName>ppt_x</p:attrName>
                                        </p:attrNameLst>
                                      </p:cBhvr>
                                      <p:tavLst>
                                        <p:tav tm="0">
                                          <p:val>
                                            <p:strVal val="#ppt_x-.1"/>
                                          </p:val>
                                        </p:tav>
                                        <p:tav tm="100000">
                                          <p:val>
                                            <p:strVal val="#ppt_x"/>
                                          </p:val>
                                        </p:tav>
                                      </p:tavLst>
                                    </p:anim>
                                    <p:anim calcmode="lin" valueType="num">
                                      <p:cBhvr>
                                        <p:cTn id="75" dur="1000" fill="hold"/>
                                        <p:tgtEl>
                                          <p:spTgt spid="281604">
                                            <p:txEl>
                                              <p:pRg st="0" end="0"/>
                                            </p:txEl>
                                          </p:spTgt>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3300"/>
                            </p:stCondLst>
                            <p:childTnLst>
                              <p:par>
                                <p:cTn id="77" presetID="40" presetClass="entr" presetSubtype="0" fill="hold" grpId="0" nodeType="afterEffect">
                                  <p:stCondLst>
                                    <p:cond delay="0"/>
                                  </p:stCondLst>
                                  <p:iterate type="lt">
                                    <p:tmPct val="10000"/>
                                  </p:iterate>
                                  <p:childTnLst>
                                    <p:set>
                                      <p:cBhvr>
                                        <p:cTn id="78" dur="1" fill="hold">
                                          <p:stCondLst>
                                            <p:cond delay="0"/>
                                          </p:stCondLst>
                                        </p:cTn>
                                        <p:tgtEl>
                                          <p:spTgt spid="281604">
                                            <p:txEl>
                                              <p:pRg st="1" end="1"/>
                                            </p:txEl>
                                          </p:spTgt>
                                        </p:tgtEl>
                                        <p:attrNameLst>
                                          <p:attrName>style.visibility</p:attrName>
                                        </p:attrNameLst>
                                      </p:cBhvr>
                                      <p:to>
                                        <p:strVal val="visible"/>
                                      </p:to>
                                    </p:set>
                                    <p:animEffect transition="in" filter="fade">
                                      <p:cBhvr>
                                        <p:cTn id="79" dur="1000"/>
                                        <p:tgtEl>
                                          <p:spTgt spid="281604">
                                            <p:txEl>
                                              <p:pRg st="1" end="1"/>
                                            </p:txEl>
                                          </p:spTgt>
                                        </p:tgtEl>
                                      </p:cBhvr>
                                    </p:animEffect>
                                    <p:anim calcmode="lin" valueType="num">
                                      <p:cBhvr>
                                        <p:cTn id="80" dur="1000" fill="hold"/>
                                        <p:tgtEl>
                                          <p:spTgt spid="281604">
                                            <p:txEl>
                                              <p:pRg st="1" end="1"/>
                                            </p:txEl>
                                          </p:spTgt>
                                        </p:tgtEl>
                                        <p:attrNameLst>
                                          <p:attrName>ppt_x</p:attrName>
                                        </p:attrNameLst>
                                      </p:cBhvr>
                                      <p:tavLst>
                                        <p:tav tm="0">
                                          <p:val>
                                            <p:strVal val="#ppt_x-.1"/>
                                          </p:val>
                                        </p:tav>
                                        <p:tav tm="100000">
                                          <p:val>
                                            <p:strVal val="#ppt_x"/>
                                          </p:val>
                                        </p:tav>
                                      </p:tavLst>
                                    </p:anim>
                                    <p:anim calcmode="lin" valueType="num">
                                      <p:cBhvr>
                                        <p:cTn id="81" dur="1000" fill="hold"/>
                                        <p:tgtEl>
                                          <p:spTgt spid="281604">
                                            <p:txEl>
                                              <p:pRg st="1" end="1"/>
                                            </p:txEl>
                                          </p:spTgt>
                                        </p:tgtEl>
                                        <p:attrNameLst>
                                          <p:attrName>ppt_y</p:attrName>
                                        </p:attrNameLst>
                                      </p:cBhvr>
                                      <p:tavLst>
                                        <p:tav tm="0">
                                          <p:val>
                                            <p:strVal val="#ppt_y"/>
                                          </p:val>
                                        </p:tav>
                                        <p:tav tm="100000">
                                          <p:val>
                                            <p:strVal val="#ppt_y"/>
                                          </p:val>
                                        </p:tav>
                                      </p:tavLst>
                                    </p:anim>
                                  </p:childTnLst>
                                </p:cTn>
                              </p:par>
                            </p:childTnLst>
                          </p:cTn>
                        </p:par>
                        <p:par>
                          <p:cTn id="82" fill="hold" nodeType="afterGroup">
                            <p:stCondLst>
                              <p:cond delay="25200"/>
                            </p:stCondLst>
                            <p:childTnLst>
                              <p:par>
                                <p:cTn id="83" presetID="40" presetClass="entr" presetSubtype="0" fill="hold" grpId="0" nodeType="afterEffect">
                                  <p:stCondLst>
                                    <p:cond delay="0"/>
                                  </p:stCondLst>
                                  <p:iterate type="lt">
                                    <p:tmPct val="10000"/>
                                  </p:iterate>
                                  <p:childTnLst>
                                    <p:set>
                                      <p:cBhvr>
                                        <p:cTn id="84" dur="1" fill="hold">
                                          <p:stCondLst>
                                            <p:cond delay="0"/>
                                          </p:stCondLst>
                                        </p:cTn>
                                        <p:tgtEl>
                                          <p:spTgt spid="281604">
                                            <p:txEl>
                                              <p:pRg st="2" end="2"/>
                                            </p:txEl>
                                          </p:spTgt>
                                        </p:tgtEl>
                                        <p:attrNameLst>
                                          <p:attrName>style.visibility</p:attrName>
                                        </p:attrNameLst>
                                      </p:cBhvr>
                                      <p:to>
                                        <p:strVal val="visible"/>
                                      </p:to>
                                    </p:set>
                                    <p:animEffect transition="in" filter="fade">
                                      <p:cBhvr>
                                        <p:cTn id="85" dur="1000"/>
                                        <p:tgtEl>
                                          <p:spTgt spid="281604">
                                            <p:txEl>
                                              <p:pRg st="2" end="2"/>
                                            </p:txEl>
                                          </p:spTgt>
                                        </p:tgtEl>
                                      </p:cBhvr>
                                    </p:animEffect>
                                    <p:anim calcmode="lin" valueType="num">
                                      <p:cBhvr>
                                        <p:cTn id="86" dur="1000" fill="hold"/>
                                        <p:tgtEl>
                                          <p:spTgt spid="281604">
                                            <p:txEl>
                                              <p:pRg st="2" end="2"/>
                                            </p:txEl>
                                          </p:spTgt>
                                        </p:tgtEl>
                                        <p:attrNameLst>
                                          <p:attrName>ppt_x</p:attrName>
                                        </p:attrNameLst>
                                      </p:cBhvr>
                                      <p:tavLst>
                                        <p:tav tm="0">
                                          <p:val>
                                            <p:strVal val="#ppt_x-.1"/>
                                          </p:val>
                                        </p:tav>
                                        <p:tav tm="100000">
                                          <p:val>
                                            <p:strVal val="#ppt_x"/>
                                          </p:val>
                                        </p:tav>
                                      </p:tavLst>
                                    </p:anim>
                                    <p:anim calcmode="lin" valueType="num">
                                      <p:cBhvr>
                                        <p:cTn id="87" dur="1000" fill="hold"/>
                                        <p:tgtEl>
                                          <p:spTgt spid="281604">
                                            <p:txEl>
                                              <p:pRg st="2" end="2"/>
                                            </p:txEl>
                                          </p:spTgt>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29900"/>
                            </p:stCondLst>
                            <p:childTnLst>
                              <p:par>
                                <p:cTn id="89" presetID="40" presetClass="entr" presetSubtype="0" fill="hold" grpId="0" nodeType="afterEffect">
                                  <p:stCondLst>
                                    <p:cond delay="0"/>
                                  </p:stCondLst>
                                  <p:iterate type="lt">
                                    <p:tmPct val="10000"/>
                                  </p:iterate>
                                  <p:childTnLst>
                                    <p:set>
                                      <p:cBhvr>
                                        <p:cTn id="90" dur="1" fill="hold">
                                          <p:stCondLst>
                                            <p:cond delay="0"/>
                                          </p:stCondLst>
                                        </p:cTn>
                                        <p:tgtEl>
                                          <p:spTgt spid="281604">
                                            <p:txEl>
                                              <p:pRg st="3" end="3"/>
                                            </p:txEl>
                                          </p:spTgt>
                                        </p:tgtEl>
                                        <p:attrNameLst>
                                          <p:attrName>style.visibility</p:attrName>
                                        </p:attrNameLst>
                                      </p:cBhvr>
                                      <p:to>
                                        <p:strVal val="visible"/>
                                      </p:to>
                                    </p:set>
                                    <p:animEffect transition="in" filter="fade">
                                      <p:cBhvr>
                                        <p:cTn id="91" dur="1000"/>
                                        <p:tgtEl>
                                          <p:spTgt spid="281604">
                                            <p:txEl>
                                              <p:pRg st="3" end="3"/>
                                            </p:txEl>
                                          </p:spTgt>
                                        </p:tgtEl>
                                      </p:cBhvr>
                                    </p:animEffect>
                                    <p:anim calcmode="lin" valueType="num">
                                      <p:cBhvr>
                                        <p:cTn id="92" dur="1000" fill="hold"/>
                                        <p:tgtEl>
                                          <p:spTgt spid="281604">
                                            <p:txEl>
                                              <p:pRg st="3" end="3"/>
                                            </p:txEl>
                                          </p:spTgt>
                                        </p:tgtEl>
                                        <p:attrNameLst>
                                          <p:attrName>ppt_x</p:attrName>
                                        </p:attrNameLst>
                                      </p:cBhvr>
                                      <p:tavLst>
                                        <p:tav tm="0">
                                          <p:val>
                                            <p:strVal val="#ppt_x-.1"/>
                                          </p:val>
                                        </p:tav>
                                        <p:tav tm="100000">
                                          <p:val>
                                            <p:strVal val="#ppt_x"/>
                                          </p:val>
                                        </p:tav>
                                      </p:tavLst>
                                    </p:anim>
                                    <p:anim calcmode="lin" valueType="num">
                                      <p:cBhvr>
                                        <p:cTn id="93" dur="1000" fill="hold"/>
                                        <p:tgtEl>
                                          <p:spTgt spid="281604">
                                            <p:txEl>
                                              <p:pRg st="3" end="3"/>
                                            </p:txEl>
                                          </p:spTgt>
                                        </p:tgtEl>
                                        <p:attrNameLst>
                                          <p:attrName>ppt_y</p:attrName>
                                        </p:attrNameLst>
                                      </p:cBhvr>
                                      <p:tavLst>
                                        <p:tav tm="0">
                                          <p:val>
                                            <p:strVal val="#ppt_y"/>
                                          </p:val>
                                        </p:tav>
                                        <p:tav tm="100000">
                                          <p:val>
                                            <p:strVal val="#ppt_y"/>
                                          </p:val>
                                        </p:tav>
                                      </p:tavLst>
                                    </p:anim>
                                  </p:childTnLst>
                                </p:cTn>
                              </p:par>
                            </p:childTnLst>
                          </p:cTn>
                        </p:par>
                        <p:par>
                          <p:cTn id="94" fill="hold" nodeType="afterGroup">
                            <p:stCondLst>
                              <p:cond delay="32800"/>
                            </p:stCondLst>
                            <p:childTnLst>
                              <p:par>
                                <p:cTn id="95" presetID="22" presetClass="entr" presetSubtype="8" fill="hold" nodeType="after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left)">
                                      <p:cBhvr>
                                        <p:cTn id="9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P spid="281603" grpId="0" build="p"/>
      <p:bldP spid="281604"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3EDFC6A1-39D1-4E42-B46B-AC9D3320E81E}"/>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69A2953-27B9-4959-9120-92C45730D264}" type="slidenum">
              <a:rPr lang="en-US" altLang="en-US">
                <a:latin typeface="Garamond" panose="02020404030301010803" pitchFamily="18" charset="0"/>
              </a:rPr>
              <a:pPr eaLnBrk="1" hangingPunct="1"/>
              <a:t>10</a:t>
            </a:fld>
            <a:endParaRPr lang="en-US" altLang="en-US">
              <a:latin typeface="Garamond" panose="02020404030301010803" pitchFamily="18" charset="0"/>
            </a:endParaRPr>
          </a:p>
        </p:txBody>
      </p:sp>
      <p:sp>
        <p:nvSpPr>
          <p:cNvPr id="135170" name="Rectangle 2">
            <a:extLst>
              <a:ext uri="{FF2B5EF4-FFF2-40B4-BE49-F238E27FC236}">
                <a16:creationId xmlns:a16="http://schemas.microsoft.com/office/drawing/2014/main" id="{D004B336-A94A-46D3-821C-6070F7682086}"/>
              </a:ext>
            </a:extLst>
          </p:cNvPr>
          <p:cNvSpPr>
            <a:spLocks noGrp="1" noChangeArrowheads="1"/>
          </p:cNvSpPr>
          <p:nvPr>
            <p:ph type="title"/>
          </p:nvPr>
        </p:nvSpPr>
        <p:spPr>
          <a:xfrm>
            <a:off x="457200" y="381000"/>
            <a:ext cx="8229600" cy="1139825"/>
          </a:xfrm>
        </p:spPr>
        <p:txBody>
          <a:bodyPr/>
          <a:lstStyle/>
          <a:p>
            <a:pPr eaLnBrk="1" hangingPunct="1"/>
            <a:r>
              <a:rPr lang="en-US" altLang="en-US" sz="4600" b="1">
                <a:solidFill>
                  <a:srgbClr val="339966"/>
                </a:solidFill>
              </a:rPr>
              <a:t>Important Note about KVL</a:t>
            </a:r>
          </a:p>
        </p:txBody>
      </p:sp>
      <p:sp>
        <p:nvSpPr>
          <p:cNvPr id="135171" name="Rectangle 3">
            <a:extLst>
              <a:ext uri="{FF2B5EF4-FFF2-40B4-BE49-F238E27FC236}">
                <a16:creationId xmlns:a16="http://schemas.microsoft.com/office/drawing/2014/main" id="{0042640B-374D-4431-869A-41A73675D9B4}"/>
              </a:ext>
            </a:extLst>
          </p:cNvPr>
          <p:cNvSpPr>
            <a:spLocks noGrp="1" noChangeArrowheads="1"/>
          </p:cNvSpPr>
          <p:nvPr>
            <p:ph type="body" idx="1"/>
          </p:nvPr>
        </p:nvSpPr>
        <p:spPr>
          <a:xfrm>
            <a:off x="457200" y="1447800"/>
            <a:ext cx="8229600" cy="4525963"/>
          </a:xfrm>
        </p:spPr>
        <p:txBody>
          <a:bodyPr/>
          <a:lstStyle/>
          <a:p>
            <a:pPr eaLnBrk="1" hangingPunct="1"/>
            <a:r>
              <a:rPr lang="en-US" altLang="en-US" sz="3400">
                <a:latin typeface="Times New Roman" panose="02020603050405020304" pitchFamily="18" charset="0"/>
              </a:rPr>
              <a:t>The assumed direction of current through a resistor and the polarity of voltage across it are always in conformity. </a:t>
            </a:r>
          </a:p>
          <a:p>
            <a:pPr eaLnBrk="1" hangingPunct="1"/>
            <a:r>
              <a:rPr lang="en-US" altLang="en-US" sz="3400">
                <a:latin typeface="Times New Roman" panose="02020603050405020304" pitchFamily="18" charset="0"/>
              </a:rPr>
              <a:t>The end into which the current enters is marked positive.</a:t>
            </a:r>
          </a:p>
          <a:p>
            <a:pPr eaLnBrk="1" hangingPunct="1"/>
            <a:r>
              <a:rPr lang="en-US" altLang="en-US" sz="3400">
                <a:solidFill>
                  <a:srgbClr val="0000FF"/>
                </a:solidFill>
                <a:latin typeface="Times New Roman" panose="02020603050405020304" pitchFamily="18" charset="0"/>
              </a:rPr>
              <a:t>Passive-element sign convention.</a:t>
            </a:r>
            <a:endParaRPr lang="en-US" altLang="en-US" sz="3400">
              <a:latin typeface="Times New Roman" panose="02020603050405020304" pitchFamily="18" charset="0"/>
            </a:endParaRPr>
          </a:p>
        </p:txBody>
      </p:sp>
      <p:grpSp>
        <p:nvGrpSpPr>
          <p:cNvPr id="2" name="Group 4">
            <a:extLst>
              <a:ext uri="{FF2B5EF4-FFF2-40B4-BE49-F238E27FC236}">
                <a16:creationId xmlns:a16="http://schemas.microsoft.com/office/drawing/2014/main" id="{4DE64AAE-0143-400B-8E7D-A967C5FAC120}"/>
              </a:ext>
            </a:extLst>
          </p:cNvPr>
          <p:cNvGrpSpPr>
            <a:grpSpLocks/>
          </p:cNvGrpSpPr>
          <p:nvPr/>
        </p:nvGrpSpPr>
        <p:grpSpPr bwMode="auto">
          <a:xfrm>
            <a:off x="6324600" y="6461125"/>
            <a:ext cx="2057400" cy="396875"/>
            <a:chOff x="2304" y="4032"/>
            <a:chExt cx="1296" cy="294"/>
          </a:xfrm>
        </p:grpSpPr>
        <p:sp>
          <p:nvSpPr>
            <p:cNvPr id="36872" name="AutoShape 5">
              <a:extLst>
                <a:ext uri="{FF2B5EF4-FFF2-40B4-BE49-F238E27FC236}">
                  <a16:creationId xmlns:a16="http://schemas.microsoft.com/office/drawing/2014/main" id="{EDD47911-B0DE-4AC8-8B92-24244EFD408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6873" name="Text Box 6">
              <a:extLst>
                <a:ext uri="{FF2B5EF4-FFF2-40B4-BE49-F238E27FC236}">
                  <a16:creationId xmlns:a16="http://schemas.microsoft.com/office/drawing/2014/main" id="{C022A3D9-9E0B-4663-9059-59A5997E06B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wipe(down)">
                                      <p:cBhvr>
                                        <p:cTn id="7" dur="580">
                                          <p:stCondLst>
                                            <p:cond delay="0"/>
                                          </p:stCondLst>
                                        </p:cTn>
                                        <p:tgtEl>
                                          <p:spTgt spid="135170"/>
                                        </p:tgtEl>
                                      </p:cBhvr>
                                    </p:animEffect>
                                    <p:anim calcmode="lin" valueType="num">
                                      <p:cBhvr>
                                        <p:cTn id="8" dur="1822" tmFilter="0,0; 0.14,0.36; 0.43,0.73; 0.71,0.91; 1.0,1.0">
                                          <p:stCondLst>
                                            <p:cond delay="0"/>
                                          </p:stCondLst>
                                        </p:cTn>
                                        <p:tgtEl>
                                          <p:spTgt spid="13517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517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517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517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5170"/>
                                        </p:tgtEl>
                                        <p:attrNameLst>
                                          <p:attrName>ppt_y</p:attrName>
                                        </p:attrNameLst>
                                      </p:cBhvr>
                                      <p:tavLst>
                                        <p:tav tm="0" fmla="#ppt_y-sin(pi*$)/81">
                                          <p:val>
                                            <p:fltVal val="0"/>
                                          </p:val>
                                        </p:tav>
                                        <p:tav tm="100000">
                                          <p:val>
                                            <p:fltVal val="1"/>
                                          </p:val>
                                        </p:tav>
                                      </p:tavLst>
                                    </p:anim>
                                    <p:animScale>
                                      <p:cBhvr>
                                        <p:cTn id="13" dur="26">
                                          <p:stCondLst>
                                            <p:cond delay="650"/>
                                          </p:stCondLst>
                                        </p:cTn>
                                        <p:tgtEl>
                                          <p:spTgt spid="135170"/>
                                        </p:tgtEl>
                                      </p:cBhvr>
                                      <p:to x="100000" y="60000"/>
                                    </p:animScale>
                                    <p:animScale>
                                      <p:cBhvr>
                                        <p:cTn id="14" dur="166" decel="50000">
                                          <p:stCondLst>
                                            <p:cond delay="676"/>
                                          </p:stCondLst>
                                        </p:cTn>
                                        <p:tgtEl>
                                          <p:spTgt spid="135170"/>
                                        </p:tgtEl>
                                      </p:cBhvr>
                                      <p:to x="100000" y="100000"/>
                                    </p:animScale>
                                    <p:animScale>
                                      <p:cBhvr>
                                        <p:cTn id="15" dur="26">
                                          <p:stCondLst>
                                            <p:cond delay="1312"/>
                                          </p:stCondLst>
                                        </p:cTn>
                                        <p:tgtEl>
                                          <p:spTgt spid="135170"/>
                                        </p:tgtEl>
                                      </p:cBhvr>
                                      <p:to x="100000" y="80000"/>
                                    </p:animScale>
                                    <p:animScale>
                                      <p:cBhvr>
                                        <p:cTn id="16" dur="166" decel="50000">
                                          <p:stCondLst>
                                            <p:cond delay="1338"/>
                                          </p:stCondLst>
                                        </p:cTn>
                                        <p:tgtEl>
                                          <p:spTgt spid="135170"/>
                                        </p:tgtEl>
                                      </p:cBhvr>
                                      <p:to x="100000" y="100000"/>
                                    </p:animScale>
                                    <p:animScale>
                                      <p:cBhvr>
                                        <p:cTn id="17" dur="26">
                                          <p:stCondLst>
                                            <p:cond delay="1642"/>
                                          </p:stCondLst>
                                        </p:cTn>
                                        <p:tgtEl>
                                          <p:spTgt spid="135170"/>
                                        </p:tgtEl>
                                      </p:cBhvr>
                                      <p:to x="100000" y="90000"/>
                                    </p:animScale>
                                    <p:animScale>
                                      <p:cBhvr>
                                        <p:cTn id="18" dur="166" decel="50000">
                                          <p:stCondLst>
                                            <p:cond delay="1668"/>
                                          </p:stCondLst>
                                        </p:cTn>
                                        <p:tgtEl>
                                          <p:spTgt spid="135170"/>
                                        </p:tgtEl>
                                      </p:cBhvr>
                                      <p:to x="100000" y="100000"/>
                                    </p:animScale>
                                    <p:animScale>
                                      <p:cBhvr>
                                        <p:cTn id="19" dur="26">
                                          <p:stCondLst>
                                            <p:cond delay="1808"/>
                                          </p:stCondLst>
                                        </p:cTn>
                                        <p:tgtEl>
                                          <p:spTgt spid="135170"/>
                                        </p:tgtEl>
                                      </p:cBhvr>
                                      <p:to x="100000" y="95000"/>
                                    </p:animScale>
                                    <p:animScale>
                                      <p:cBhvr>
                                        <p:cTn id="20" dur="166" decel="50000">
                                          <p:stCondLst>
                                            <p:cond delay="1834"/>
                                          </p:stCondLst>
                                        </p:cTn>
                                        <p:tgtEl>
                                          <p:spTgt spid="135170"/>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135171">
                                            <p:txEl>
                                              <p:pRg st="0" end="0"/>
                                            </p:txEl>
                                          </p:spTgt>
                                        </p:tgtEl>
                                        <p:attrNameLst>
                                          <p:attrName>style.visibility</p:attrName>
                                        </p:attrNameLst>
                                      </p:cBhvr>
                                      <p:to>
                                        <p:strVal val="visible"/>
                                      </p:to>
                                    </p:set>
                                    <p:anim calcmode="discrete" valueType="clr">
                                      <p:cBhvr override="childStyle">
                                        <p:cTn id="25" dur="80"/>
                                        <p:tgtEl>
                                          <p:spTgt spid="13517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35171">
                                            <p:txEl>
                                              <p:pRg st="0" end="0"/>
                                            </p:txEl>
                                          </p:spTgt>
                                        </p:tgtEl>
                                        <p:attrNameLst>
                                          <p:attrName>fillcolor</p:attrName>
                                        </p:attrNameLst>
                                      </p:cBhvr>
                                      <p:tavLst>
                                        <p:tav tm="0">
                                          <p:val>
                                            <p:clrVal>
                                              <a:schemeClr val="accent2"/>
                                            </p:clrVal>
                                          </p:val>
                                        </p:tav>
                                        <p:tav tm="50000">
                                          <p:val>
                                            <p:clrVal>
                                              <a:schemeClr val="hlink"/>
                                            </p:clrVal>
                                          </p:val>
                                        </p:tav>
                                      </p:tavLst>
                                    </p:anim>
                                    <p:set>
                                      <p:cBhvr>
                                        <p:cTn id="27" dur="80"/>
                                        <p:tgtEl>
                                          <p:spTgt spid="135171">
                                            <p:txEl>
                                              <p:pRg st="0" end="0"/>
                                            </p:txEl>
                                          </p:spTgt>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135171">
                                            <p:txEl>
                                              <p:pRg st="1" end="1"/>
                                            </p:txEl>
                                          </p:spTgt>
                                        </p:tgtEl>
                                        <p:attrNameLst>
                                          <p:attrName>style.visibility</p:attrName>
                                        </p:attrNameLst>
                                      </p:cBhvr>
                                      <p:to>
                                        <p:strVal val="visible"/>
                                      </p:to>
                                    </p:set>
                                    <p:anim calcmode="discrete" valueType="clr">
                                      <p:cBhvr override="childStyle">
                                        <p:cTn id="32" dur="80"/>
                                        <p:tgtEl>
                                          <p:spTgt spid="13517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35171">
                                            <p:txEl>
                                              <p:pRg st="1" end="1"/>
                                            </p:txEl>
                                          </p:spTgt>
                                        </p:tgtEl>
                                        <p:attrNameLst>
                                          <p:attrName>fillcolor</p:attrName>
                                        </p:attrNameLst>
                                      </p:cBhvr>
                                      <p:tavLst>
                                        <p:tav tm="0">
                                          <p:val>
                                            <p:clrVal>
                                              <a:schemeClr val="accent2"/>
                                            </p:clrVal>
                                          </p:val>
                                        </p:tav>
                                        <p:tav tm="50000">
                                          <p:val>
                                            <p:clrVal>
                                              <a:schemeClr val="hlink"/>
                                            </p:clrVal>
                                          </p:val>
                                        </p:tav>
                                      </p:tavLst>
                                    </p:anim>
                                    <p:set>
                                      <p:cBhvr>
                                        <p:cTn id="34" dur="80"/>
                                        <p:tgtEl>
                                          <p:spTgt spid="135171">
                                            <p:txEl>
                                              <p:pRg st="1" end="1"/>
                                            </p:txEl>
                                          </p:spTgt>
                                        </p:tgtEl>
                                        <p:attrNameLst>
                                          <p:attrName>fill.type</p:attrName>
                                        </p:attrNameLst>
                                      </p:cBhvr>
                                      <p:to>
                                        <p:strVal val="solid"/>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7" presetClass="entr" presetSubtype="0" fill="hold" grpId="0" nodeType="clickEffect">
                                  <p:stCondLst>
                                    <p:cond delay="0"/>
                                  </p:stCondLst>
                                  <p:iterate type="lt">
                                    <p:tmPct val="50000"/>
                                  </p:iterate>
                                  <p:childTnLst>
                                    <p:set>
                                      <p:cBhvr>
                                        <p:cTn id="38" dur="1" fill="hold">
                                          <p:stCondLst>
                                            <p:cond delay="0"/>
                                          </p:stCondLst>
                                        </p:cTn>
                                        <p:tgtEl>
                                          <p:spTgt spid="135171">
                                            <p:txEl>
                                              <p:pRg st="2" end="2"/>
                                            </p:txEl>
                                          </p:spTgt>
                                        </p:tgtEl>
                                        <p:attrNameLst>
                                          <p:attrName>style.visibility</p:attrName>
                                        </p:attrNameLst>
                                      </p:cBhvr>
                                      <p:to>
                                        <p:strVal val="visible"/>
                                      </p:to>
                                    </p:set>
                                    <p:anim calcmode="discrete" valueType="clr">
                                      <p:cBhvr override="childStyle">
                                        <p:cTn id="39" dur="80"/>
                                        <p:tgtEl>
                                          <p:spTgt spid="13517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35171">
                                            <p:txEl>
                                              <p:pRg st="2" end="2"/>
                                            </p:txEl>
                                          </p:spTgt>
                                        </p:tgtEl>
                                        <p:attrNameLst>
                                          <p:attrName>fillcolor</p:attrName>
                                        </p:attrNameLst>
                                      </p:cBhvr>
                                      <p:tavLst>
                                        <p:tav tm="0">
                                          <p:val>
                                            <p:clrVal>
                                              <a:schemeClr val="accent2"/>
                                            </p:clrVal>
                                          </p:val>
                                        </p:tav>
                                        <p:tav tm="50000">
                                          <p:val>
                                            <p:clrVal>
                                              <a:schemeClr val="hlink"/>
                                            </p:clrVal>
                                          </p:val>
                                        </p:tav>
                                      </p:tavLst>
                                    </p:anim>
                                    <p:set>
                                      <p:cBhvr>
                                        <p:cTn id="41" dur="80"/>
                                        <p:tgtEl>
                                          <p:spTgt spid="135171">
                                            <p:txEl>
                                              <p:pRg st="2" end="2"/>
                                            </p:txEl>
                                          </p:spTgt>
                                        </p:tgtEl>
                                        <p:attrNameLst>
                                          <p:attrName>fill.type</p:attrName>
                                        </p:attrNameLst>
                                      </p:cBhvr>
                                      <p:to>
                                        <p:strVal val="solid"/>
                                      </p:to>
                                    </p:set>
                                  </p:childTnLst>
                                </p:cTn>
                              </p:par>
                            </p:childTnLst>
                          </p:cTn>
                        </p:par>
                        <p:par>
                          <p:cTn id="42" fill="hold" nodeType="afterGroup">
                            <p:stCondLst>
                              <p:cond delay="124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P spid="135171"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2C27D8F-A9DB-48F0-9815-E86C34E09311}"/>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702006-F7C4-403C-9456-BB01B322D44F}" type="slidenum">
              <a:rPr lang="en-US" altLang="en-US">
                <a:latin typeface="Garamond" panose="02020404030301010803" pitchFamily="18" charset="0"/>
              </a:rPr>
              <a:pPr eaLnBrk="1" hangingPunct="1"/>
              <a:t>100</a:t>
            </a:fld>
            <a:endParaRPr lang="en-US" altLang="en-US">
              <a:latin typeface="Garamond" panose="02020404030301010803" pitchFamily="18" charset="0"/>
            </a:endParaRPr>
          </a:p>
        </p:txBody>
      </p:sp>
      <p:sp>
        <p:nvSpPr>
          <p:cNvPr id="67586" name="Rectangle 2">
            <a:extLst>
              <a:ext uri="{FF2B5EF4-FFF2-40B4-BE49-F238E27FC236}">
                <a16:creationId xmlns:a16="http://schemas.microsoft.com/office/drawing/2014/main" id="{028A6185-336A-4344-AE70-62A3877A023D}"/>
              </a:ext>
            </a:extLst>
          </p:cNvPr>
          <p:cNvSpPr>
            <a:spLocks noGrp="1" noChangeArrowheads="1"/>
          </p:cNvSpPr>
          <p:nvPr>
            <p:ph type="title"/>
          </p:nvPr>
        </p:nvSpPr>
        <p:spPr>
          <a:xfrm>
            <a:off x="457200" y="354013"/>
            <a:ext cx="8229600" cy="1855787"/>
          </a:xfrm>
        </p:spPr>
        <p:txBody>
          <a:bodyPr/>
          <a:lstStyle/>
          <a:p>
            <a:pPr eaLnBrk="1" hangingPunct="1"/>
            <a:r>
              <a:rPr lang="en-US" altLang="en-US" sz="3800" b="1"/>
              <a:t>Example 2.5(a)</a:t>
            </a:r>
            <a:r>
              <a:rPr lang="en-US" altLang="en-US" sz="3800"/>
              <a:t> </a:t>
            </a:r>
            <a:r>
              <a:rPr lang="en-US" altLang="en-US" sz="3800">
                <a:solidFill>
                  <a:schemeClr val="tx1"/>
                </a:solidFill>
              </a:rPr>
              <a:t>Calculate the effective resistance between points A and</a:t>
            </a:r>
            <a:r>
              <a:rPr lang="en-US" altLang="en-US" sz="3800" i="1">
                <a:solidFill>
                  <a:schemeClr val="tx1"/>
                </a:solidFill>
              </a:rPr>
              <a:t> </a:t>
            </a:r>
            <a:r>
              <a:rPr lang="en-US" altLang="en-US" sz="3800">
                <a:solidFill>
                  <a:schemeClr val="tx1"/>
                </a:solidFill>
              </a:rPr>
              <a:t>B</a:t>
            </a:r>
            <a:r>
              <a:rPr lang="en-US" altLang="en-US" sz="3800" i="1">
                <a:solidFill>
                  <a:schemeClr val="tx1"/>
                </a:solidFill>
              </a:rPr>
              <a:t> </a:t>
            </a:r>
            <a:r>
              <a:rPr lang="en-US" altLang="en-US" sz="3800">
                <a:solidFill>
                  <a:schemeClr val="tx1"/>
                </a:solidFill>
              </a:rPr>
              <a:t>for the combinations of resistances,</a:t>
            </a:r>
            <a:r>
              <a:rPr lang="en-US" altLang="en-US" sz="3800"/>
              <a:t> </a:t>
            </a:r>
          </a:p>
        </p:txBody>
      </p:sp>
      <p:pic>
        <p:nvPicPr>
          <p:cNvPr id="67590" name="Picture 6" descr="scan0013">
            <a:extLst>
              <a:ext uri="{FF2B5EF4-FFF2-40B4-BE49-F238E27FC236}">
                <a16:creationId xmlns:a16="http://schemas.microsoft.com/office/drawing/2014/main" id="{BD2A7A84-3D58-4E58-B7AF-5C86778D47CB}"/>
              </a:ext>
            </a:extLst>
          </p:cNvPr>
          <p:cNvPicPr>
            <a:picLocks noGrp="1" noChangeAspect="1" noChangeArrowheads="1"/>
          </p:cNvPicPr>
          <p:nvPr>
            <p:ph idx="1"/>
          </p:nvPr>
        </p:nvPicPr>
        <p:blipFill>
          <a:blip r:embed="rId2">
            <a:lum bright="-42000" contrast="66000"/>
            <a:extLst>
              <a:ext uri="{28A0092B-C50C-407E-A947-70E740481C1C}">
                <a14:useLocalDpi xmlns:a14="http://schemas.microsoft.com/office/drawing/2010/main" val="0"/>
              </a:ext>
            </a:extLst>
          </a:blip>
          <a:srcRect t="16557" r="69974" b="19020"/>
          <a:stretch>
            <a:fillRect/>
          </a:stretch>
        </p:blipFill>
        <p:spPr>
          <a:xfrm>
            <a:off x="2590800" y="2514600"/>
            <a:ext cx="4876800" cy="3613150"/>
          </a:xfrm>
          <a:noFill/>
        </p:spPr>
      </p:pic>
      <p:grpSp>
        <p:nvGrpSpPr>
          <p:cNvPr id="2" name="Group 8">
            <a:extLst>
              <a:ext uri="{FF2B5EF4-FFF2-40B4-BE49-F238E27FC236}">
                <a16:creationId xmlns:a16="http://schemas.microsoft.com/office/drawing/2014/main" id="{0DAE1B72-00E4-4506-8EEA-F71E0EEFFC3F}"/>
              </a:ext>
            </a:extLst>
          </p:cNvPr>
          <p:cNvGrpSpPr>
            <a:grpSpLocks/>
          </p:cNvGrpSpPr>
          <p:nvPr/>
        </p:nvGrpSpPr>
        <p:grpSpPr bwMode="auto">
          <a:xfrm>
            <a:off x="6324600" y="6477000"/>
            <a:ext cx="2057400" cy="396875"/>
            <a:chOff x="2304" y="4032"/>
            <a:chExt cx="1296" cy="294"/>
          </a:xfrm>
        </p:grpSpPr>
        <p:sp>
          <p:nvSpPr>
            <p:cNvPr id="41992" name="AutoShape 9">
              <a:extLst>
                <a:ext uri="{FF2B5EF4-FFF2-40B4-BE49-F238E27FC236}">
                  <a16:creationId xmlns:a16="http://schemas.microsoft.com/office/drawing/2014/main" id="{38F7BB4D-8F96-46A6-9A8F-0FD2AD741F50}"/>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1993" name="Text Box 10">
              <a:extLst>
                <a:ext uri="{FF2B5EF4-FFF2-40B4-BE49-F238E27FC236}">
                  <a16:creationId xmlns:a16="http://schemas.microsoft.com/office/drawing/2014/main" id="{385BE45C-76E0-4214-BBA7-604713D940AF}"/>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7586"/>
                                        </p:tgtEl>
                                        <p:attrNameLst>
                                          <p:attrName>style.visibility</p:attrName>
                                        </p:attrNameLst>
                                      </p:cBhvr>
                                      <p:to>
                                        <p:strVal val="visible"/>
                                      </p:to>
                                    </p:set>
                                    <p:anim calcmode="discrete" valueType="clr">
                                      <p:cBhvr override="childStyle">
                                        <p:cTn id="7" dur="80"/>
                                        <p:tgtEl>
                                          <p:spTgt spid="6758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7586"/>
                                        </p:tgtEl>
                                        <p:attrNameLst>
                                          <p:attrName>fillcolor</p:attrName>
                                        </p:attrNameLst>
                                      </p:cBhvr>
                                      <p:tavLst>
                                        <p:tav tm="0">
                                          <p:val>
                                            <p:clrVal>
                                              <a:schemeClr val="accent2"/>
                                            </p:clrVal>
                                          </p:val>
                                        </p:tav>
                                        <p:tav tm="50000">
                                          <p:val>
                                            <p:clrVal>
                                              <a:schemeClr val="hlink"/>
                                            </p:clrVal>
                                          </p:val>
                                        </p:tav>
                                      </p:tavLst>
                                    </p:anim>
                                    <p:set>
                                      <p:cBhvr>
                                        <p:cTn id="9" dur="80"/>
                                        <p:tgtEl>
                                          <p:spTgt spid="67586"/>
                                        </p:tgtEl>
                                        <p:attrNameLst>
                                          <p:attrName>fill.type</p:attrName>
                                        </p:attrNameLst>
                                      </p:cBhvr>
                                      <p:to>
                                        <p:strVal val="solid"/>
                                      </p:to>
                                    </p:set>
                                  </p:childTnLst>
                                </p:cTn>
                              </p:par>
                            </p:childTnLst>
                          </p:cTn>
                        </p:par>
                        <p:par>
                          <p:cTn id="10" fill="hold" nodeType="afterGroup">
                            <p:stCondLst>
                              <p:cond delay="3800"/>
                            </p:stCondLst>
                            <p:childTnLst>
                              <p:par>
                                <p:cTn id="11" presetID="10" presetClass="entr" presetSubtype="0" fill="hold" nodeType="afterEffect">
                                  <p:stCondLst>
                                    <p:cond delay="0"/>
                                  </p:stCondLst>
                                  <p:childTnLst>
                                    <p:set>
                                      <p:cBhvr>
                                        <p:cTn id="12" dur="1" fill="hold">
                                          <p:stCondLst>
                                            <p:cond delay="0"/>
                                          </p:stCondLst>
                                        </p:cTn>
                                        <p:tgtEl>
                                          <p:spTgt spid="67590"/>
                                        </p:tgtEl>
                                        <p:attrNameLst>
                                          <p:attrName>style.visibility</p:attrName>
                                        </p:attrNameLst>
                                      </p:cBhvr>
                                      <p:to>
                                        <p:strVal val="visible"/>
                                      </p:to>
                                    </p:set>
                                    <p:animEffect transition="in" filter="fade">
                                      <p:cBhvr>
                                        <p:cTn id="13" dur="2000"/>
                                        <p:tgtEl>
                                          <p:spTgt spid="67590"/>
                                        </p:tgtEl>
                                      </p:cBhvr>
                                    </p:animEffect>
                                  </p:childTnLst>
                                </p:cTn>
                              </p:par>
                            </p:childTnLst>
                          </p:cTn>
                        </p:par>
                        <p:par>
                          <p:cTn id="14" fill="hold" nodeType="afterGroup">
                            <p:stCondLst>
                              <p:cond delay="58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a:extLst>
              <a:ext uri="{FF2B5EF4-FFF2-40B4-BE49-F238E27FC236}">
                <a16:creationId xmlns:a16="http://schemas.microsoft.com/office/drawing/2014/main" id="{88F1E308-2605-4FED-A402-EFF468A58B4A}"/>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02254FB-5555-4130-9FF0-EAC576ACBF05}" type="slidenum">
              <a:rPr lang="en-US" altLang="en-US">
                <a:latin typeface="Garamond" panose="02020404030301010803" pitchFamily="18" charset="0"/>
              </a:rPr>
              <a:pPr eaLnBrk="1" hangingPunct="1"/>
              <a:t>101</a:t>
            </a:fld>
            <a:endParaRPr lang="en-US" altLang="en-US">
              <a:latin typeface="Garamond" panose="02020404030301010803" pitchFamily="18" charset="0"/>
            </a:endParaRPr>
          </a:p>
        </p:txBody>
      </p:sp>
      <p:sp>
        <p:nvSpPr>
          <p:cNvPr id="70660" name="Text Box 4">
            <a:extLst>
              <a:ext uri="{FF2B5EF4-FFF2-40B4-BE49-F238E27FC236}">
                <a16:creationId xmlns:a16="http://schemas.microsoft.com/office/drawing/2014/main" id="{95FBD4E8-6BBA-472B-8369-AF764C6AD555}"/>
              </a:ext>
            </a:extLst>
          </p:cNvPr>
          <p:cNvSpPr txBox="1">
            <a:spLocks noChangeArrowheads="1"/>
          </p:cNvSpPr>
          <p:nvPr/>
        </p:nvSpPr>
        <p:spPr bwMode="auto">
          <a:xfrm>
            <a:off x="457200" y="38100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i="1">
                <a:solidFill>
                  <a:srgbClr val="0066FF"/>
                </a:solidFill>
              </a:rPr>
              <a:t>Solution</a:t>
            </a:r>
            <a:r>
              <a:rPr lang="en-US" altLang="en-US" sz="2800" b="1">
                <a:solidFill>
                  <a:srgbClr val="0066FF"/>
                </a:solidFill>
              </a:rPr>
              <a:t> :</a:t>
            </a:r>
            <a:r>
              <a:rPr lang="en-US" altLang="en-US" sz="2800" b="1"/>
              <a:t> </a:t>
            </a:r>
            <a:r>
              <a:rPr lang="en-US" altLang="en-US" sz="2800"/>
              <a:t>The resistance </a:t>
            </a:r>
            <a:r>
              <a:rPr lang="en-US" altLang="en-US" sz="2800" i="1"/>
              <a:t>R</a:t>
            </a:r>
            <a:r>
              <a:rPr lang="en-US" altLang="en-US" sz="2800" i="1" baseline="-25000"/>
              <a:t>p</a:t>
            </a:r>
            <a:r>
              <a:rPr lang="en-US" altLang="en-US" sz="2800"/>
              <a:t> of the network within the dotted box is given by</a:t>
            </a:r>
          </a:p>
        </p:txBody>
      </p:sp>
      <p:sp>
        <p:nvSpPr>
          <p:cNvPr id="16391" name="Rectangle 6">
            <a:extLst>
              <a:ext uri="{FF2B5EF4-FFF2-40B4-BE49-F238E27FC236}">
                <a16:creationId xmlns:a16="http://schemas.microsoft.com/office/drawing/2014/main" id="{79E3931D-920B-4DF8-9659-CD59F46ADCF5}"/>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70661" name="Object 5">
            <a:extLst>
              <a:ext uri="{FF2B5EF4-FFF2-40B4-BE49-F238E27FC236}">
                <a16:creationId xmlns:a16="http://schemas.microsoft.com/office/drawing/2014/main" id="{F1B0CA25-CD36-4904-99FA-2DC43C6F93DD}"/>
              </a:ext>
            </a:extLst>
          </p:cNvPr>
          <p:cNvGraphicFramePr>
            <a:graphicFrameLocks noChangeAspect="1"/>
          </p:cNvGraphicFramePr>
          <p:nvPr/>
        </p:nvGraphicFramePr>
        <p:xfrm>
          <a:off x="685800" y="1219200"/>
          <a:ext cx="8458200" cy="1135063"/>
        </p:xfrm>
        <a:graphic>
          <a:graphicData uri="http://schemas.openxmlformats.org/presentationml/2006/ole">
            <mc:AlternateContent xmlns:mc="http://schemas.openxmlformats.org/markup-compatibility/2006">
              <mc:Choice xmlns:v="urn:schemas-microsoft-com:vml" Requires="v">
                <p:oleObj spid="_x0000_s145413" name="Equation" r:id="rId3" imgW="80162400" imgH="10668000" progId="Equation.3">
                  <p:embed/>
                </p:oleObj>
              </mc:Choice>
              <mc:Fallback>
                <p:oleObj name="Equation" r:id="rId3" imgW="80162400" imgH="10668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8458200" cy="1135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3" name="Text Box 7">
            <a:extLst>
              <a:ext uri="{FF2B5EF4-FFF2-40B4-BE49-F238E27FC236}">
                <a16:creationId xmlns:a16="http://schemas.microsoft.com/office/drawing/2014/main" id="{8A81431C-B8AD-4D92-8BEA-447850016E90}"/>
              </a:ext>
            </a:extLst>
          </p:cNvPr>
          <p:cNvSpPr txBox="1">
            <a:spLocks noChangeArrowheads="1"/>
          </p:cNvSpPr>
          <p:nvPr/>
        </p:nvSpPr>
        <p:spPr bwMode="auto">
          <a:xfrm>
            <a:off x="457200" y="2286000"/>
            <a:ext cx="7543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 Therefore, </a:t>
            </a:r>
          </a:p>
          <a:p>
            <a:pPr eaLnBrk="1" hangingPunct="1"/>
            <a:r>
              <a:rPr lang="en-US" altLang="en-US" sz="2800"/>
              <a:t>     	</a:t>
            </a:r>
            <a:r>
              <a:rPr lang="en-US" altLang="en-US" sz="2800" i="1"/>
              <a:t>R</a:t>
            </a:r>
            <a:r>
              <a:rPr lang="en-US" altLang="en-US" sz="2800" baseline="-25000"/>
              <a:t>AB</a:t>
            </a:r>
            <a:r>
              <a:rPr lang="en-US" altLang="en-US" sz="2800" i="1"/>
              <a:t>  </a:t>
            </a:r>
            <a:r>
              <a:rPr lang="en-US" altLang="en-US" sz="2800"/>
              <a:t>= 15 Ω + (20 Ω || 10 Ω || 20 Ω)   </a:t>
            </a:r>
          </a:p>
          <a:p>
            <a:pPr eaLnBrk="1" hangingPunct="1"/>
            <a:r>
              <a:rPr lang="en-US" altLang="en-US" sz="2800"/>
              <a:t>	         = 15 Ω + 5 Ω = </a:t>
            </a:r>
            <a:r>
              <a:rPr lang="en-US" altLang="en-US" sz="2800" b="1"/>
              <a:t>20 Ω</a:t>
            </a:r>
          </a:p>
        </p:txBody>
      </p:sp>
      <p:sp>
        <p:nvSpPr>
          <p:cNvPr id="70664" name="Text Box 8">
            <a:extLst>
              <a:ext uri="{FF2B5EF4-FFF2-40B4-BE49-F238E27FC236}">
                <a16:creationId xmlns:a16="http://schemas.microsoft.com/office/drawing/2014/main" id="{98F992F8-115D-4827-8702-289445878A8E}"/>
              </a:ext>
            </a:extLst>
          </p:cNvPr>
          <p:cNvSpPr txBox="1">
            <a:spLocks noChangeArrowheads="1"/>
          </p:cNvSpPr>
          <p:nvPr/>
        </p:nvSpPr>
        <p:spPr bwMode="auto">
          <a:xfrm>
            <a:off x="304800" y="4572000"/>
            <a:ext cx="83820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a:solidFill>
                  <a:srgbClr val="00CC00"/>
                </a:solidFill>
              </a:rPr>
              <a:t>Alternatively,</a:t>
            </a:r>
            <a:r>
              <a:rPr lang="en-US" altLang="en-US" sz="2800" b="1"/>
              <a:t> </a:t>
            </a:r>
            <a:r>
              <a:rPr lang="en-US" altLang="en-US" sz="2800"/>
              <a:t>much </a:t>
            </a:r>
            <a:r>
              <a:rPr lang="en-US" altLang="en-US" sz="2800" i="1">
                <a:solidFill>
                  <a:schemeClr val="hlink"/>
                </a:solidFill>
              </a:rPr>
              <a:t>easier</a:t>
            </a:r>
            <a:r>
              <a:rPr lang="en-US" altLang="en-US" sz="2800"/>
              <a:t> and </a:t>
            </a:r>
            <a:r>
              <a:rPr lang="en-US" altLang="en-US" sz="2800" i="1">
                <a:solidFill>
                  <a:schemeClr val="hlink"/>
                </a:solidFill>
              </a:rPr>
              <a:t>quicker</a:t>
            </a:r>
            <a:r>
              <a:rPr lang="en-US" altLang="en-US" sz="2800">
                <a:solidFill>
                  <a:schemeClr val="hlink"/>
                </a:solidFill>
              </a:rPr>
              <a:t> </a:t>
            </a:r>
            <a:r>
              <a:rPr lang="en-US" altLang="en-US" sz="2800"/>
              <a:t>solution : </a:t>
            </a:r>
          </a:p>
          <a:p>
            <a:pPr eaLnBrk="1" hangingPunct="1">
              <a:spcBef>
                <a:spcPct val="50000"/>
              </a:spcBef>
            </a:pPr>
            <a:r>
              <a:rPr lang="en-US" altLang="en-US" sz="2800"/>
              <a:t>    </a:t>
            </a:r>
            <a:r>
              <a:rPr lang="en-US" altLang="en-US" sz="2800" i="1"/>
              <a:t>R</a:t>
            </a:r>
            <a:r>
              <a:rPr lang="en-US" altLang="en-US" sz="2800" i="1" baseline="-25000"/>
              <a:t>AB</a:t>
            </a:r>
            <a:r>
              <a:rPr lang="en-US" altLang="en-US" sz="2800" i="1"/>
              <a:t>  </a:t>
            </a:r>
            <a:r>
              <a:rPr lang="en-US" altLang="en-US" sz="2800"/>
              <a:t>= 15 Ω + (20 Ω || 20 Ω) || (10 Ω) </a:t>
            </a:r>
          </a:p>
          <a:p>
            <a:pPr eaLnBrk="1" hangingPunct="1">
              <a:spcBef>
                <a:spcPct val="50000"/>
              </a:spcBef>
            </a:pPr>
            <a:r>
              <a:rPr lang="en-US" altLang="en-US" sz="2800"/>
              <a:t>	 = 15 Ω + (10 Ω) || (10 Ω) = 15 Ω + 5 Ω = </a:t>
            </a:r>
            <a:r>
              <a:rPr lang="en-US" altLang="en-US" sz="2800" b="1"/>
              <a:t>20 Ω</a:t>
            </a:r>
          </a:p>
        </p:txBody>
      </p:sp>
      <p:grpSp>
        <p:nvGrpSpPr>
          <p:cNvPr id="2" name="Group 9">
            <a:extLst>
              <a:ext uri="{FF2B5EF4-FFF2-40B4-BE49-F238E27FC236}">
                <a16:creationId xmlns:a16="http://schemas.microsoft.com/office/drawing/2014/main" id="{3C4ABD74-2BCA-44D2-9010-C2793486E3D5}"/>
              </a:ext>
            </a:extLst>
          </p:cNvPr>
          <p:cNvGrpSpPr>
            <a:grpSpLocks/>
          </p:cNvGrpSpPr>
          <p:nvPr/>
        </p:nvGrpSpPr>
        <p:grpSpPr bwMode="auto">
          <a:xfrm>
            <a:off x="6324600" y="6477000"/>
            <a:ext cx="2057400" cy="396875"/>
            <a:chOff x="2304" y="4032"/>
            <a:chExt cx="1296" cy="294"/>
          </a:xfrm>
        </p:grpSpPr>
        <p:sp>
          <p:nvSpPr>
            <p:cNvPr id="16402" name="AutoShape 10">
              <a:extLst>
                <a:ext uri="{FF2B5EF4-FFF2-40B4-BE49-F238E27FC236}">
                  <a16:creationId xmlns:a16="http://schemas.microsoft.com/office/drawing/2014/main" id="{F97BA1B8-B2F9-4857-8562-B02EB6A430AC}"/>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3" name="Text Box 11">
              <a:extLst>
                <a:ext uri="{FF2B5EF4-FFF2-40B4-BE49-F238E27FC236}">
                  <a16:creationId xmlns:a16="http://schemas.microsoft.com/office/drawing/2014/main" id="{C0BBD54D-7353-4AF0-9EF9-4D0537EAE560}"/>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
        <p:nvSpPr>
          <p:cNvPr id="70668" name="Text Box 12">
            <a:extLst>
              <a:ext uri="{FF2B5EF4-FFF2-40B4-BE49-F238E27FC236}">
                <a16:creationId xmlns:a16="http://schemas.microsoft.com/office/drawing/2014/main" id="{962F0AFA-A599-43F2-91D9-34EE8FA20C51}"/>
              </a:ext>
            </a:extLst>
          </p:cNvPr>
          <p:cNvSpPr txBox="1">
            <a:spLocks noChangeArrowheads="1"/>
          </p:cNvSpPr>
          <p:nvPr/>
        </p:nvSpPr>
        <p:spPr bwMode="auto">
          <a:xfrm>
            <a:off x="0" y="3505200"/>
            <a:ext cx="8458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200">
                <a:solidFill>
                  <a:srgbClr val="CC0000"/>
                </a:solidFill>
                <a:latin typeface="Times New Roman" panose="02020603050405020304" pitchFamily="18" charset="0"/>
              </a:rPr>
              <a:t>Can you suggest some </a:t>
            </a:r>
            <a:r>
              <a:rPr lang="en-US" altLang="en-US" sz="3200">
                <a:solidFill>
                  <a:srgbClr val="003399"/>
                </a:solidFill>
                <a:latin typeface="Times New Roman" panose="02020603050405020304" pitchFamily="18" charset="0"/>
              </a:rPr>
              <a:t>simpler way</a:t>
            </a:r>
            <a:r>
              <a:rPr lang="en-US" altLang="en-US" sz="3200">
                <a:solidFill>
                  <a:srgbClr val="CC0000"/>
                </a:solidFill>
                <a:latin typeface="Times New Roman" panose="02020603050405020304" pitchFamily="18" charset="0"/>
              </a:rPr>
              <a:t> to solve the problem ?</a:t>
            </a:r>
          </a:p>
        </p:txBody>
      </p:sp>
      <p:grpSp>
        <p:nvGrpSpPr>
          <p:cNvPr id="3" name="Group 13">
            <a:extLst>
              <a:ext uri="{FF2B5EF4-FFF2-40B4-BE49-F238E27FC236}">
                <a16:creationId xmlns:a16="http://schemas.microsoft.com/office/drawing/2014/main" id="{8490988F-5FC0-4D79-94F4-7F5FA931382F}"/>
              </a:ext>
            </a:extLst>
          </p:cNvPr>
          <p:cNvGrpSpPr>
            <a:grpSpLocks/>
          </p:cNvGrpSpPr>
          <p:nvPr/>
        </p:nvGrpSpPr>
        <p:grpSpPr bwMode="auto">
          <a:xfrm>
            <a:off x="8001000" y="4038600"/>
            <a:ext cx="1143000" cy="685800"/>
            <a:chOff x="4824" y="3744"/>
            <a:chExt cx="696" cy="432"/>
          </a:xfrm>
        </p:grpSpPr>
        <p:sp>
          <p:nvSpPr>
            <p:cNvPr id="16400" name="AutoShape 14">
              <a:extLst>
                <a:ext uri="{FF2B5EF4-FFF2-40B4-BE49-F238E27FC236}">
                  <a16:creationId xmlns:a16="http://schemas.microsoft.com/office/drawing/2014/main" id="{E556664B-428E-453B-BE4A-EF23658AAD0E}"/>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1" name="Text Box 15">
              <a:extLst>
                <a:ext uri="{FF2B5EF4-FFF2-40B4-BE49-F238E27FC236}">
                  <a16:creationId xmlns:a16="http://schemas.microsoft.com/office/drawing/2014/main" id="{4584E156-3764-4163-8D44-C3BE6D117079}"/>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grpSp>
        <p:nvGrpSpPr>
          <p:cNvPr id="4" name="Group 13">
            <a:extLst>
              <a:ext uri="{FF2B5EF4-FFF2-40B4-BE49-F238E27FC236}">
                <a16:creationId xmlns:a16="http://schemas.microsoft.com/office/drawing/2014/main" id="{35AD04C2-4130-49BC-9F82-AD574A52B646}"/>
              </a:ext>
            </a:extLst>
          </p:cNvPr>
          <p:cNvGrpSpPr>
            <a:grpSpLocks/>
          </p:cNvGrpSpPr>
          <p:nvPr/>
        </p:nvGrpSpPr>
        <p:grpSpPr bwMode="auto">
          <a:xfrm>
            <a:off x="8001000" y="4038600"/>
            <a:ext cx="1143000" cy="685800"/>
            <a:chOff x="4824" y="3744"/>
            <a:chExt cx="696" cy="432"/>
          </a:xfrm>
        </p:grpSpPr>
        <p:sp>
          <p:nvSpPr>
            <p:cNvPr id="16398" name="AutoShape 14">
              <a:extLst>
                <a:ext uri="{FF2B5EF4-FFF2-40B4-BE49-F238E27FC236}">
                  <a16:creationId xmlns:a16="http://schemas.microsoft.com/office/drawing/2014/main" id="{3D8AE6CA-7394-4EB9-8443-78399108256E}"/>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9" name="Text Box 15">
              <a:extLst>
                <a:ext uri="{FF2B5EF4-FFF2-40B4-BE49-F238E27FC236}">
                  <a16:creationId xmlns:a16="http://schemas.microsoft.com/office/drawing/2014/main" id="{F5B05FCF-08F8-4AB7-B28C-5D74443F8203}"/>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0660"/>
                                        </p:tgtEl>
                                        <p:attrNameLst>
                                          <p:attrName>style.visibility</p:attrName>
                                        </p:attrNameLst>
                                      </p:cBhvr>
                                      <p:to>
                                        <p:strVal val="visible"/>
                                      </p:to>
                                    </p:set>
                                    <p:anim calcmode="discrete" valueType="clr">
                                      <p:cBhvr override="childStyle">
                                        <p:cTn id="7" dur="80"/>
                                        <p:tgtEl>
                                          <p:spTgt spid="7066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0660"/>
                                        </p:tgtEl>
                                        <p:attrNameLst>
                                          <p:attrName>fillcolor</p:attrName>
                                        </p:attrNameLst>
                                      </p:cBhvr>
                                      <p:tavLst>
                                        <p:tav tm="0">
                                          <p:val>
                                            <p:clrVal>
                                              <a:schemeClr val="accent2"/>
                                            </p:clrVal>
                                          </p:val>
                                        </p:tav>
                                        <p:tav tm="50000">
                                          <p:val>
                                            <p:clrVal>
                                              <a:schemeClr val="hlink"/>
                                            </p:clrVal>
                                          </p:val>
                                        </p:tav>
                                      </p:tavLst>
                                    </p:anim>
                                    <p:set>
                                      <p:cBhvr>
                                        <p:cTn id="9" dur="80"/>
                                        <p:tgtEl>
                                          <p:spTgt spid="70660"/>
                                        </p:tgtEl>
                                        <p:attrNameLst>
                                          <p:attrName>fill.type</p:attrName>
                                        </p:attrNameLst>
                                      </p:cBhvr>
                                      <p:to>
                                        <p:strVal val="solid"/>
                                      </p:to>
                                    </p:set>
                                  </p:childTnLst>
                                </p:cTn>
                              </p:par>
                            </p:childTnLst>
                          </p:cTn>
                        </p:par>
                        <p:par>
                          <p:cTn id="10" fill="hold" nodeType="afterGroup">
                            <p:stCondLst>
                              <p:cond delay="2560"/>
                            </p:stCondLst>
                            <p:childTnLst>
                              <p:par>
                                <p:cTn id="11" presetID="22" presetClass="entr" presetSubtype="8" fill="hold" nodeType="afterEffect">
                                  <p:stCondLst>
                                    <p:cond delay="0"/>
                                  </p:stCondLst>
                                  <p:childTnLst>
                                    <p:set>
                                      <p:cBhvr>
                                        <p:cTn id="12" dur="1" fill="hold">
                                          <p:stCondLst>
                                            <p:cond delay="0"/>
                                          </p:stCondLst>
                                        </p:cTn>
                                        <p:tgtEl>
                                          <p:spTgt spid="70661"/>
                                        </p:tgtEl>
                                        <p:attrNameLst>
                                          <p:attrName>style.visibility</p:attrName>
                                        </p:attrNameLst>
                                      </p:cBhvr>
                                      <p:to>
                                        <p:strVal val="visible"/>
                                      </p:to>
                                    </p:set>
                                    <p:animEffect transition="in" filter="wipe(left)">
                                      <p:cBhvr>
                                        <p:cTn id="13" dur="2000"/>
                                        <p:tgtEl>
                                          <p:spTgt spid="70661"/>
                                        </p:tgtEl>
                                      </p:cBhvr>
                                    </p:animEffect>
                                  </p:childTnLst>
                                </p:cTn>
                              </p:par>
                            </p:childTnLst>
                          </p:cTn>
                        </p:par>
                        <p:par>
                          <p:cTn id="14" fill="hold" nodeType="afterGroup">
                            <p:stCondLst>
                              <p:cond delay="456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70663"/>
                                        </p:tgtEl>
                                        <p:attrNameLst>
                                          <p:attrName>style.visibility</p:attrName>
                                        </p:attrNameLst>
                                      </p:cBhvr>
                                      <p:to>
                                        <p:strVal val="visible"/>
                                      </p:to>
                                    </p:set>
                                    <p:anim calcmode="discrete" valueType="clr">
                                      <p:cBhvr override="childStyle">
                                        <p:cTn id="17" dur="80"/>
                                        <p:tgtEl>
                                          <p:spTgt spid="70663"/>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70663"/>
                                        </p:tgtEl>
                                        <p:attrNameLst>
                                          <p:attrName>fillcolor</p:attrName>
                                        </p:attrNameLst>
                                      </p:cBhvr>
                                      <p:tavLst>
                                        <p:tav tm="0">
                                          <p:val>
                                            <p:clrVal>
                                              <a:schemeClr val="accent2"/>
                                            </p:clrVal>
                                          </p:val>
                                        </p:tav>
                                        <p:tav tm="50000">
                                          <p:val>
                                            <p:clrVal>
                                              <a:schemeClr val="hlink"/>
                                            </p:clrVal>
                                          </p:val>
                                        </p:tav>
                                      </p:tavLst>
                                    </p:anim>
                                    <p:set>
                                      <p:cBhvr>
                                        <p:cTn id="19" dur="80"/>
                                        <p:tgtEl>
                                          <p:spTgt spid="70663"/>
                                        </p:tgtEl>
                                        <p:attrNameLst>
                                          <p:attrName>fill.type</p:attrName>
                                        </p:attrNameLst>
                                      </p:cBhvr>
                                      <p:to>
                                        <p:strVal val="solid"/>
                                      </p:to>
                                    </p:set>
                                  </p:childTnLst>
                                </p:cTn>
                              </p:par>
                            </p:childTnLst>
                          </p:cTn>
                        </p:par>
                        <p:par>
                          <p:cTn id="20" fill="hold" nodeType="afterGroup">
                            <p:stCondLst>
                              <p:cond delay="636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70668"/>
                                        </p:tgtEl>
                                        <p:attrNameLst>
                                          <p:attrName>style.visibility</p:attrName>
                                        </p:attrNameLst>
                                      </p:cBhvr>
                                      <p:to>
                                        <p:strVal val="visible"/>
                                      </p:to>
                                    </p:set>
                                    <p:anim calcmode="discrete" valueType="clr">
                                      <p:cBhvr override="childStyle">
                                        <p:cTn id="23" dur="80"/>
                                        <p:tgtEl>
                                          <p:spTgt spid="70668"/>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70668"/>
                                        </p:tgtEl>
                                        <p:attrNameLst>
                                          <p:attrName>fillcolor</p:attrName>
                                        </p:attrNameLst>
                                      </p:cBhvr>
                                      <p:tavLst>
                                        <p:tav tm="0">
                                          <p:val>
                                            <p:clrVal>
                                              <a:schemeClr val="accent2"/>
                                            </p:clrVal>
                                          </p:val>
                                        </p:tav>
                                        <p:tav tm="50000">
                                          <p:val>
                                            <p:clrVal>
                                              <a:schemeClr val="hlink"/>
                                            </p:clrVal>
                                          </p:val>
                                        </p:tav>
                                      </p:tavLst>
                                    </p:anim>
                                    <p:set>
                                      <p:cBhvr>
                                        <p:cTn id="25" dur="80"/>
                                        <p:tgtEl>
                                          <p:spTgt spid="70668"/>
                                        </p:tgtEl>
                                        <p:attrNameLst>
                                          <p:attrName>fill.type</p:attrName>
                                        </p:attrNameLst>
                                      </p:cBhvr>
                                      <p:to>
                                        <p:strVal val="solid"/>
                                      </p:to>
                                    </p:set>
                                  </p:childTnLst>
                                </p:cTn>
                              </p:par>
                            </p:childTnLst>
                          </p:cTn>
                        </p:par>
                        <p:par>
                          <p:cTn id="26" fill="hold" nodeType="afterGroup">
                            <p:stCondLst>
                              <p:cond delay="82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2000"/>
                                        <p:tgtEl>
                                          <p:spTgt spid="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7" presetClass="entr" presetSubtype="0" fill="hold" grpId="0" nodeType="clickEffect">
                                  <p:stCondLst>
                                    <p:cond delay="0"/>
                                  </p:stCondLst>
                                  <p:iterate type="lt">
                                    <p:tmPct val="50000"/>
                                  </p:iterate>
                                  <p:childTnLst>
                                    <p:set>
                                      <p:cBhvr>
                                        <p:cTn id="33" dur="1" fill="hold">
                                          <p:stCondLst>
                                            <p:cond delay="0"/>
                                          </p:stCondLst>
                                        </p:cTn>
                                        <p:tgtEl>
                                          <p:spTgt spid="70664"/>
                                        </p:tgtEl>
                                        <p:attrNameLst>
                                          <p:attrName>style.visibility</p:attrName>
                                        </p:attrNameLst>
                                      </p:cBhvr>
                                      <p:to>
                                        <p:strVal val="visible"/>
                                      </p:to>
                                    </p:set>
                                    <p:anim calcmode="discrete" valueType="clr">
                                      <p:cBhvr override="childStyle">
                                        <p:cTn id="34" dur="80"/>
                                        <p:tgtEl>
                                          <p:spTgt spid="70664"/>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70664"/>
                                        </p:tgtEl>
                                        <p:attrNameLst>
                                          <p:attrName>fillcolor</p:attrName>
                                        </p:attrNameLst>
                                      </p:cBhvr>
                                      <p:tavLst>
                                        <p:tav tm="0">
                                          <p:val>
                                            <p:clrVal>
                                              <a:schemeClr val="accent2"/>
                                            </p:clrVal>
                                          </p:val>
                                        </p:tav>
                                        <p:tav tm="50000">
                                          <p:val>
                                            <p:clrVal>
                                              <a:schemeClr val="hlink"/>
                                            </p:clrVal>
                                          </p:val>
                                        </p:tav>
                                      </p:tavLst>
                                    </p:anim>
                                    <p:set>
                                      <p:cBhvr>
                                        <p:cTn id="36" dur="80"/>
                                        <p:tgtEl>
                                          <p:spTgt spid="70664"/>
                                        </p:tgtEl>
                                        <p:attrNameLst>
                                          <p:attrName>fill.type</p:attrName>
                                        </p:attrNameLst>
                                      </p:cBhvr>
                                      <p:to>
                                        <p:strVal val="solid"/>
                                      </p:to>
                                    </p:set>
                                  </p:childTnLst>
                                </p:cTn>
                              </p:par>
                              <p:par>
                                <p:cTn id="37" presetID="10" presetClass="exit" presetSubtype="0" fill="hold" nodeType="withEffect">
                                  <p:stCondLst>
                                    <p:cond delay="0"/>
                                  </p:stCondLst>
                                  <p:childTnLst>
                                    <p:animEffect transition="out" filter="fade">
                                      <p:cBhvr>
                                        <p:cTn id="38" dur="2000"/>
                                        <p:tgtEl>
                                          <p:spTgt spid="3"/>
                                        </p:tgtEl>
                                      </p:cBhvr>
                                    </p:animEffect>
                                    <p:set>
                                      <p:cBhvr>
                                        <p:cTn id="39" dur="1" fill="hold">
                                          <p:stCondLst>
                                            <p:cond delay="1999"/>
                                          </p:stCondLst>
                                        </p:cTn>
                                        <p:tgtEl>
                                          <p:spTgt spid="3"/>
                                        </p:tgtEl>
                                        <p:attrNameLst>
                                          <p:attrName>style.visibility</p:attrName>
                                        </p:attrNameLst>
                                      </p:cBhvr>
                                      <p:to>
                                        <p:strVal val="hidden"/>
                                      </p:to>
                                    </p:set>
                                  </p:childTnLst>
                                </p:cTn>
                              </p:par>
                            </p:childTnLst>
                          </p:cTn>
                        </p:par>
                        <p:par>
                          <p:cTn id="40" fill="hold" nodeType="afterGroup">
                            <p:stCondLst>
                              <p:cond delay="3880"/>
                            </p:stCondLst>
                            <p:childTnLst>
                              <p:par>
                                <p:cTn id="41" presetID="2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0"/>
                                        <p:tgtEl>
                                          <p:spTgt spid="2"/>
                                        </p:tgtEl>
                                      </p:cBhvr>
                                    </p:animEffect>
                                  </p:childTnLst>
                                </p:cTn>
                              </p:par>
                            </p:childTnLst>
                          </p:cTn>
                        </p:par>
                        <p:par>
                          <p:cTn id="44" fill="hold" nodeType="afterGroup">
                            <p:stCondLst>
                              <p:cond delay="888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2000"/>
                                        <p:tgtEl>
                                          <p:spTgt spid="4"/>
                                        </p:tgtEl>
                                      </p:cBhvr>
                                    </p:animEffect>
                                  </p:childTnLst>
                                </p:cTn>
                              </p:par>
                              <p:par>
                                <p:cTn id="48" presetID="10" presetClass="exit" presetSubtype="0" fill="hold" nodeType="withEffect">
                                  <p:stCondLst>
                                    <p:cond delay="0"/>
                                  </p:stCondLst>
                                  <p:childTnLst>
                                    <p:animEffect transition="out" filter="fade">
                                      <p:cBhvr>
                                        <p:cTn id="49" dur="2000"/>
                                        <p:tgtEl>
                                          <p:spTgt spid="4"/>
                                        </p:tgtEl>
                                      </p:cBhvr>
                                    </p:animEffect>
                                    <p:set>
                                      <p:cBhvr>
                                        <p:cTn id="50"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P spid="70663" grpId="0"/>
      <p:bldP spid="70664" grpId="0"/>
      <p:bldP spid="7066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541C7A6D-3BD3-4B3F-AE02-D13F3648D4E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3C4D4B-6878-40F2-8FFD-33E65A346631}" type="slidenum">
              <a:rPr lang="en-US" altLang="en-US">
                <a:latin typeface="Garamond" panose="02020404030301010803" pitchFamily="18" charset="0"/>
              </a:rPr>
              <a:pPr eaLnBrk="1" hangingPunct="1"/>
              <a:t>102</a:t>
            </a:fld>
            <a:endParaRPr lang="en-US" altLang="en-US">
              <a:latin typeface="Garamond" panose="02020404030301010803" pitchFamily="18" charset="0"/>
            </a:endParaRPr>
          </a:p>
        </p:txBody>
      </p:sp>
      <p:pic>
        <p:nvPicPr>
          <p:cNvPr id="93188" name="Picture 4" descr="scan0013">
            <a:extLst>
              <a:ext uri="{FF2B5EF4-FFF2-40B4-BE49-F238E27FC236}">
                <a16:creationId xmlns:a16="http://schemas.microsoft.com/office/drawing/2014/main" id="{2EC1AFAD-46BD-452D-A1EE-32A651C5560C}"/>
              </a:ext>
            </a:extLst>
          </p:cNvPr>
          <p:cNvPicPr>
            <a:picLocks noChangeAspect="1" noChangeArrowheads="1"/>
          </p:cNvPicPr>
          <p:nvPr/>
        </p:nvPicPr>
        <p:blipFill>
          <a:blip r:embed="rId2">
            <a:lum bright="-36000" contrast="60000"/>
            <a:extLst>
              <a:ext uri="{28A0092B-C50C-407E-A947-70E740481C1C}">
                <a14:useLocalDpi xmlns:a14="http://schemas.microsoft.com/office/drawing/2010/main" val="0"/>
              </a:ext>
            </a:extLst>
          </a:blip>
          <a:srcRect l="30026" t="16557" r="40967" b="18303"/>
          <a:stretch>
            <a:fillRect/>
          </a:stretch>
        </p:blipFill>
        <p:spPr bwMode="auto">
          <a:xfrm>
            <a:off x="1752600" y="2438400"/>
            <a:ext cx="4953000"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a:extLst>
              <a:ext uri="{FF2B5EF4-FFF2-40B4-BE49-F238E27FC236}">
                <a16:creationId xmlns:a16="http://schemas.microsoft.com/office/drawing/2014/main" id="{EB8E4E0D-F607-4A85-A1C0-CF8751D594B1}"/>
              </a:ext>
            </a:extLst>
          </p:cNvPr>
          <p:cNvSpPr>
            <a:spLocks noChangeArrowheads="1"/>
          </p:cNvSpPr>
          <p:nvPr/>
        </p:nvSpPr>
        <p:spPr bwMode="auto">
          <a:xfrm>
            <a:off x="304800" y="457200"/>
            <a:ext cx="822960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800" b="1">
                <a:solidFill>
                  <a:schemeClr val="tx2"/>
                </a:solidFill>
                <a:latin typeface="Garamond" panose="02020404030301010803" pitchFamily="18" charset="0"/>
              </a:rPr>
              <a:t>Example 2.5(b)</a:t>
            </a:r>
            <a:r>
              <a:rPr lang="en-US" altLang="en-US" sz="3800">
                <a:solidFill>
                  <a:schemeClr val="tx2"/>
                </a:solidFill>
                <a:latin typeface="Garamond" panose="02020404030301010803" pitchFamily="18" charset="0"/>
              </a:rPr>
              <a:t> </a:t>
            </a:r>
            <a:r>
              <a:rPr lang="en-US" altLang="en-US" sz="3800">
                <a:latin typeface="Garamond" panose="02020404030301010803" pitchFamily="18" charset="0"/>
              </a:rPr>
              <a:t>Calculate the effective resistance between points A and</a:t>
            </a:r>
            <a:r>
              <a:rPr lang="en-US" altLang="en-US" sz="3800" i="1">
                <a:latin typeface="Garamond" panose="02020404030301010803" pitchFamily="18" charset="0"/>
              </a:rPr>
              <a:t> </a:t>
            </a:r>
            <a:r>
              <a:rPr lang="en-US" altLang="en-US" sz="3800">
                <a:latin typeface="Garamond" panose="02020404030301010803" pitchFamily="18" charset="0"/>
              </a:rPr>
              <a:t>B</a:t>
            </a:r>
            <a:r>
              <a:rPr lang="en-US" altLang="en-US" sz="3800" i="1">
                <a:latin typeface="Garamond" panose="02020404030301010803" pitchFamily="18" charset="0"/>
              </a:rPr>
              <a:t> </a:t>
            </a:r>
            <a:r>
              <a:rPr lang="en-US" altLang="en-US" sz="3800">
                <a:latin typeface="Garamond" panose="02020404030301010803" pitchFamily="18" charset="0"/>
              </a:rPr>
              <a:t>for the combinations of resistances,</a:t>
            </a:r>
            <a:r>
              <a:rPr lang="en-US" altLang="en-US" sz="3800">
                <a:solidFill>
                  <a:schemeClr val="tx2"/>
                </a:solidFill>
                <a:latin typeface="Garamond" panose="02020404030301010803" pitchFamily="18" charset="0"/>
              </a:rPr>
              <a:t> </a:t>
            </a:r>
          </a:p>
        </p:txBody>
      </p:sp>
      <p:grpSp>
        <p:nvGrpSpPr>
          <p:cNvPr id="2" name="Group 6">
            <a:extLst>
              <a:ext uri="{FF2B5EF4-FFF2-40B4-BE49-F238E27FC236}">
                <a16:creationId xmlns:a16="http://schemas.microsoft.com/office/drawing/2014/main" id="{EFC378C2-0034-4838-94EC-BE7A4AD161ED}"/>
              </a:ext>
            </a:extLst>
          </p:cNvPr>
          <p:cNvGrpSpPr>
            <a:grpSpLocks/>
          </p:cNvGrpSpPr>
          <p:nvPr/>
        </p:nvGrpSpPr>
        <p:grpSpPr bwMode="auto">
          <a:xfrm>
            <a:off x="6324600" y="6477000"/>
            <a:ext cx="2057400" cy="396875"/>
            <a:chOff x="2304" y="4032"/>
            <a:chExt cx="1296" cy="294"/>
          </a:xfrm>
        </p:grpSpPr>
        <p:sp>
          <p:nvSpPr>
            <p:cNvPr id="43016" name="AutoShape 7">
              <a:extLst>
                <a:ext uri="{FF2B5EF4-FFF2-40B4-BE49-F238E27FC236}">
                  <a16:creationId xmlns:a16="http://schemas.microsoft.com/office/drawing/2014/main" id="{CD89B375-AB5C-4679-868F-9C9FE5D6AD79}"/>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3017" name="Text Box 8">
              <a:extLst>
                <a:ext uri="{FF2B5EF4-FFF2-40B4-BE49-F238E27FC236}">
                  <a16:creationId xmlns:a16="http://schemas.microsoft.com/office/drawing/2014/main" id="{A2DC88AD-BBCF-428E-A2EC-EAA2B02BB42A}"/>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93189"/>
                                        </p:tgtEl>
                                        <p:attrNameLst>
                                          <p:attrName>style.visibility</p:attrName>
                                        </p:attrNameLst>
                                      </p:cBhvr>
                                      <p:to>
                                        <p:strVal val="visible"/>
                                      </p:to>
                                    </p:set>
                                    <p:anim calcmode="discrete" valueType="clr">
                                      <p:cBhvr override="childStyle">
                                        <p:cTn id="7" dur="80"/>
                                        <p:tgtEl>
                                          <p:spTgt spid="931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3189"/>
                                        </p:tgtEl>
                                        <p:attrNameLst>
                                          <p:attrName>fillcolor</p:attrName>
                                        </p:attrNameLst>
                                      </p:cBhvr>
                                      <p:tavLst>
                                        <p:tav tm="0">
                                          <p:val>
                                            <p:clrVal>
                                              <a:schemeClr val="accent2"/>
                                            </p:clrVal>
                                          </p:val>
                                        </p:tav>
                                        <p:tav tm="50000">
                                          <p:val>
                                            <p:clrVal>
                                              <a:schemeClr val="hlink"/>
                                            </p:clrVal>
                                          </p:val>
                                        </p:tav>
                                      </p:tavLst>
                                    </p:anim>
                                    <p:set>
                                      <p:cBhvr>
                                        <p:cTn id="9" dur="80"/>
                                        <p:tgtEl>
                                          <p:spTgt spid="93189"/>
                                        </p:tgtEl>
                                        <p:attrNameLst>
                                          <p:attrName>fill.type</p:attrName>
                                        </p:attrNameLst>
                                      </p:cBhvr>
                                      <p:to>
                                        <p:strVal val="solid"/>
                                      </p:to>
                                    </p:set>
                                  </p:childTnLst>
                                </p:cTn>
                              </p:par>
                            </p:childTnLst>
                          </p:cTn>
                        </p:par>
                        <p:par>
                          <p:cTn id="10" fill="hold" nodeType="afterGroup">
                            <p:stCondLst>
                              <p:cond delay="3800"/>
                            </p:stCondLst>
                            <p:childTnLst>
                              <p:par>
                                <p:cTn id="11" presetID="10" presetClass="entr" presetSubtype="0" fill="hold" nodeType="afterEffect">
                                  <p:stCondLst>
                                    <p:cond delay="0"/>
                                  </p:stCondLst>
                                  <p:childTnLst>
                                    <p:set>
                                      <p:cBhvr>
                                        <p:cTn id="12" dur="1" fill="hold">
                                          <p:stCondLst>
                                            <p:cond delay="0"/>
                                          </p:stCondLst>
                                        </p:cTn>
                                        <p:tgtEl>
                                          <p:spTgt spid="93188"/>
                                        </p:tgtEl>
                                        <p:attrNameLst>
                                          <p:attrName>style.visibility</p:attrName>
                                        </p:attrNameLst>
                                      </p:cBhvr>
                                      <p:to>
                                        <p:strVal val="visible"/>
                                      </p:to>
                                    </p:set>
                                    <p:animEffect transition="in" filter="fade">
                                      <p:cBhvr>
                                        <p:cTn id="13" dur="2000"/>
                                        <p:tgtEl>
                                          <p:spTgt spid="93188"/>
                                        </p:tgtEl>
                                      </p:cBhvr>
                                    </p:animEffect>
                                  </p:childTnLst>
                                </p:cTn>
                              </p:par>
                            </p:childTnLst>
                          </p:cTn>
                        </p:par>
                        <p:par>
                          <p:cTn id="14" fill="hold" nodeType="afterGroup">
                            <p:stCondLst>
                              <p:cond delay="58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F89BA21E-541D-46E2-89B7-83D21FCD2D3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518F61-59E4-40DB-84C8-BE4F71769382}" type="slidenum">
              <a:rPr lang="en-US" altLang="en-US">
                <a:latin typeface="Garamond" panose="02020404030301010803" pitchFamily="18" charset="0"/>
              </a:rPr>
              <a:pPr eaLnBrk="1" hangingPunct="1"/>
              <a:t>103</a:t>
            </a:fld>
            <a:endParaRPr lang="en-US" altLang="en-US">
              <a:latin typeface="Garamond" panose="02020404030301010803" pitchFamily="18" charset="0"/>
            </a:endParaRPr>
          </a:p>
        </p:txBody>
      </p:sp>
      <p:sp>
        <p:nvSpPr>
          <p:cNvPr id="94212" name="Rectangle 4">
            <a:extLst>
              <a:ext uri="{FF2B5EF4-FFF2-40B4-BE49-F238E27FC236}">
                <a16:creationId xmlns:a16="http://schemas.microsoft.com/office/drawing/2014/main" id="{70E826D2-0ADE-453A-B2B4-ACDBCA787E35}"/>
              </a:ext>
            </a:extLst>
          </p:cNvPr>
          <p:cNvSpPr>
            <a:spLocks noGrp="1" noChangeArrowheads="1"/>
          </p:cNvSpPr>
          <p:nvPr>
            <p:ph type="title"/>
          </p:nvPr>
        </p:nvSpPr>
        <p:spPr>
          <a:xfrm>
            <a:off x="533400" y="457200"/>
            <a:ext cx="8229600" cy="1139825"/>
          </a:xfrm>
        </p:spPr>
        <p:txBody>
          <a:bodyPr/>
          <a:lstStyle/>
          <a:p>
            <a:pPr eaLnBrk="1" hangingPunct="1"/>
            <a:r>
              <a:rPr lang="en-US" altLang="en-US" sz="3800" b="1">
                <a:solidFill>
                  <a:srgbClr val="0099FF"/>
                </a:solidFill>
              </a:rPr>
              <a:t>Solution :</a:t>
            </a:r>
            <a:r>
              <a:rPr lang="en-US" altLang="en-US" sz="3800">
                <a:solidFill>
                  <a:srgbClr val="0099FF"/>
                </a:solidFill>
              </a:rPr>
              <a:t> </a:t>
            </a:r>
            <a:r>
              <a:rPr lang="en-US" altLang="en-US" sz="3800">
                <a:solidFill>
                  <a:schemeClr val="tx1"/>
                </a:solidFill>
              </a:rPr>
              <a:t>The resistance of the network within dotted box is</a:t>
            </a:r>
          </a:p>
        </p:txBody>
      </p:sp>
      <p:sp>
        <p:nvSpPr>
          <p:cNvPr id="17416" name="Rectangle 6">
            <a:extLst>
              <a:ext uri="{FF2B5EF4-FFF2-40B4-BE49-F238E27FC236}">
                <a16:creationId xmlns:a16="http://schemas.microsoft.com/office/drawing/2014/main" id="{54D41754-8FC7-46B5-9DF4-B286E18D2918}"/>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94213" name="Object 5">
            <a:extLst>
              <a:ext uri="{FF2B5EF4-FFF2-40B4-BE49-F238E27FC236}">
                <a16:creationId xmlns:a16="http://schemas.microsoft.com/office/drawing/2014/main" id="{845C4BB5-04F0-45C0-8E45-D86CC81040C5}"/>
              </a:ext>
            </a:extLst>
          </p:cNvPr>
          <p:cNvGraphicFramePr>
            <a:graphicFrameLocks noChangeAspect="1"/>
          </p:cNvGraphicFramePr>
          <p:nvPr/>
        </p:nvGraphicFramePr>
        <p:xfrm>
          <a:off x="1676400" y="1752600"/>
          <a:ext cx="5486400" cy="917575"/>
        </p:xfrm>
        <a:graphic>
          <a:graphicData uri="http://schemas.openxmlformats.org/presentationml/2006/ole">
            <mc:AlternateContent xmlns:mc="http://schemas.openxmlformats.org/markup-compatibility/2006">
              <mc:Choice xmlns:v="urn:schemas-microsoft-com:vml" Requires="v">
                <p:oleObj spid="_x0000_s146440" name="Equation" r:id="rId3" imgW="56083200" imgH="9448800" progId="Equation.3">
                  <p:embed/>
                </p:oleObj>
              </mc:Choice>
              <mc:Fallback>
                <p:oleObj name="Equation" r:id="rId3" imgW="56083200" imgH="9448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752600"/>
                        <a:ext cx="54864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5" name="Text Box 7">
            <a:extLst>
              <a:ext uri="{FF2B5EF4-FFF2-40B4-BE49-F238E27FC236}">
                <a16:creationId xmlns:a16="http://schemas.microsoft.com/office/drawing/2014/main" id="{A4E03B98-CF05-445D-BCBC-82A2B2F76284}"/>
              </a:ext>
            </a:extLst>
          </p:cNvPr>
          <p:cNvSpPr txBox="1">
            <a:spLocks noChangeArrowheads="1"/>
          </p:cNvSpPr>
          <p:nvPr/>
        </p:nvSpPr>
        <p:spPr bwMode="auto">
          <a:xfrm>
            <a:off x="685800" y="2895600"/>
            <a:ext cx="8458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By symmetry, the resistance of the lower network will also be the same, i.e. </a:t>
            </a:r>
          </a:p>
        </p:txBody>
      </p:sp>
      <p:sp>
        <p:nvSpPr>
          <p:cNvPr id="17418" name="Rectangle 9">
            <a:extLst>
              <a:ext uri="{FF2B5EF4-FFF2-40B4-BE49-F238E27FC236}">
                <a16:creationId xmlns:a16="http://schemas.microsoft.com/office/drawing/2014/main" id="{7B633370-1902-48FE-A074-742841052FA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94216" name="Object 8">
            <a:extLst>
              <a:ext uri="{FF2B5EF4-FFF2-40B4-BE49-F238E27FC236}">
                <a16:creationId xmlns:a16="http://schemas.microsoft.com/office/drawing/2014/main" id="{6FF3FA5C-F49C-4DA5-A477-9A512DA3088A}"/>
              </a:ext>
            </a:extLst>
          </p:cNvPr>
          <p:cNvGraphicFramePr>
            <a:graphicFrameLocks noChangeAspect="1"/>
          </p:cNvGraphicFramePr>
          <p:nvPr/>
        </p:nvGraphicFramePr>
        <p:xfrm>
          <a:off x="3276600" y="4114800"/>
          <a:ext cx="1600200" cy="1093788"/>
        </p:xfrm>
        <a:graphic>
          <a:graphicData uri="http://schemas.openxmlformats.org/presentationml/2006/ole">
            <mc:AlternateContent xmlns:mc="http://schemas.openxmlformats.org/markup-compatibility/2006">
              <mc:Choice xmlns:v="urn:schemas-microsoft-com:vml" Requires="v">
                <p:oleObj spid="_x0000_s146441" name="Equation" r:id="rId5" imgW="13716000" imgH="9448800" progId="Equation.3">
                  <p:embed/>
                </p:oleObj>
              </mc:Choice>
              <mc:Fallback>
                <p:oleObj name="Equation" r:id="rId5" imgW="13716000" imgH="9448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114800"/>
                        <a:ext cx="1600200" cy="109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a:extLst>
              <a:ext uri="{FF2B5EF4-FFF2-40B4-BE49-F238E27FC236}">
                <a16:creationId xmlns:a16="http://schemas.microsoft.com/office/drawing/2014/main" id="{1AA19C4B-B569-43E6-BE30-3E54CF0ABB12}"/>
              </a:ext>
            </a:extLst>
          </p:cNvPr>
          <p:cNvGrpSpPr>
            <a:grpSpLocks/>
          </p:cNvGrpSpPr>
          <p:nvPr/>
        </p:nvGrpSpPr>
        <p:grpSpPr bwMode="auto">
          <a:xfrm>
            <a:off x="6324600" y="6477000"/>
            <a:ext cx="2057400" cy="396875"/>
            <a:chOff x="2304" y="4032"/>
            <a:chExt cx="1296" cy="294"/>
          </a:xfrm>
        </p:grpSpPr>
        <p:sp>
          <p:nvSpPr>
            <p:cNvPr id="17423" name="AutoShape 12">
              <a:extLst>
                <a:ext uri="{FF2B5EF4-FFF2-40B4-BE49-F238E27FC236}">
                  <a16:creationId xmlns:a16="http://schemas.microsoft.com/office/drawing/2014/main" id="{52A8C2C9-D7CE-4490-9A0A-58345238E391}"/>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4" name="Text Box 13">
              <a:extLst>
                <a:ext uri="{FF2B5EF4-FFF2-40B4-BE49-F238E27FC236}">
                  <a16:creationId xmlns:a16="http://schemas.microsoft.com/office/drawing/2014/main" id="{64BF7165-91B0-4608-B8AF-45A7B13FCEA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grpSp>
        <p:nvGrpSpPr>
          <p:cNvPr id="3" name="Group 14">
            <a:extLst>
              <a:ext uri="{FF2B5EF4-FFF2-40B4-BE49-F238E27FC236}">
                <a16:creationId xmlns:a16="http://schemas.microsoft.com/office/drawing/2014/main" id="{3CB4B508-9460-43B5-929A-608BE23CFF8E}"/>
              </a:ext>
            </a:extLst>
          </p:cNvPr>
          <p:cNvGrpSpPr>
            <a:grpSpLocks/>
          </p:cNvGrpSpPr>
          <p:nvPr/>
        </p:nvGrpSpPr>
        <p:grpSpPr bwMode="auto">
          <a:xfrm>
            <a:off x="8001000" y="1219200"/>
            <a:ext cx="1143000" cy="685800"/>
            <a:chOff x="4824" y="3744"/>
            <a:chExt cx="696" cy="432"/>
          </a:xfrm>
        </p:grpSpPr>
        <p:sp>
          <p:nvSpPr>
            <p:cNvPr id="17421" name="AutoShape 15">
              <a:extLst>
                <a:ext uri="{FF2B5EF4-FFF2-40B4-BE49-F238E27FC236}">
                  <a16:creationId xmlns:a16="http://schemas.microsoft.com/office/drawing/2014/main" id="{B1B18895-B814-4E4B-B699-6141CD726F49}"/>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2" name="Text Box 16">
              <a:extLst>
                <a:ext uri="{FF2B5EF4-FFF2-40B4-BE49-F238E27FC236}">
                  <a16:creationId xmlns:a16="http://schemas.microsoft.com/office/drawing/2014/main" id="{CDBE41A9-57DE-4DAD-B397-F8E4ADBF5687}"/>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94212"/>
                                        </p:tgtEl>
                                        <p:attrNameLst>
                                          <p:attrName>style.visibility</p:attrName>
                                        </p:attrNameLst>
                                      </p:cBhvr>
                                      <p:to>
                                        <p:strVal val="visible"/>
                                      </p:to>
                                    </p:set>
                                    <p:anim calcmode="discrete" valueType="clr">
                                      <p:cBhvr override="childStyle">
                                        <p:cTn id="7" dur="80"/>
                                        <p:tgtEl>
                                          <p:spTgt spid="9421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4212"/>
                                        </p:tgtEl>
                                        <p:attrNameLst>
                                          <p:attrName>fillcolor</p:attrName>
                                        </p:attrNameLst>
                                      </p:cBhvr>
                                      <p:tavLst>
                                        <p:tav tm="0">
                                          <p:val>
                                            <p:clrVal>
                                              <a:schemeClr val="accent2"/>
                                            </p:clrVal>
                                          </p:val>
                                        </p:tav>
                                        <p:tav tm="50000">
                                          <p:val>
                                            <p:clrVal>
                                              <a:schemeClr val="hlink"/>
                                            </p:clrVal>
                                          </p:val>
                                        </p:tav>
                                      </p:tavLst>
                                    </p:anim>
                                    <p:set>
                                      <p:cBhvr>
                                        <p:cTn id="9" dur="80"/>
                                        <p:tgtEl>
                                          <p:spTgt spid="94212"/>
                                        </p:tgtEl>
                                        <p:attrNameLst>
                                          <p:attrName>fill.type</p:attrName>
                                        </p:attrNameLst>
                                      </p:cBhvr>
                                      <p:to>
                                        <p:strVal val="solid"/>
                                      </p:to>
                                    </p:set>
                                  </p:childTnLst>
                                </p:cTn>
                              </p:par>
                            </p:childTnLst>
                          </p:cTn>
                        </p:par>
                        <p:par>
                          <p:cTn id="10" fill="hold" nodeType="afterGroup">
                            <p:stCondLst>
                              <p:cond delay="208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94213"/>
                                        </p:tgtEl>
                                        <p:attrNameLst>
                                          <p:attrName>style.visibility</p:attrName>
                                        </p:attrNameLst>
                                      </p:cBhvr>
                                      <p:to>
                                        <p:strVal val="visible"/>
                                      </p:to>
                                    </p:set>
                                    <p:animEffect transition="in" filter="wipe(left)">
                                      <p:cBhvr>
                                        <p:cTn id="18" dur="5000"/>
                                        <p:tgtEl>
                                          <p:spTgt spid="94213"/>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5000"/>
                            </p:stCondLst>
                            <p:childTnLst>
                              <p:par>
                                <p:cTn id="23" presetID="27" presetClass="entr" presetSubtype="0" fill="hold" grpId="0" nodeType="afterEffect">
                                  <p:stCondLst>
                                    <p:cond delay="0"/>
                                  </p:stCondLst>
                                  <p:iterate type="lt">
                                    <p:tmPct val="50000"/>
                                  </p:iterate>
                                  <p:childTnLst>
                                    <p:set>
                                      <p:cBhvr>
                                        <p:cTn id="24" dur="1" fill="hold">
                                          <p:stCondLst>
                                            <p:cond delay="0"/>
                                          </p:stCondLst>
                                        </p:cTn>
                                        <p:tgtEl>
                                          <p:spTgt spid="94215"/>
                                        </p:tgtEl>
                                        <p:attrNameLst>
                                          <p:attrName>style.visibility</p:attrName>
                                        </p:attrNameLst>
                                      </p:cBhvr>
                                      <p:to>
                                        <p:strVal val="visible"/>
                                      </p:to>
                                    </p:set>
                                    <p:anim calcmode="discrete" valueType="clr">
                                      <p:cBhvr override="childStyle">
                                        <p:cTn id="25" dur="80"/>
                                        <p:tgtEl>
                                          <p:spTgt spid="94215"/>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94215"/>
                                        </p:tgtEl>
                                        <p:attrNameLst>
                                          <p:attrName>fillcolor</p:attrName>
                                        </p:attrNameLst>
                                      </p:cBhvr>
                                      <p:tavLst>
                                        <p:tav tm="0">
                                          <p:val>
                                            <p:clrVal>
                                              <a:schemeClr val="accent2"/>
                                            </p:clrVal>
                                          </p:val>
                                        </p:tav>
                                        <p:tav tm="50000">
                                          <p:val>
                                            <p:clrVal>
                                              <a:schemeClr val="hlink"/>
                                            </p:clrVal>
                                          </p:val>
                                        </p:tav>
                                      </p:tavLst>
                                    </p:anim>
                                    <p:set>
                                      <p:cBhvr>
                                        <p:cTn id="27" dur="80"/>
                                        <p:tgtEl>
                                          <p:spTgt spid="94215"/>
                                        </p:tgtEl>
                                        <p:attrNameLst>
                                          <p:attrName>fill.type</p:attrName>
                                        </p:attrNameLst>
                                      </p:cBhvr>
                                      <p:to>
                                        <p:strVal val="solid"/>
                                      </p:to>
                                    </p:set>
                                  </p:childTnLst>
                                </p:cTn>
                              </p:par>
                            </p:childTnLst>
                          </p:cTn>
                        </p:par>
                        <p:par>
                          <p:cTn id="28" fill="hold" nodeType="afterGroup">
                            <p:stCondLst>
                              <p:cond delay="7560"/>
                            </p:stCondLst>
                            <p:childTnLst>
                              <p:par>
                                <p:cTn id="29" presetID="10" presetClass="entr" presetSubtype="0" fill="hold" nodeType="afterEffect">
                                  <p:stCondLst>
                                    <p:cond delay="0"/>
                                  </p:stCondLst>
                                  <p:childTnLst>
                                    <p:set>
                                      <p:cBhvr>
                                        <p:cTn id="30" dur="1" fill="hold">
                                          <p:stCondLst>
                                            <p:cond delay="0"/>
                                          </p:stCondLst>
                                        </p:cTn>
                                        <p:tgtEl>
                                          <p:spTgt spid="94216"/>
                                        </p:tgtEl>
                                        <p:attrNameLst>
                                          <p:attrName>style.visibility</p:attrName>
                                        </p:attrNameLst>
                                      </p:cBhvr>
                                      <p:to>
                                        <p:strVal val="visible"/>
                                      </p:to>
                                    </p:set>
                                    <p:animEffect transition="in" filter="fade">
                                      <p:cBhvr>
                                        <p:cTn id="31" dur="2000"/>
                                        <p:tgtEl>
                                          <p:spTgt spid="94216"/>
                                        </p:tgtEl>
                                      </p:cBhvr>
                                    </p:animEffect>
                                  </p:childTnLst>
                                </p:cTn>
                              </p:par>
                            </p:childTnLst>
                          </p:cTn>
                        </p:par>
                        <p:par>
                          <p:cTn id="32" fill="hold" nodeType="afterGroup">
                            <p:stCondLst>
                              <p:cond delay="956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P spid="9421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07A0235E-C01D-4C90-B112-C55DAE656B4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E3DF876-A866-4AC6-B21D-A5A586643530}" type="slidenum">
              <a:rPr lang="en-US" altLang="en-US">
                <a:latin typeface="Garamond" panose="02020404030301010803" pitchFamily="18" charset="0"/>
              </a:rPr>
              <a:pPr eaLnBrk="1" hangingPunct="1"/>
              <a:t>104</a:t>
            </a:fld>
            <a:endParaRPr lang="en-US" altLang="en-US">
              <a:latin typeface="Garamond" panose="02020404030301010803" pitchFamily="18" charset="0"/>
            </a:endParaRPr>
          </a:p>
        </p:txBody>
      </p:sp>
      <p:sp>
        <p:nvSpPr>
          <p:cNvPr id="18438" name="Rectangle 5">
            <a:extLst>
              <a:ext uri="{FF2B5EF4-FFF2-40B4-BE49-F238E27FC236}">
                <a16:creationId xmlns:a16="http://schemas.microsoft.com/office/drawing/2014/main" id="{5A1D02E5-5291-41B9-992B-B1AEB59F0CFD}"/>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96260" name="Object 4">
            <a:extLst>
              <a:ext uri="{FF2B5EF4-FFF2-40B4-BE49-F238E27FC236}">
                <a16:creationId xmlns:a16="http://schemas.microsoft.com/office/drawing/2014/main" id="{FFC7BBC8-F788-4C4F-BB65-01BDA85D58DC}"/>
              </a:ext>
            </a:extLst>
          </p:cNvPr>
          <p:cNvGraphicFramePr>
            <a:graphicFrameLocks noChangeAspect="1"/>
          </p:cNvGraphicFramePr>
          <p:nvPr/>
        </p:nvGraphicFramePr>
        <p:xfrm>
          <a:off x="762000" y="4419600"/>
          <a:ext cx="7924800" cy="1204913"/>
        </p:xfrm>
        <a:graphic>
          <a:graphicData uri="http://schemas.openxmlformats.org/presentationml/2006/ole">
            <mc:AlternateContent xmlns:mc="http://schemas.openxmlformats.org/markup-compatibility/2006">
              <mc:Choice xmlns:v="urn:schemas-microsoft-com:vml" Requires="v">
                <p:oleObj spid="_x0000_s147461" name="Equation" r:id="rId3" imgW="70713600" imgH="10668000" progId="Equation.3">
                  <p:embed/>
                </p:oleObj>
              </mc:Choice>
              <mc:Fallback>
                <p:oleObj name="Equation" r:id="rId3" imgW="70713600" imgH="10668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19600"/>
                        <a:ext cx="7924800" cy="1204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2" name="Text Box 6">
            <a:extLst>
              <a:ext uri="{FF2B5EF4-FFF2-40B4-BE49-F238E27FC236}">
                <a16:creationId xmlns:a16="http://schemas.microsoft.com/office/drawing/2014/main" id="{4A926E92-1646-4966-BDC8-C9C6C3B27C0D}"/>
              </a:ext>
            </a:extLst>
          </p:cNvPr>
          <p:cNvSpPr txBox="1">
            <a:spLocks noChangeArrowheads="1"/>
          </p:cNvSpPr>
          <p:nvPr/>
        </p:nvSpPr>
        <p:spPr bwMode="auto">
          <a:xfrm>
            <a:off x="304800" y="838200"/>
            <a:ext cx="84582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FontTx/>
              <a:buChar char="•"/>
            </a:pPr>
            <a:r>
              <a:rPr lang="en-US" altLang="en-US" sz="2800"/>
              <a:t>  Thus, the entire network between points A and B</a:t>
            </a:r>
            <a:r>
              <a:rPr lang="en-US" altLang="en-US" sz="2800" i="1"/>
              <a:t> </a:t>
            </a:r>
            <a:r>
              <a:rPr lang="en-US" altLang="en-US" sz="2800"/>
              <a:t>is a parallel combination of three resistances, </a:t>
            </a:r>
            <a:r>
              <a:rPr lang="en-US" altLang="en-US" sz="2800" i="1"/>
              <a:t>R</a:t>
            </a:r>
            <a:r>
              <a:rPr lang="en-US" altLang="en-US" sz="2800" baseline="-25000"/>
              <a:t>1</a:t>
            </a:r>
            <a:r>
              <a:rPr lang="en-US" altLang="en-US" sz="2800"/>
              <a:t> (= 5</a:t>
            </a:r>
            <a:r>
              <a:rPr lang="en-US" altLang="en-US" sz="2800" i="1"/>
              <a:t>R</a:t>
            </a:r>
            <a:r>
              <a:rPr lang="en-US" altLang="en-US" sz="2800"/>
              <a:t>/3), </a:t>
            </a:r>
            <a:r>
              <a:rPr lang="en-US" altLang="en-US" sz="2800" i="1"/>
              <a:t>R</a:t>
            </a:r>
            <a:r>
              <a:rPr lang="en-US" altLang="en-US" sz="2800"/>
              <a:t> and </a:t>
            </a:r>
            <a:r>
              <a:rPr lang="en-US" altLang="en-US" sz="2800" i="1"/>
              <a:t>R</a:t>
            </a:r>
            <a:r>
              <a:rPr lang="en-US" altLang="en-US" sz="2800" baseline="-25000"/>
              <a:t>2</a:t>
            </a:r>
            <a:r>
              <a:rPr lang="en-US" altLang="en-US" sz="2800"/>
              <a:t> (= 5</a:t>
            </a:r>
            <a:r>
              <a:rPr lang="en-US" altLang="en-US" sz="2800" i="1"/>
              <a:t>R</a:t>
            </a:r>
            <a:r>
              <a:rPr lang="en-US" altLang="en-US" sz="2800"/>
              <a:t>/3).  </a:t>
            </a:r>
          </a:p>
          <a:p>
            <a:pPr eaLnBrk="1" hangingPunct="1">
              <a:spcBef>
                <a:spcPct val="50000"/>
              </a:spcBef>
              <a:buFontTx/>
              <a:buChar char="•"/>
            </a:pPr>
            <a:r>
              <a:rPr lang="en-US" altLang="en-US" sz="2800"/>
              <a:t>  The combination of </a:t>
            </a:r>
            <a:r>
              <a:rPr lang="en-US" altLang="en-US" sz="2800" i="1"/>
              <a:t>R</a:t>
            </a:r>
            <a:r>
              <a:rPr lang="en-US" altLang="en-US" sz="2800" baseline="-25000"/>
              <a:t>1</a:t>
            </a:r>
            <a:r>
              <a:rPr lang="en-US" altLang="en-US" sz="2800"/>
              <a:t> and</a:t>
            </a:r>
            <a:r>
              <a:rPr lang="en-US" altLang="en-US" sz="2800" i="1"/>
              <a:t> R</a:t>
            </a:r>
            <a:r>
              <a:rPr lang="en-US" altLang="en-US" sz="2800" baseline="-25000"/>
              <a:t>2</a:t>
            </a:r>
            <a:r>
              <a:rPr lang="en-US" altLang="en-US" sz="2800"/>
              <a:t> is simply 5</a:t>
            </a:r>
            <a:r>
              <a:rPr lang="en-US" altLang="en-US" sz="2800" i="1"/>
              <a:t>R</a:t>
            </a:r>
            <a:r>
              <a:rPr lang="en-US" altLang="en-US" sz="2800"/>
              <a:t>/6.</a:t>
            </a:r>
          </a:p>
          <a:p>
            <a:pPr eaLnBrk="1" hangingPunct="1">
              <a:spcBef>
                <a:spcPct val="50000"/>
              </a:spcBef>
              <a:buFontTx/>
              <a:buChar char="•"/>
            </a:pPr>
            <a:r>
              <a:rPr lang="en-US" altLang="en-US" sz="2800"/>
              <a:t> Thus, the net resistance between points A and</a:t>
            </a:r>
            <a:r>
              <a:rPr lang="en-US" altLang="en-US" sz="2800" i="1"/>
              <a:t> </a:t>
            </a:r>
            <a:r>
              <a:rPr lang="en-US" altLang="en-US" sz="2800"/>
              <a:t>B is</a:t>
            </a:r>
          </a:p>
        </p:txBody>
      </p:sp>
      <p:grpSp>
        <p:nvGrpSpPr>
          <p:cNvPr id="2" name="Group 7">
            <a:extLst>
              <a:ext uri="{FF2B5EF4-FFF2-40B4-BE49-F238E27FC236}">
                <a16:creationId xmlns:a16="http://schemas.microsoft.com/office/drawing/2014/main" id="{0223099A-1CDE-4A82-AA52-A5D90C427A84}"/>
              </a:ext>
            </a:extLst>
          </p:cNvPr>
          <p:cNvGrpSpPr>
            <a:grpSpLocks/>
          </p:cNvGrpSpPr>
          <p:nvPr/>
        </p:nvGrpSpPr>
        <p:grpSpPr bwMode="auto">
          <a:xfrm>
            <a:off x="6324600" y="6461125"/>
            <a:ext cx="2057400" cy="396875"/>
            <a:chOff x="2304" y="4032"/>
            <a:chExt cx="1296" cy="294"/>
          </a:xfrm>
        </p:grpSpPr>
        <p:sp>
          <p:nvSpPr>
            <p:cNvPr id="18444" name="AutoShape 8">
              <a:extLst>
                <a:ext uri="{FF2B5EF4-FFF2-40B4-BE49-F238E27FC236}">
                  <a16:creationId xmlns:a16="http://schemas.microsoft.com/office/drawing/2014/main" id="{C7EAFE37-EA26-458C-A989-606BC0BEA0F7}"/>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5" name="Text Box 9">
              <a:extLst>
                <a:ext uri="{FF2B5EF4-FFF2-40B4-BE49-F238E27FC236}">
                  <a16:creationId xmlns:a16="http://schemas.microsoft.com/office/drawing/2014/main" id="{7B2D63EC-0B46-4683-93B6-E738EE69F5B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grpSp>
        <p:nvGrpSpPr>
          <p:cNvPr id="3" name="Group 11">
            <a:extLst>
              <a:ext uri="{FF2B5EF4-FFF2-40B4-BE49-F238E27FC236}">
                <a16:creationId xmlns:a16="http://schemas.microsoft.com/office/drawing/2014/main" id="{2BBC0A2C-BAEC-44E7-82A6-4F238F827A67}"/>
              </a:ext>
            </a:extLst>
          </p:cNvPr>
          <p:cNvGrpSpPr>
            <a:grpSpLocks/>
          </p:cNvGrpSpPr>
          <p:nvPr/>
        </p:nvGrpSpPr>
        <p:grpSpPr bwMode="auto">
          <a:xfrm>
            <a:off x="8001000" y="3886200"/>
            <a:ext cx="1143000" cy="685800"/>
            <a:chOff x="4824" y="3744"/>
            <a:chExt cx="696" cy="432"/>
          </a:xfrm>
        </p:grpSpPr>
        <p:sp>
          <p:nvSpPr>
            <p:cNvPr id="18442" name="AutoShape 12">
              <a:extLst>
                <a:ext uri="{FF2B5EF4-FFF2-40B4-BE49-F238E27FC236}">
                  <a16:creationId xmlns:a16="http://schemas.microsoft.com/office/drawing/2014/main" id="{E9458EF7-F18E-44B3-A0F0-53C2EBF76127}"/>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3" name="Text Box 13">
              <a:extLst>
                <a:ext uri="{FF2B5EF4-FFF2-40B4-BE49-F238E27FC236}">
                  <a16:creationId xmlns:a16="http://schemas.microsoft.com/office/drawing/2014/main" id="{137113A0-31B2-4D6C-8DDC-321B7C3CA22B}"/>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96262"/>
                                        </p:tgtEl>
                                        <p:attrNameLst>
                                          <p:attrName>style.visibility</p:attrName>
                                        </p:attrNameLst>
                                      </p:cBhvr>
                                      <p:to>
                                        <p:strVal val="visible"/>
                                      </p:to>
                                    </p:set>
                                    <p:anim calcmode="discrete" valueType="clr">
                                      <p:cBhvr override="childStyle">
                                        <p:cTn id="7" dur="80"/>
                                        <p:tgtEl>
                                          <p:spTgt spid="9626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6262"/>
                                        </p:tgtEl>
                                        <p:attrNameLst>
                                          <p:attrName>fillcolor</p:attrName>
                                        </p:attrNameLst>
                                      </p:cBhvr>
                                      <p:tavLst>
                                        <p:tav tm="0">
                                          <p:val>
                                            <p:clrVal>
                                              <a:schemeClr val="accent2"/>
                                            </p:clrVal>
                                          </p:val>
                                        </p:tav>
                                        <p:tav tm="50000">
                                          <p:val>
                                            <p:clrVal>
                                              <a:schemeClr val="hlink"/>
                                            </p:clrVal>
                                          </p:val>
                                        </p:tav>
                                      </p:tavLst>
                                    </p:anim>
                                    <p:set>
                                      <p:cBhvr>
                                        <p:cTn id="9" dur="80"/>
                                        <p:tgtEl>
                                          <p:spTgt spid="96262"/>
                                        </p:tgtEl>
                                        <p:attrNameLst>
                                          <p:attrName>fill.type</p:attrName>
                                        </p:attrNameLst>
                                      </p:cBhvr>
                                      <p:to>
                                        <p:strVal val="solid"/>
                                      </p:to>
                                    </p:set>
                                  </p:childTnLst>
                                </p:cTn>
                              </p:par>
                            </p:childTnLst>
                          </p:cTn>
                        </p:par>
                        <p:par>
                          <p:cTn id="10" fill="hold" nodeType="afterGroup">
                            <p:stCondLst>
                              <p:cond delay="728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96260"/>
                                        </p:tgtEl>
                                        <p:attrNameLst>
                                          <p:attrName>style.visibility</p:attrName>
                                        </p:attrNameLst>
                                      </p:cBhvr>
                                      <p:to>
                                        <p:strVal val="visible"/>
                                      </p:to>
                                    </p:set>
                                    <p:animEffect transition="in" filter="wipe(left)">
                                      <p:cBhvr>
                                        <p:cTn id="18" dur="5000"/>
                                        <p:tgtEl>
                                          <p:spTgt spid="96260"/>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5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5005F44-493C-4D7F-A771-8399CC8CAC63}"/>
              </a:ext>
            </a:extLst>
          </p:cNvPr>
          <p:cNvSpPr>
            <a:spLocks noGrp="1" noChangeArrowheads="1"/>
          </p:cNvSpPr>
          <p:nvPr>
            <p:ph type="title"/>
          </p:nvPr>
        </p:nvSpPr>
        <p:spPr>
          <a:xfrm>
            <a:off x="457200" y="277813"/>
            <a:ext cx="8153400" cy="1855787"/>
          </a:xfrm>
        </p:spPr>
        <p:txBody>
          <a:bodyPr/>
          <a:lstStyle/>
          <a:p>
            <a:r>
              <a:rPr lang="en-US" altLang="en-US" sz="3800" b="1"/>
              <a:t>Example 2.6 </a:t>
            </a:r>
            <a:r>
              <a:rPr lang="en-US" altLang="en-US" sz="3800"/>
              <a:t>Determine the currents </a:t>
            </a:r>
            <a:r>
              <a:rPr lang="en-US" altLang="en-US" sz="3800" i="1"/>
              <a:t>I</a:t>
            </a:r>
            <a:r>
              <a:rPr lang="en-US" altLang="en-US" sz="3800" baseline="-25000"/>
              <a:t>1</a:t>
            </a:r>
            <a:r>
              <a:rPr lang="en-US" altLang="en-US" sz="3800"/>
              <a:t>, </a:t>
            </a:r>
            <a:r>
              <a:rPr lang="en-US" altLang="en-US" sz="3800" i="1"/>
              <a:t>I</a:t>
            </a:r>
            <a:r>
              <a:rPr lang="en-US" altLang="en-US" sz="3800" baseline="-25000"/>
              <a:t>2</a:t>
            </a:r>
            <a:r>
              <a:rPr lang="en-US" altLang="en-US" sz="3800"/>
              <a:t> and </a:t>
            </a:r>
            <a:r>
              <a:rPr lang="en-US" altLang="en-US" sz="3800" i="1"/>
              <a:t>I</a:t>
            </a:r>
            <a:r>
              <a:rPr lang="en-US" altLang="en-US" sz="3800" baseline="-25000"/>
              <a:t>3</a:t>
            </a:r>
            <a:r>
              <a:rPr lang="en-US" altLang="en-US" sz="3800"/>
              <a:t> flowing in the parallel branches in the network shown in Figure.</a:t>
            </a:r>
          </a:p>
        </p:txBody>
      </p:sp>
      <p:pic>
        <p:nvPicPr>
          <p:cNvPr id="54279" name="Picture 7">
            <a:extLst>
              <a:ext uri="{FF2B5EF4-FFF2-40B4-BE49-F238E27FC236}">
                <a16:creationId xmlns:a16="http://schemas.microsoft.com/office/drawing/2014/main" id="{526F1682-63BD-4606-BFE3-74E2C0582FE7}"/>
              </a:ext>
            </a:extLst>
          </p:cNvPr>
          <p:cNvPicPr>
            <a:picLocks noGrp="1" noChangeAspect="1" noChangeArrowheads="1"/>
          </p:cNvPicPr>
          <p:nvPr>
            <p:ph idx="1"/>
          </p:nvPr>
        </p:nvPicPr>
        <p:blipFill>
          <a:blip r:embed="rId2">
            <a:lum bright="-12000" contrast="30000"/>
            <a:extLst>
              <a:ext uri="{28A0092B-C50C-407E-A947-70E740481C1C}">
                <a14:useLocalDpi xmlns:a14="http://schemas.microsoft.com/office/drawing/2010/main" val="0"/>
              </a:ext>
            </a:extLst>
          </a:blip>
          <a:srcRect/>
          <a:stretch>
            <a:fillRect/>
          </a:stretch>
        </p:blipFill>
        <p:spPr>
          <a:xfrm>
            <a:off x="1676400" y="2590800"/>
            <a:ext cx="6096000" cy="3429000"/>
          </a:xfrm>
          <a:ln w="57150" cmpd="thickThin">
            <a:solidFill>
              <a:srgbClr val="0066FF"/>
            </a:solidFill>
            <a:miter lim="800000"/>
            <a:headEnd/>
            <a:tailEnd/>
          </a:ln>
        </p:spPr>
      </p:pic>
      <p:grpSp>
        <p:nvGrpSpPr>
          <p:cNvPr id="2" name="Group 7">
            <a:extLst>
              <a:ext uri="{FF2B5EF4-FFF2-40B4-BE49-F238E27FC236}">
                <a16:creationId xmlns:a16="http://schemas.microsoft.com/office/drawing/2014/main" id="{5380A22A-7112-44BD-9E3B-DBA1C27960F0}"/>
              </a:ext>
            </a:extLst>
          </p:cNvPr>
          <p:cNvGrpSpPr>
            <a:grpSpLocks/>
          </p:cNvGrpSpPr>
          <p:nvPr/>
        </p:nvGrpSpPr>
        <p:grpSpPr bwMode="auto">
          <a:xfrm>
            <a:off x="6324600" y="6461125"/>
            <a:ext cx="2057400" cy="396875"/>
            <a:chOff x="2304" y="4032"/>
            <a:chExt cx="1296" cy="294"/>
          </a:xfrm>
        </p:grpSpPr>
        <p:sp>
          <p:nvSpPr>
            <p:cNvPr id="44037" name="AutoShape 8">
              <a:extLst>
                <a:ext uri="{FF2B5EF4-FFF2-40B4-BE49-F238E27FC236}">
                  <a16:creationId xmlns:a16="http://schemas.microsoft.com/office/drawing/2014/main" id="{C4B4C7CA-9637-499E-9102-71F3E3F1681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038" name="Text Box 9">
              <a:extLst>
                <a:ext uri="{FF2B5EF4-FFF2-40B4-BE49-F238E27FC236}">
                  <a16:creationId xmlns:a16="http://schemas.microsoft.com/office/drawing/2014/main" id="{A87B821E-5A93-4655-833C-6C79877F59E8}"/>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
        <p:nvSpPr>
          <p:cNvPr id="3" name="Slide Number Placeholder 2">
            <a:extLst>
              <a:ext uri="{FF2B5EF4-FFF2-40B4-BE49-F238E27FC236}">
                <a16:creationId xmlns:a16="http://schemas.microsoft.com/office/drawing/2014/main" id="{5D965B37-B785-4C12-BF4F-A465FE56A668}"/>
              </a:ext>
            </a:extLst>
          </p:cNvPr>
          <p:cNvSpPr>
            <a:spLocks noGrp="1"/>
          </p:cNvSpPr>
          <p:nvPr>
            <p:ph type="sldNum" sz="quarter" idx="12"/>
          </p:nvPr>
        </p:nvSpPr>
        <p:spPr/>
        <p:txBody>
          <a:bodyPr/>
          <a:lstStyle/>
          <a:p>
            <a:fld id="{AEE325A3-08C0-45B4-9FFC-12457A811059}" type="slidenum">
              <a:rPr lang="en-US" altLang="en-US" smtClean="0"/>
              <a:pPr/>
              <a:t>105</a:t>
            </a:fld>
            <a:endParaRPr lang="en-US"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54274"/>
                                        </p:tgtEl>
                                        <p:attrNameLst>
                                          <p:attrName>style.visibility</p:attrName>
                                        </p:attrNameLst>
                                      </p:cBhvr>
                                      <p:to>
                                        <p:strVal val="visible"/>
                                      </p:to>
                                    </p:set>
                                    <p:anim calcmode="discrete" valueType="clr">
                                      <p:cBhvr override="childStyle">
                                        <p:cTn id="7" dur="80"/>
                                        <p:tgtEl>
                                          <p:spTgt spid="5427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4274"/>
                                        </p:tgtEl>
                                        <p:attrNameLst>
                                          <p:attrName>fillcolor</p:attrName>
                                        </p:attrNameLst>
                                      </p:cBhvr>
                                      <p:tavLst>
                                        <p:tav tm="0">
                                          <p:val>
                                            <p:clrVal>
                                              <a:schemeClr val="accent2"/>
                                            </p:clrVal>
                                          </p:val>
                                        </p:tav>
                                        <p:tav tm="50000">
                                          <p:val>
                                            <p:clrVal>
                                              <a:schemeClr val="hlink"/>
                                            </p:clrVal>
                                          </p:val>
                                        </p:tav>
                                      </p:tavLst>
                                    </p:anim>
                                    <p:set>
                                      <p:cBhvr>
                                        <p:cTn id="9" dur="80"/>
                                        <p:tgtEl>
                                          <p:spTgt spid="54274"/>
                                        </p:tgtEl>
                                        <p:attrNameLst>
                                          <p:attrName>fill.type</p:attrName>
                                        </p:attrNameLst>
                                      </p:cBhvr>
                                      <p:to>
                                        <p:strVal val="solid"/>
                                      </p:to>
                                    </p:set>
                                  </p:childTnLst>
                                </p:cTn>
                              </p:par>
                              <p:par>
                                <p:cTn id="10" presetID="10" presetClass="entr" presetSubtype="0" fill="hold" nodeType="withEffect">
                                  <p:stCondLst>
                                    <p:cond delay="0"/>
                                  </p:stCondLst>
                                  <p:childTnLst>
                                    <p:set>
                                      <p:cBhvr>
                                        <p:cTn id="11" dur="1" fill="hold">
                                          <p:stCondLst>
                                            <p:cond delay="0"/>
                                          </p:stCondLst>
                                        </p:cTn>
                                        <p:tgtEl>
                                          <p:spTgt spid="54279"/>
                                        </p:tgtEl>
                                        <p:attrNameLst>
                                          <p:attrName>style.visibility</p:attrName>
                                        </p:attrNameLst>
                                      </p:cBhvr>
                                      <p:to>
                                        <p:strVal val="visible"/>
                                      </p:to>
                                    </p:set>
                                    <p:animEffect transition="in" filter="fade">
                                      <p:cBhvr>
                                        <p:cTn id="12" dur="2000"/>
                                        <p:tgtEl>
                                          <p:spTgt spid="54279"/>
                                        </p:tgtEl>
                                      </p:cBhvr>
                                    </p:animEffect>
                                  </p:childTnLst>
                                </p:cTn>
                              </p:par>
                            </p:childTnLst>
                          </p:cTn>
                        </p:par>
                        <p:par>
                          <p:cTn id="13" fill="hold" nodeType="afterGroup">
                            <p:stCondLst>
                              <p:cond delay="38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Text Box 4">
            <a:extLst>
              <a:ext uri="{FF2B5EF4-FFF2-40B4-BE49-F238E27FC236}">
                <a16:creationId xmlns:a16="http://schemas.microsoft.com/office/drawing/2014/main" id="{B7A24F07-BD4D-40FE-A14B-88009DF1E4A5}"/>
              </a:ext>
            </a:extLst>
          </p:cNvPr>
          <p:cNvSpPr txBox="1">
            <a:spLocks noChangeArrowheads="1"/>
          </p:cNvSpPr>
          <p:nvPr/>
        </p:nvSpPr>
        <p:spPr bwMode="auto">
          <a:xfrm>
            <a:off x="304800" y="45720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a:solidFill>
                  <a:srgbClr val="003399"/>
                </a:solidFill>
              </a:rPr>
              <a:t>Solution : </a:t>
            </a:r>
            <a:r>
              <a:rPr lang="en-US" altLang="en-US" sz="2800"/>
              <a:t>Find the effective resistance.</a:t>
            </a:r>
            <a:endParaRPr lang="en-US" altLang="en-US" sz="2800">
              <a:solidFill>
                <a:srgbClr val="003399"/>
              </a:solidFill>
            </a:endParaRPr>
          </a:p>
        </p:txBody>
      </p:sp>
      <p:grpSp>
        <p:nvGrpSpPr>
          <p:cNvPr id="2" name="Group 11">
            <a:extLst>
              <a:ext uri="{FF2B5EF4-FFF2-40B4-BE49-F238E27FC236}">
                <a16:creationId xmlns:a16="http://schemas.microsoft.com/office/drawing/2014/main" id="{0F12B04F-A84E-4019-899A-DFCF1FEFE38E}"/>
              </a:ext>
            </a:extLst>
          </p:cNvPr>
          <p:cNvGrpSpPr>
            <a:grpSpLocks/>
          </p:cNvGrpSpPr>
          <p:nvPr/>
        </p:nvGrpSpPr>
        <p:grpSpPr bwMode="auto">
          <a:xfrm>
            <a:off x="7620000" y="762000"/>
            <a:ext cx="1143000" cy="685800"/>
            <a:chOff x="4824" y="3744"/>
            <a:chExt cx="696" cy="432"/>
          </a:xfrm>
        </p:grpSpPr>
        <p:sp>
          <p:nvSpPr>
            <p:cNvPr id="19476" name="AutoShape 12">
              <a:extLst>
                <a:ext uri="{FF2B5EF4-FFF2-40B4-BE49-F238E27FC236}">
                  <a16:creationId xmlns:a16="http://schemas.microsoft.com/office/drawing/2014/main" id="{B9A3C700-6048-4EBB-84D5-19CF55BE34D2}"/>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rot="10800000"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7" name="Text Box 13">
              <a:extLst>
                <a:ext uri="{FF2B5EF4-FFF2-40B4-BE49-F238E27FC236}">
                  <a16:creationId xmlns:a16="http://schemas.microsoft.com/office/drawing/2014/main" id="{4CB65761-EAB9-4280-B2EB-AA9FDAE7914C}"/>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
        <p:nvSpPr>
          <p:cNvPr id="19464" name="Rectangle 9">
            <a:extLst>
              <a:ext uri="{FF2B5EF4-FFF2-40B4-BE49-F238E27FC236}">
                <a16:creationId xmlns:a16="http://schemas.microsoft.com/office/drawing/2014/main" id="{44F53351-2923-4391-A859-4999F3F22692}"/>
              </a:ext>
            </a:extLst>
          </p:cNvPr>
          <p:cNvSpPr>
            <a:spLocks noChangeArrowheads="1"/>
          </p:cNvSpPr>
          <p:nvPr/>
        </p:nvSpPr>
        <p:spPr bwMode="auto">
          <a:xfrm>
            <a:off x="0" y="3209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2232" name="Object 8">
            <a:extLst>
              <a:ext uri="{FF2B5EF4-FFF2-40B4-BE49-F238E27FC236}">
                <a16:creationId xmlns:a16="http://schemas.microsoft.com/office/drawing/2014/main" id="{73CBE398-5BA8-4C9F-B571-7D6C35900EE9}"/>
              </a:ext>
            </a:extLst>
          </p:cNvPr>
          <p:cNvGraphicFramePr>
            <a:graphicFrameLocks noChangeAspect="1"/>
          </p:cNvGraphicFramePr>
          <p:nvPr/>
        </p:nvGraphicFramePr>
        <p:xfrm>
          <a:off x="381000" y="1066800"/>
          <a:ext cx="8001000" cy="1008063"/>
        </p:xfrm>
        <a:graphic>
          <a:graphicData uri="http://schemas.openxmlformats.org/presentationml/2006/ole">
            <mc:AlternateContent xmlns:mc="http://schemas.openxmlformats.org/markup-compatibility/2006">
              <mc:Choice xmlns:v="urn:schemas-microsoft-com:vml" Requires="v">
                <p:oleObj spid="_x0000_s148494" name="Equation" r:id="rId3" imgW="81076800" imgH="10058400" progId="Equation.3">
                  <p:embed/>
                </p:oleObj>
              </mc:Choice>
              <mc:Fallback>
                <p:oleObj name="Equation" r:id="rId3" imgW="81076800" imgH="10058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66800"/>
                        <a:ext cx="8001000"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5" name="Rectangle 11">
            <a:extLst>
              <a:ext uri="{FF2B5EF4-FFF2-40B4-BE49-F238E27FC236}">
                <a16:creationId xmlns:a16="http://schemas.microsoft.com/office/drawing/2014/main" id="{8D55E044-FB6B-40CE-9BF9-970EE8F96232}"/>
              </a:ext>
            </a:extLst>
          </p:cNvPr>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2234" name="Object 10">
            <a:extLst>
              <a:ext uri="{FF2B5EF4-FFF2-40B4-BE49-F238E27FC236}">
                <a16:creationId xmlns:a16="http://schemas.microsoft.com/office/drawing/2014/main" id="{D59D1104-09AA-4E20-BA7C-905AAE8B600F}"/>
              </a:ext>
            </a:extLst>
          </p:cNvPr>
          <p:cNvGraphicFramePr>
            <a:graphicFrameLocks noChangeAspect="1"/>
          </p:cNvGraphicFramePr>
          <p:nvPr/>
        </p:nvGraphicFramePr>
        <p:xfrm>
          <a:off x="609600" y="2286000"/>
          <a:ext cx="5029200" cy="1187450"/>
        </p:xfrm>
        <a:graphic>
          <a:graphicData uri="http://schemas.openxmlformats.org/presentationml/2006/ole">
            <mc:AlternateContent xmlns:mc="http://schemas.openxmlformats.org/markup-compatibility/2006">
              <mc:Choice xmlns:v="urn:schemas-microsoft-com:vml" Requires="v">
                <p:oleObj spid="_x0000_s148495" name="Equation" r:id="rId5" imgW="45415200" imgH="10668000" progId="Equation.3">
                  <p:embed/>
                </p:oleObj>
              </mc:Choice>
              <mc:Fallback>
                <p:oleObj name="Equation" r:id="rId5" imgW="45415200" imgH="10668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286000"/>
                        <a:ext cx="5029200" cy="1187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6" name="Text Box 12">
            <a:extLst>
              <a:ext uri="{FF2B5EF4-FFF2-40B4-BE49-F238E27FC236}">
                <a16:creationId xmlns:a16="http://schemas.microsoft.com/office/drawing/2014/main" id="{8A205817-4AE3-4590-A868-7B83A28EBF2E}"/>
              </a:ext>
            </a:extLst>
          </p:cNvPr>
          <p:cNvSpPr txBox="1">
            <a:spLocks noChangeArrowheads="1"/>
          </p:cNvSpPr>
          <p:nvPr/>
        </p:nvSpPr>
        <p:spPr bwMode="auto">
          <a:xfrm>
            <a:off x="381000" y="3733800"/>
            <a:ext cx="838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The voltage across the three resistances connected in parallel has to be the same. </a:t>
            </a:r>
          </a:p>
        </p:txBody>
      </p:sp>
      <p:grpSp>
        <p:nvGrpSpPr>
          <p:cNvPr id="3" name="Group 11">
            <a:extLst>
              <a:ext uri="{FF2B5EF4-FFF2-40B4-BE49-F238E27FC236}">
                <a16:creationId xmlns:a16="http://schemas.microsoft.com/office/drawing/2014/main" id="{58BCB93B-3A8B-4A00-9F6C-31ED951C778B}"/>
              </a:ext>
            </a:extLst>
          </p:cNvPr>
          <p:cNvGrpSpPr>
            <a:grpSpLocks/>
          </p:cNvGrpSpPr>
          <p:nvPr/>
        </p:nvGrpSpPr>
        <p:grpSpPr bwMode="auto">
          <a:xfrm>
            <a:off x="7620000" y="4572000"/>
            <a:ext cx="1143000" cy="685800"/>
            <a:chOff x="4824" y="3744"/>
            <a:chExt cx="696" cy="432"/>
          </a:xfrm>
        </p:grpSpPr>
        <p:sp>
          <p:nvSpPr>
            <p:cNvPr id="19474" name="AutoShape 12">
              <a:extLst>
                <a:ext uri="{FF2B5EF4-FFF2-40B4-BE49-F238E27FC236}">
                  <a16:creationId xmlns:a16="http://schemas.microsoft.com/office/drawing/2014/main" id="{ED64545B-0C4B-448F-A503-6A622A217427}"/>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rot="10800000"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5" name="Text Box 13">
              <a:extLst>
                <a:ext uri="{FF2B5EF4-FFF2-40B4-BE49-F238E27FC236}">
                  <a16:creationId xmlns:a16="http://schemas.microsoft.com/office/drawing/2014/main" id="{5C0E9B6E-7E9E-4023-81AE-37E0599D678F}"/>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
        <p:nvSpPr>
          <p:cNvPr id="19468" name="Rectangle 17">
            <a:extLst>
              <a:ext uri="{FF2B5EF4-FFF2-40B4-BE49-F238E27FC236}">
                <a16:creationId xmlns:a16="http://schemas.microsoft.com/office/drawing/2014/main" id="{01D317DB-6775-4F2B-888B-FD6A5A53D908}"/>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2240" name="Object 16">
            <a:extLst>
              <a:ext uri="{FF2B5EF4-FFF2-40B4-BE49-F238E27FC236}">
                <a16:creationId xmlns:a16="http://schemas.microsoft.com/office/drawing/2014/main" id="{CA607B6D-E4CA-43EC-B281-C79709B511A6}"/>
              </a:ext>
            </a:extLst>
          </p:cNvPr>
          <p:cNvGraphicFramePr>
            <a:graphicFrameLocks noChangeAspect="1"/>
          </p:cNvGraphicFramePr>
          <p:nvPr/>
        </p:nvGraphicFramePr>
        <p:xfrm>
          <a:off x="1752600" y="4800600"/>
          <a:ext cx="3581400" cy="688975"/>
        </p:xfrm>
        <a:graphic>
          <a:graphicData uri="http://schemas.openxmlformats.org/presentationml/2006/ole">
            <mc:AlternateContent xmlns:mc="http://schemas.openxmlformats.org/markup-compatibility/2006">
              <mc:Choice xmlns:v="urn:schemas-microsoft-com:vml" Requires="v">
                <p:oleObj spid="_x0000_s148496" name="Equation" r:id="rId7" imgW="28651200" imgH="5486400" progId="Equation.3">
                  <p:embed/>
                </p:oleObj>
              </mc:Choice>
              <mc:Fallback>
                <p:oleObj name="Equation" r:id="rId7" imgW="28651200" imgH="5486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4800600"/>
                        <a:ext cx="3581400"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9" name="Rectangle 19">
            <a:extLst>
              <a:ext uri="{FF2B5EF4-FFF2-40B4-BE49-F238E27FC236}">
                <a16:creationId xmlns:a16="http://schemas.microsoft.com/office/drawing/2014/main" id="{BB101A9E-A98F-4A22-830A-67E50EA41F2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2242" name="Object 18">
            <a:extLst>
              <a:ext uri="{FF2B5EF4-FFF2-40B4-BE49-F238E27FC236}">
                <a16:creationId xmlns:a16="http://schemas.microsoft.com/office/drawing/2014/main" id="{0111F500-89D9-4CC6-BCCF-262E0EF9C515}"/>
              </a:ext>
            </a:extLst>
          </p:cNvPr>
          <p:cNvGraphicFramePr>
            <a:graphicFrameLocks noChangeAspect="1"/>
          </p:cNvGraphicFramePr>
          <p:nvPr/>
        </p:nvGraphicFramePr>
        <p:xfrm>
          <a:off x="914400" y="5486400"/>
          <a:ext cx="4419600" cy="696913"/>
        </p:xfrm>
        <a:graphic>
          <a:graphicData uri="http://schemas.openxmlformats.org/presentationml/2006/ole">
            <mc:AlternateContent xmlns:mc="http://schemas.openxmlformats.org/markup-compatibility/2006">
              <mc:Choice xmlns:v="urn:schemas-microsoft-com:vml" Requires="v">
                <p:oleObj spid="_x0000_s148497" name="Equation" r:id="rId9" imgW="34747200" imgH="5486400" progId="Equation.3">
                  <p:embed/>
                </p:oleObj>
              </mc:Choice>
              <mc:Fallback>
                <p:oleObj name="Equation" r:id="rId9" imgW="34747200" imgH="5486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5486400"/>
                        <a:ext cx="4419600"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4" name="Text Box 20">
            <a:extLst>
              <a:ext uri="{FF2B5EF4-FFF2-40B4-BE49-F238E27FC236}">
                <a16:creationId xmlns:a16="http://schemas.microsoft.com/office/drawing/2014/main" id="{39809FD9-AC4D-4887-8B84-65875D750C5B}"/>
              </a:ext>
            </a:extLst>
          </p:cNvPr>
          <p:cNvSpPr txBox="1">
            <a:spLocks noChangeArrowheads="1"/>
          </p:cNvSpPr>
          <p:nvPr/>
        </p:nvSpPr>
        <p:spPr bwMode="auto">
          <a:xfrm>
            <a:off x="5181600" y="548640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Solve these equations.</a:t>
            </a:r>
          </a:p>
        </p:txBody>
      </p:sp>
      <p:grpSp>
        <p:nvGrpSpPr>
          <p:cNvPr id="4" name="Group 7">
            <a:extLst>
              <a:ext uri="{FF2B5EF4-FFF2-40B4-BE49-F238E27FC236}">
                <a16:creationId xmlns:a16="http://schemas.microsoft.com/office/drawing/2014/main" id="{A78C0DD6-3296-4AB9-A7A1-15B1D8DD3DC9}"/>
              </a:ext>
            </a:extLst>
          </p:cNvPr>
          <p:cNvGrpSpPr>
            <a:grpSpLocks/>
          </p:cNvGrpSpPr>
          <p:nvPr/>
        </p:nvGrpSpPr>
        <p:grpSpPr bwMode="auto">
          <a:xfrm>
            <a:off x="6324600" y="6461125"/>
            <a:ext cx="2057400" cy="396875"/>
            <a:chOff x="2304" y="4032"/>
            <a:chExt cx="1296" cy="294"/>
          </a:xfrm>
        </p:grpSpPr>
        <p:sp>
          <p:nvSpPr>
            <p:cNvPr id="19472" name="AutoShape 8">
              <a:extLst>
                <a:ext uri="{FF2B5EF4-FFF2-40B4-BE49-F238E27FC236}">
                  <a16:creationId xmlns:a16="http://schemas.microsoft.com/office/drawing/2014/main" id="{E3C1862C-0F15-474F-806B-4E1BAB5E9035}"/>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3" name="Text Box 9">
              <a:extLst>
                <a:ext uri="{FF2B5EF4-FFF2-40B4-BE49-F238E27FC236}">
                  <a16:creationId xmlns:a16="http://schemas.microsoft.com/office/drawing/2014/main" id="{532FB63B-B836-4076-9820-ABC35A316378}"/>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
        <p:nvSpPr>
          <p:cNvPr id="5" name="Slide Number Placeholder 4">
            <a:extLst>
              <a:ext uri="{FF2B5EF4-FFF2-40B4-BE49-F238E27FC236}">
                <a16:creationId xmlns:a16="http://schemas.microsoft.com/office/drawing/2014/main" id="{E8FE92AE-D1A4-4CA5-8AB1-C57D1E2FDD32}"/>
              </a:ext>
            </a:extLst>
          </p:cNvPr>
          <p:cNvSpPr>
            <a:spLocks noGrp="1"/>
          </p:cNvSpPr>
          <p:nvPr>
            <p:ph type="sldNum" sz="quarter" idx="12"/>
          </p:nvPr>
        </p:nvSpPr>
        <p:spPr/>
        <p:txBody>
          <a:bodyPr/>
          <a:lstStyle/>
          <a:p>
            <a:fld id="{D2898B90-642B-4001-B475-A53C3A6803F3}" type="slidenum">
              <a:rPr lang="en-US" altLang="en-US" smtClean="0"/>
              <a:pPr/>
              <a:t>106</a:t>
            </a:fld>
            <a:endParaRPr lang="en-US"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52228"/>
                                        </p:tgtEl>
                                        <p:attrNameLst>
                                          <p:attrName>style.visibility</p:attrName>
                                        </p:attrNameLst>
                                      </p:cBhvr>
                                      <p:to>
                                        <p:strVal val="visible"/>
                                      </p:to>
                                    </p:set>
                                    <p:anim calcmode="discrete" valueType="clr">
                                      <p:cBhvr override="childStyle">
                                        <p:cTn id="7" dur="500"/>
                                        <p:tgtEl>
                                          <p:spTgt spid="52228"/>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52228"/>
                                        </p:tgtEl>
                                        <p:attrNameLst>
                                          <p:attrName>fillcolor</p:attrName>
                                        </p:attrNameLst>
                                      </p:cBhvr>
                                      <p:tavLst>
                                        <p:tav tm="0">
                                          <p:val>
                                            <p:clrVal>
                                              <a:schemeClr val="accent2"/>
                                            </p:clrVal>
                                          </p:val>
                                        </p:tav>
                                        <p:tav tm="50000">
                                          <p:val>
                                            <p:clrVal>
                                              <a:schemeClr val="hlink"/>
                                            </p:clrVal>
                                          </p:val>
                                        </p:tav>
                                      </p:tavLst>
                                    </p:anim>
                                    <p:set>
                                      <p:cBhvr>
                                        <p:cTn id="9" dur="500"/>
                                        <p:tgtEl>
                                          <p:spTgt spid="52228"/>
                                        </p:tgtEl>
                                        <p:attrNameLst>
                                          <p:attrName>fill.type</p:attrName>
                                        </p:attrNameLst>
                                      </p:cBhvr>
                                      <p:to>
                                        <p:strVal val="solid"/>
                                      </p:to>
                                    </p:set>
                                  </p:childTnLst>
                                </p:cTn>
                              </p:par>
                            </p:childTnLst>
                          </p:cTn>
                        </p:par>
                        <p:par>
                          <p:cTn id="10" fill="hold" nodeType="afterGroup">
                            <p:stCondLst>
                              <p:cond delay="9250"/>
                            </p:stCondLst>
                            <p:childTnLst>
                              <p:par>
                                <p:cTn id="11" presetID="10"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2232"/>
                                        </p:tgtEl>
                                        <p:attrNameLst>
                                          <p:attrName>style.visibility</p:attrName>
                                        </p:attrNameLst>
                                      </p:cBhvr>
                                      <p:to>
                                        <p:strVal val="visible"/>
                                      </p:to>
                                    </p:set>
                                    <p:animEffect transition="in" filter="fade">
                                      <p:cBhvr>
                                        <p:cTn id="18" dur="2000"/>
                                        <p:tgtEl>
                                          <p:spTgt spid="52232"/>
                                        </p:tgtEl>
                                      </p:cBhvr>
                                    </p:animEffect>
                                  </p:childTnLst>
                                </p:cTn>
                              </p:par>
                              <p:par>
                                <p:cTn id="19" presetID="10" presetClass="exit" presetSubtype="0" fill="hold" nodeType="withEffect">
                                  <p:stCondLst>
                                    <p:cond delay="0"/>
                                  </p:stCondLst>
                                  <p:childTnLst>
                                    <p:animEffect transition="out" filter="fade">
                                      <p:cBhvr>
                                        <p:cTn id="20" dur="2000"/>
                                        <p:tgtEl>
                                          <p:spTgt spid="2"/>
                                        </p:tgtEl>
                                      </p:cBhvr>
                                    </p:animEffect>
                                    <p:set>
                                      <p:cBhvr>
                                        <p:cTn id="21" dur="1" fill="hold">
                                          <p:stCondLst>
                                            <p:cond delay="1999"/>
                                          </p:stCondLst>
                                        </p:cTn>
                                        <p:tgtEl>
                                          <p:spTgt spid="2"/>
                                        </p:tgtEl>
                                        <p:attrNameLst>
                                          <p:attrName>style.visibility</p:attrName>
                                        </p:attrNameLst>
                                      </p:cBhvr>
                                      <p:to>
                                        <p:strVal val="hidden"/>
                                      </p:to>
                                    </p:set>
                                  </p:childTnLst>
                                </p:cTn>
                              </p:par>
                            </p:childTnLst>
                          </p:cTn>
                        </p:par>
                        <p:par>
                          <p:cTn id="22" fill="hold" nodeType="afterGroup">
                            <p:stCondLst>
                              <p:cond delay="2000"/>
                            </p:stCondLst>
                            <p:childTnLst>
                              <p:par>
                                <p:cTn id="23" presetID="22" presetClass="entr" presetSubtype="8" fill="hold" nodeType="afterEffect">
                                  <p:stCondLst>
                                    <p:cond delay="0"/>
                                  </p:stCondLst>
                                  <p:childTnLst>
                                    <p:set>
                                      <p:cBhvr>
                                        <p:cTn id="24" dur="1" fill="hold">
                                          <p:stCondLst>
                                            <p:cond delay="0"/>
                                          </p:stCondLst>
                                        </p:cTn>
                                        <p:tgtEl>
                                          <p:spTgt spid="52234"/>
                                        </p:tgtEl>
                                        <p:attrNameLst>
                                          <p:attrName>style.visibility</p:attrName>
                                        </p:attrNameLst>
                                      </p:cBhvr>
                                      <p:to>
                                        <p:strVal val="visible"/>
                                      </p:to>
                                    </p:set>
                                    <p:animEffect transition="in" filter="wipe(left)">
                                      <p:cBhvr>
                                        <p:cTn id="25" dur="5000"/>
                                        <p:tgtEl>
                                          <p:spTgt spid="52234"/>
                                        </p:tgtEl>
                                      </p:cBhvr>
                                    </p:animEffect>
                                  </p:childTnLst>
                                </p:cTn>
                              </p:par>
                            </p:childTnLst>
                          </p:cTn>
                        </p:par>
                        <p:par>
                          <p:cTn id="26" fill="hold" nodeType="afterGroup">
                            <p:stCondLst>
                              <p:cond delay="7000"/>
                            </p:stCondLst>
                            <p:childTnLst>
                              <p:par>
                                <p:cTn id="27" presetID="27" presetClass="entr" presetSubtype="0" fill="hold" grpId="0" nodeType="afterEffect">
                                  <p:stCondLst>
                                    <p:cond delay="8000"/>
                                  </p:stCondLst>
                                  <p:iterate type="lt">
                                    <p:tmPct val="50000"/>
                                  </p:iterate>
                                  <p:childTnLst>
                                    <p:set>
                                      <p:cBhvr>
                                        <p:cTn id="28" dur="1" fill="hold">
                                          <p:stCondLst>
                                            <p:cond delay="0"/>
                                          </p:stCondLst>
                                        </p:cTn>
                                        <p:tgtEl>
                                          <p:spTgt spid="52236"/>
                                        </p:tgtEl>
                                        <p:attrNameLst>
                                          <p:attrName>style.visibility</p:attrName>
                                        </p:attrNameLst>
                                      </p:cBhvr>
                                      <p:to>
                                        <p:strVal val="visible"/>
                                      </p:to>
                                    </p:set>
                                    <p:anim calcmode="discrete" valueType="clr">
                                      <p:cBhvr override="childStyle">
                                        <p:cTn id="29" dur="80"/>
                                        <p:tgtEl>
                                          <p:spTgt spid="52236"/>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52236"/>
                                        </p:tgtEl>
                                        <p:attrNameLst>
                                          <p:attrName>fillcolor</p:attrName>
                                        </p:attrNameLst>
                                      </p:cBhvr>
                                      <p:tavLst>
                                        <p:tav tm="0">
                                          <p:val>
                                            <p:clrVal>
                                              <a:schemeClr val="accent2"/>
                                            </p:clrVal>
                                          </p:val>
                                        </p:tav>
                                        <p:tav tm="50000">
                                          <p:val>
                                            <p:clrVal>
                                              <a:schemeClr val="hlink"/>
                                            </p:clrVal>
                                          </p:val>
                                        </p:tav>
                                      </p:tavLst>
                                    </p:anim>
                                    <p:set>
                                      <p:cBhvr>
                                        <p:cTn id="31" dur="80"/>
                                        <p:tgtEl>
                                          <p:spTgt spid="52236"/>
                                        </p:tgtEl>
                                        <p:attrNameLst>
                                          <p:attrName>fill.type</p:attrName>
                                        </p:attrNameLst>
                                      </p:cBhvr>
                                      <p:to>
                                        <p:strVal val="solid"/>
                                      </p:to>
                                    </p:set>
                                  </p:childTnLst>
                                </p:cTn>
                              </p:par>
                            </p:childTnLst>
                          </p:cTn>
                        </p:par>
                        <p:par>
                          <p:cTn id="32" fill="hold" nodeType="afterGroup">
                            <p:stCondLst>
                              <p:cond delay="178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2000"/>
                                        <p:tgtEl>
                                          <p:spTgt spid="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52240"/>
                                        </p:tgtEl>
                                        <p:attrNameLst>
                                          <p:attrName>style.visibility</p:attrName>
                                        </p:attrNameLst>
                                      </p:cBhvr>
                                      <p:to>
                                        <p:strVal val="visible"/>
                                      </p:to>
                                    </p:set>
                                    <p:animEffect transition="in" filter="fade">
                                      <p:cBhvr>
                                        <p:cTn id="40" dur="2000"/>
                                        <p:tgtEl>
                                          <p:spTgt spid="52240"/>
                                        </p:tgtEl>
                                      </p:cBhvr>
                                    </p:animEffect>
                                  </p:childTnLst>
                                </p:cTn>
                              </p:par>
                              <p:par>
                                <p:cTn id="41" presetID="10" presetClass="exit" presetSubtype="0" fill="hold" nodeType="withEffect">
                                  <p:stCondLst>
                                    <p:cond delay="0"/>
                                  </p:stCondLst>
                                  <p:childTnLst>
                                    <p:animEffect transition="out" filter="fade">
                                      <p:cBhvr>
                                        <p:cTn id="42" dur="2000"/>
                                        <p:tgtEl>
                                          <p:spTgt spid="3"/>
                                        </p:tgtEl>
                                      </p:cBhvr>
                                    </p:animEffect>
                                    <p:set>
                                      <p:cBhvr>
                                        <p:cTn id="43" dur="1" fill="hold">
                                          <p:stCondLst>
                                            <p:cond delay="1999"/>
                                          </p:stCondLst>
                                        </p:cTn>
                                        <p:tgtEl>
                                          <p:spTgt spid="3"/>
                                        </p:tgtEl>
                                        <p:attrNameLst>
                                          <p:attrName>style.visibility</p:attrName>
                                        </p:attrNameLst>
                                      </p:cBhvr>
                                      <p:to>
                                        <p:strVal val="hidden"/>
                                      </p:to>
                                    </p:set>
                                  </p:childTnLst>
                                </p:cTn>
                              </p:par>
                            </p:childTnLst>
                          </p:cTn>
                        </p:par>
                        <p:par>
                          <p:cTn id="44" fill="hold" nodeType="afterGroup">
                            <p:stCondLst>
                              <p:cond delay="2000"/>
                            </p:stCondLst>
                            <p:childTnLst>
                              <p:par>
                                <p:cTn id="45" presetID="10" presetClass="entr" presetSubtype="0" fill="hold" nodeType="afterEffect">
                                  <p:stCondLst>
                                    <p:cond delay="5000"/>
                                  </p:stCondLst>
                                  <p:childTnLst>
                                    <p:set>
                                      <p:cBhvr>
                                        <p:cTn id="46" dur="1" fill="hold">
                                          <p:stCondLst>
                                            <p:cond delay="0"/>
                                          </p:stCondLst>
                                        </p:cTn>
                                        <p:tgtEl>
                                          <p:spTgt spid="52242"/>
                                        </p:tgtEl>
                                        <p:attrNameLst>
                                          <p:attrName>style.visibility</p:attrName>
                                        </p:attrNameLst>
                                      </p:cBhvr>
                                      <p:to>
                                        <p:strVal val="visible"/>
                                      </p:to>
                                    </p:set>
                                    <p:animEffect transition="in" filter="fade">
                                      <p:cBhvr>
                                        <p:cTn id="47" dur="2000"/>
                                        <p:tgtEl>
                                          <p:spTgt spid="52242"/>
                                        </p:tgtEl>
                                      </p:cBhvr>
                                    </p:animEffect>
                                  </p:childTnLst>
                                </p:cTn>
                              </p:par>
                            </p:childTnLst>
                          </p:cTn>
                        </p:par>
                        <p:par>
                          <p:cTn id="48" fill="hold" nodeType="afterGroup">
                            <p:stCondLst>
                              <p:cond delay="9000"/>
                            </p:stCondLst>
                            <p:childTnLst>
                              <p:par>
                                <p:cTn id="49" presetID="27" presetClass="entr" presetSubtype="0" fill="hold" grpId="0" nodeType="afterEffect">
                                  <p:stCondLst>
                                    <p:cond delay="0"/>
                                  </p:stCondLst>
                                  <p:iterate type="lt">
                                    <p:tmPct val="50000"/>
                                  </p:iterate>
                                  <p:childTnLst>
                                    <p:set>
                                      <p:cBhvr>
                                        <p:cTn id="50" dur="1" fill="hold">
                                          <p:stCondLst>
                                            <p:cond delay="0"/>
                                          </p:stCondLst>
                                        </p:cTn>
                                        <p:tgtEl>
                                          <p:spTgt spid="52244"/>
                                        </p:tgtEl>
                                        <p:attrNameLst>
                                          <p:attrName>style.visibility</p:attrName>
                                        </p:attrNameLst>
                                      </p:cBhvr>
                                      <p:to>
                                        <p:strVal val="visible"/>
                                      </p:to>
                                    </p:set>
                                    <p:anim calcmode="discrete" valueType="clr">
                                      <p:cBhvr override="childStyle">
                                        <p:cTn id="51" dur="80"/>
                                        <p:tgtEl>
                                          <p:spTgt spid="52244"/>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52244"/>
                                        </p:tgtEl>
                                        <p:attrNameLst>
                                          <p:attrName>fillcolor</p:attrName>
                                        </p:attrNameLst>
                                      </p:cBhvr>
                                      <p:tavLst>
                                        <p:tav tm="0">
                                          <p:val>
                                            <p:clrVal>
                                              <a:schemeClr val="accent2"/>
                                            </p:clrVal>
                                          </p:val>
                                        </p:tav>
                                        <p:tav tm="50000">
                                          <p:val>
                                            <p:clrVal>
                                              <a:schemeClr val="hlink"/>
                                            </p:clrVal>
                                          </p:val>
                                        </p:tav>
                                      </p:tavLst>
                                    </p:anim>
                                    <p:set>
                                      <p:cBhvr>
                                        <p:cTn id="53" dur="80"/>
                                        <p:tgtEl>
                                          <p:spTgt spid="52244"/>
                                        </p:tgtEl>
                                        <p:attrNameLst>
                                          <p:attrName>fill.type</p:attrName>
                                        </p:attrNameLst>
                                      </p:cBhvr>
                                      <p:to>
                                        <p:strVal val="solid"/>
                                      </p:to>
                                    </p:set>
                                  </p:childTnLst>
                                </p:cTn>
                              </p:par>
                            </p:childTnLst>
                          </p:cTn>
                        </p:par>
                        <p:par>
                          <p:cTn id="54" fill="hold" nodeType="afterGroup">
                            <p:stCondLst>
                              <p:cond delay="9840"/>
                            </p:stCondLst>
                            <p:childTnLst>
                              <p:par>
                                <p:cTn id="55" presetID="22" presetClass="entr" presetSubtype="8"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p:bldP spid="52236" grpId="0"/>
      <p:bldP spid="5224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5">
            <a:extLst>
              <a:ext uri="{FF2B5EF4-FFF2-40B4-BE49-F238E27FC236}">
                <a16:creationId xmlns:a16="http://schemas.microsoft.com/office/drawing/2014/main" id="{827DFAD7-1BEF-4168-A0DD-15696C1A62B5}"/>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3252" name="Object 4">
            <a:extLst>
              <a:ext uri="{FF2B5EF4-FFF2-40B4-BE49-F238E27FC236}">
                <a16:creationId xmlns:a16="http://schemas.microsoft.com/office/drawing/2014/main" id="{1B362CFE-E7CA-4478-83FC-A0EFCCFB64F6}"/>
              </a:ext>
            </a:extLst>
          </p:cNvPr>
          <p:cNvGraphicFramePr>
            <a:graphicFrameLocks noChangeAspect="1"/>
          </p:cNvGraphicFramePr>
          <p:nvPr/>
        </p:nvGraphicFramePr>
        <p:xfrm>
          <a:off x="762000" y="685800"/>
          <a:ext cx="7620000" cy="1017588"/>
        </p:xfrm>
        <a:graphic>
          <a:graphicData uri="http://schemas.openxmlformats.org/presentationml/2006/ole">
            <mc:AlternateContent xmlns:mc="http://schemas.openxmlformats.org/markup-compatibility/2006">
              <mc:Choice xmlns:v="urn:schemas-microsoft-com:vml" Requires="v">
                <p:oleObj spid="_x0000_s149518" name="Equation" r:id="rId3" imgW="70104000" imgH="9448800" progId="Equation.3">
                  <p:embed/>
                </p:oleObj>
              </mc:Choice>
              <mc:Fallback>
                <p:oleObj name="Equation" r:id="rId3" imgW="70104000" imgH="9448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685800"/>
                        <a:ext cx="7620000"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7" name="Rectangle 7">
            <a:extLst>
              <a:ext uri="{FF2B5EF4-FFF2-40B4-BE49-F238E27FC236}">
                <a16:creationId xmlns:a16="http://schemas.microsoft.com/office/drawing/2014/main" id="{52007C02-AB7C-46E3-9BEE-49B3C74C1382}"/>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3254" name="Object 6">
            <a:extLst>
              <a:ext uri="{FF2B5EF4-FFF2-40B4-BE49-F238E27FC236}">
                <a16:creationId xmlns:a16="http://schemas.microsoft.com/office/drawing/2014/main" id="{CAC9E614-0E9D-473E-8851-1655C78C6B7E}"/>
              </a:ext>
            </a:extLst>
          </p:cNvPr>
          <p:cNvGraphicFramePr>
            <a:graphicFrameLocks noChangeAspect="1"/>
          </p:cNvGraphicFramePr>
          <p:nvPr/>
        </p:nvGraphicFramePr>
        <p:xfrm>
          <a:off x="838200" y="2057400"/>
          <a:ext cx="7391400" cy="592138"/>
        </p:xfrm>
        <a:graphic>
          <a:graphicData uri="http://schemas.openxmlformats.org/presentationml/2006/ole">
            <mc:AlternateContent xmlns:mc="http://schemas.openxmlformats.org/markup-compatibility/2006">
              <mc:Choice xmlns:v="urn:schemas-microsoft-com:vml" Requires="v">
                <p:oleObj spid="_x0000_s149519" name="Equation" r:id="rId5" imgW="65532000" imgH="5181600" progId="Equation.3">
                  <p:embed/>
                </p:oleObj>
              </mc:Choice>
              <mc:Fallback>
                <p:oleObj name="Equation" r:id="rId5" imgW="65532000" imgH="5181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057400"/>
                        <a:ext cx="7391400"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8" name="Rectangle 9">
            <a:extLst>
              <a:ext uri="{FF2B5EF4-FFF2-40B4-BE49-F238E27FC236}">
                <a16:creationId xmlns:a16="http://schemas.microsoft.com/office/drawing/2014/main" id="{B41F0FBF-5C75-42DE-A3C6-36BE2BFEBB41}"/>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53256" name="Object 8">
            <a:extLst>
              <a:ext uri="{FF2B5EF4-FFF2-40B4-BE49-F238E27FC236}">
                <a16:creationId xmlns:a16="http://schemas.microsoft.com/office/drawing/2014/main" id="{277CCF84-07AE-407C-AC0D-BE4A254E0372}"/>
              </a:ext>
            </a:extLst>
          </p:cNvPr>
          <p:cNvGraphicFramePr>
            <a:graphicFrameLocks noChangeAspect="1"/>
          </p:cNvGraphicFramePr>
          <p:nvPr/>
        </p:nvGraphicFramePr>
        <p:xfrm>
          <a:off x="3276600" y="3200400"/>
          <a:ext cx="2857500" cy="584200"/>
        </p:xfrm>
        <a:graphic>
          <a:graphicData uri="http://schemas.openxmlformats.org/presentationml/2006/ole">
            <mc:AlternateContent xmlns:mc="http://schemas.openxmlformats.org/markup-compatibility/2006">
              <mc:Choice xmlns:v="urn:schemas-microsoft-com:vml" Requires="v">
                <p:oleObj spid="_x0000_s149520" name="Equation" r:id="rId7" imgW="25298400" imgH="5181600" progId="Equation.3">
                  <p:embed/>
                </p:oleObj>
              </mc:Choice>
              <mc:Fallback>
                <p:oleObj name="Equation" r:id="rId7" imgW="25298400" imgH="5181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200400"/>
                        <a:ext cx="28575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8" name="Object 10">
            <a:extLst>
              <a:ext uri="{FF2B5EF4-FFF2-40B4-BE49-F238E27FC236}">
                <a16:creationId xmlns:a16="http://schemas.microsoft.com/office/drawing/2014/main" id="{2C630C4E-22BB-4DE0-ACF7-96CDFF01B0DF}"/>
              </a:ext>
            </a:extLst>
          </p:cNvPr>
          <p:cNvGraphicFramePr>
            <a:graphicFrameLocks noChangeAspect="1"/>
          </p:cNvGraphicFramePr>
          <p:nvPr/>
        </p:nvGraphicFramePr>
        <p:xfrm>
          <a:off x="1676400" y="4114800"/>
          <a:ext cx="4198938" cy="619125"/>
        </p:xfrm>
        <a:graphic>
          <a:graphicData uri="http://schemas.openxmlformats.org/presentationml/2006/ole">
            <mc:AlternateContent xmlns:mc="http://schemas.openxmlformats.org/markup-compatibility/2006">
              <mc:Choice xmlns:v="urn:schemas-microsoft-com:vml" Requires="v">
                <p:oleObj spid="_x0000_s149521" name="Equation" r:id="rId9" imgW="37185600" imgH="5486400" progId="Equation.3">
                  <p:embed/>
                </p:oleObj>
              </mc:Choice>
              <mc:Fallback>
                <p:oleObj name="Equation" r:id="rId9" imgW="37185600" imgH="5486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4114800"/>
                        <a:ext cx="4198938"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a:extLst>
              <a:ext uri="{FF2B5EF4-FFF2-40B4-BE49-F238E27FC236}">
                <a16:creationId xmlns:a16="http://schemas.microsoft.com/office/drawing/2014/main" id="{1E05D129-5937-47B2-9842-9D28E2B644D6}"/>
              </a:ext>
            </a:extLst>
          </p:cNvPr>
          <p:cNvGrpSpPr>
            <a:grpSpLocks/>
          </p:cNvGrpSpPr>
          <p:nvPr/>
        </p:nvGrpSpPr>
        <p:grpSpPr bwMode="auto">
          <a:xfrm>
            <a:off x="7543800" y="2743200"/>
            <a:ext cx="1143000" cy="685800"/>
            <a:chOff x="4824" y="3744"/>
            <a:chExt cx="696" cy="432"/>
          </a:xfrm>
        </p:grpSpPr>
        <p:sp>
          <p:nvSpPr>
            <p:cNvPr id="20493" name="AutoShape 12">
              <a:extLst>
                <a:ext uri="{FF2B5EF4-FFF2-40B4-BE49-F238E27FC236}">
                  <a16:creationId xmlns:a16="http://schemas.microsoft.com/office/drawing/2014/main" id="{B785ACEE-26BE-4122-9239-4737D3B1E2AC}"/>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rot="10800000"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4" name="Text Box 13">
              <a:extLst>
                <a:ext uri="{FF2B5EF4-FFF2-40B4-BE49-F238E27FC236}">
                  <a16:creationId xmlns:a16="http://schemas.microsoft.com/office/drawing/2014/main" id="{356C9A93-9B8A-4848-B529-22756570CDC3}"/>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grpSp>
        <p:nvGrpSpPr>
          <p:cNvPr id="3" name="Group 7">
            <a:extLst>
              <a:ext uri="{FF2B5EF4-FFF2-40B4-BE49-F238E27FC236}">
                <a16:creationId xmlns:a16="http://schemas.microsoft.com/office/drawing/2014/main" id="{02DA95C7-6A79-47AD-AA05-093BEF6C4B5E}"/>
              </a:ext>
            </a:extLst>
          </p:cNvPr>
          <p:cNvGrpSpPr>
            <a:grpSpLocks/>
          </p:cNvGrpSpPr>
          <p:nvPr/>
        </p:nvGrpSpPr>
        <p:grpSpPr bwMode="auto">
          <a:xfrm>
            <a:off x="6324600" y="6461125"/>
            <a:ext cx="2057400" cy="396875"/>
            <a:chOff x="2304" y="4032"/>
            <a:chExt cx="1296" cy="294"/>
          </a:xfrm>
        </p:grpSpPr>
        <p:sp>
          <p:nvSpPr>
            <p:cNvPr id="20491" name="AutoShape 8">
              <a:extLst>
                <a:ext uri="{FF2B5EF4-FFF2-40B4-BE49-F238E27FC236}">
                  <a16:creationId xmlns:a16="http://schemas.microsoft.com/office/drawing/2014/main" id="{7BA889E2-E929-43A8-8DF6-1701A0B24F3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Text Box 9">
              <a:extLst>
                <a:ext uri="{FF2B5EF4-FFF2-40B4-BE49-F238E27FC236}">
                  <a16:creationId xmlns:a16="http://schemas.microsoft.com/office/drawing/2014/main" id="{62AB8F28-380D-40A8-BFFC-615EAD12ADFA}"/>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
        <p:nvSpPr>
          <p:cNvPr id="4" name="Slide Number Placeholder 3">
            <a:extLst>
              <a:ext uri="{FF2B5EF4-FFF2-40B4-BE49-F238E27FC236}">
                <a16:creationId xmlns:a16="http://schemas.microsoft.com/office/drawing/2014/main" id="{E945D3B6-08E2-463C-AF0D-9BAA70BFF16B}"/>
              </a:ext>
            </a:extLst>
          </p:cNvPr>
          <p:cNvSpPr>
            <a:spLocks noGrp="1"/>
          </p:cNvSpPr>
          <p:nvPr>
            <p:ph type="sldNum" sz="quarter" idx="12"/>
          </p:nvPr>
        </p:nvSpPr>
        <p:spPr/>
        <p:txBody>
          <a:bodyPr/>
          <a:lstStyle/>
          <a:p>
            <a:fld id="{D2898B90-642B-4001-B475-A53C3A6803F3}" type="slidenum">
              <a:rPr lang="en-US" altLang="en-US" smtClean="0"/>
              <a:pPr/>
              <a:t>107</a:t>
            </a:fld>
            <a:endParaRPr lang="en-US"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fade">
                                      <p:cBhvr>
                                        <p:cTn id="7" dur="2000"/>
                                        <p:tgtEl>
                                          <p:spTgt spid="53252"/>
                                        </p:tgtEl>
                                      </p:cBhvr>
                                    </p:animEffect>
                                  </p:childTnLst>
                                </p:cTn>
                              </p:par>
                            </p:childTnLst>
                          </p:cTn>
                        </p:par>
                        <p:par>
                          <p:cTn id="8" fill="hold" nodeType="afterGroup">
                            <p:stCondLst>
                              <p:cond delay="2000"/>
                            </p:stCondLst>
                            <p:childTnLst>
                              <p:par>
                                <p:cTn id="9" presetID="22" presetClass="entr" presetSubtype="8" fill="hold" nodeType="afterEffect">
                                  <p:stCondLst>
                                    <p:cond delay="3500"/>
                                  </p:stCondLst>
                                  <p:childTnLst>
                                    <p:set>
                                      <p:cBhvr>
                                        <p:cTn id="10" dur="1" fill="hold">
                                          <p:stCondLst>
                                            <p:cond delay="0"/>
                                          </p:stCondLst>
                                        </p:cTn>
                                        <p:tgtEl>
                                          <p:spTgt spid="53254"/>
                                        </p:tgtEl>
                                        <p:attrNameLst>
                                          <p:attrName>style.visibility</p:attrName>
                                        </p:attrNameLst>
                                      </p:cBhvr>
                                      <p:to>
                                        <p:strVal val="visible"/>
                                      </p:to>
                                    </p:set>
                                    <p:animEffect transition="in" filter="wipe(left)">
                                      <p:cBhvr>
                                        <p:cTn id="11" dur="5000"/>
                                        <p:tgtEl>
                                          <p:spTgt spid="53254"/>
                                        </p:tgtEl>
                                      </p:cBhvr>
                                    </p:animEffect>
                                  </p:childTnLst>
                                </p:cTn>
                              </p:par>
                            </p:childTnLst>
                          </p:cTn>
                        </p:par>
                        <p:par>
                          <p:cTn id="12" fill="hold" nodeType="afterGroup">
                            <p:stCondLst>
                              <p:cond delay="10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53256"/>
                                        </p:tgtEl>
                                        <p:attrNameLst>
                                          <p:attrName>style.visibility</p:attrName>
                                        </p:attrNameLst>
                                      </p:cBhvr>
                                      <p:to>
                                        <p:strVal val="visible"/>
                                      </p:to>
                                    </p:set>
                                    <p:animEffect transition="in" filter="wipe(down)">
                                      <p:cBhvr>
                                        <p:cTn id="20" dur="500"/>
                                        <p:tgtEl>
                                          <p:spTgt spid="53256"/>
                                        </p:tgtEl>
                                      </p:cBhvr>
                                    </p:animEffect>
                                  </p:childTnLst>
                                </p:cTn>
                              </p:par>
                              <p:par>
                                <p:cTn id="21" presetID="10" presetClass="exit" presetSubtype="0" fill="hold" nodeType="withEffect">
                                  <p:stCondLst>
                                    <p:cond delay="0"/>
                                  </p:stCondLst>
                                  <p:childTnLst>
                                    <p:animEffect transition="out" filter="fade">
                                      <p:cBhvr>
                                        <p:cTn id="22" dur="2000"/>
                                        <p:tgtEl>
                                          <p:spTgt spid="2"/>
                                        </p:tgtEl>
                                      </p:cBhvr>
                                    </p:animEffect>
                                    <p:set>
                                      <p:cBhvr>
                                        <p:cTn id="23" dur="1" fill="hold">
                                          <p:stCondLst>
                                            <p:cond delay="1999"/>
                                          </p:stCondLst>
                                        </p:cTn>
                                        <p:tgtEl>
                                          <p:spTgt spid="2"/>
                                        </p:tgtEl>
                                        <p:attrNameLst>
                                          <p:attrName>style.visibility</p:attrName>
                                        </p:attrNameLst>
                                      </p:cBhvr>
                                      <p:to>
                                        <p:strVal val="hidden"/>
                                      </p:to>
                                    </p:set>
                                  </p:childTnLst>
                                </p:cTn>
                              </p:par>
                            </p:childTnLst>
                          </p:cTn>
                        </p:par>
                        <p:par>
                          <p:cTn id="24" fill="hold" nodeType="afterGroup">
                            <p:stCondLst>
                              <p:cond delay="2000"/>
                            </p:stCondLst>
                            <p:childTnLst>
                              <p:par>
                                <p:cTn id="25" presetID="10" presetClass="entr" presetSubtype="0" fill="hold" nodeType="afterEffect">
                                  <p:stCondLst>
                                    <p:cond delay="0"/>
                                  </p:stCondLst>
                                  <p:childTnLst>
                                    <p:set>
                                      <p:cBhvr>
                                        <p:cTn id="26" dur="1" fill="hold">
                                          <p:stCondLst>
                                            <p:cond delay="0"/>
                                          </p:stCondLst>
                                        </p:cTn>
                                        <p:tgtEl>
                                          <p:spTgt spid="53258"/>
                                        </p:tgtEl>
                                        <p:attrNameLst>
                                          <p:attrName>style.visibility</p:attrName>
                                        </p:attrNameLst>
                                      </p:cBhvr>
                                      <p:to>
                                        <p:strVal val="visible"/>
                                      </p:to>
                                    </p:set>
                                    <p:animEffect transition="in" filter="fade">
                                      <p:cBhvr>
                                        <p:cTn id="27" dur="2000"/>
                                        <p:tgtEl>
                                          <p:spTgt spid="53258"/>
                                        </p:tgtEl>
                                      </p:cBhvr>
                                    </p:animEffect>
                                  </p:childTnLst>
                                </p:cTn>
                              </p:par>
                            </p:childTnLst>
                          </p:cTn>
                        </p:par>
                        <p:par>
                          <p:cTn id="28" fill="hold" nodeType="afterGroup">
                            <p:stCondLst>
                              <p:cond delay="4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0182529-8895-43D7-9100-E9A32EC2F8D8}"/>
              </a:ext>
            </a:extLst>
          </p:cNvPr>
          <p:cNvSpPr>
            <a:spLocks noGrp="1" noChangeArrowheads="1"/>
          </p:cNvSpPr>
          <p:nvPr>
            <p:ph type="title"/>
          </p:nvPr>
        </p:nvSpPr>
        <p:spPr>
          <a:xfrm>
            <a:off x="457200" y="277813"/>
            <a:ext cx="8229600" cy="2008187"/>
          </a:xfrm>
        </p:spPr>
        <p:txBody>
          <a:bodyPr/>
          <a:lstStyle/>
          <a:p>
            <a:r>
              <a:rPr lang="en-US" altLang="en-US" sz="3400" b="1"/>
              <a:t>Example 2.7</a:t>
            </a:r>
            <a:r>
              <a:rPr lang="en-US" altLang="en-US" sz="3800" b="1"/>
              <a:t> </a:t>
            </a:r>
            <a:r>
              <a:rPr lang="en-US" altLang="en-US" sz="3800"/>
              <a:t>Calculate the supply current </a:t>
            </a:r>
            <a:r>
              <a:rPr lang="en-US" altLang="en-US" sz="3800" i="1"/>
              <a:t>I </a:t>
            </a:r>
            <a:r>
              <a:rPr lang="en-US" altLang="en-US" sz="3800"/>
              <a:t>in the network given, if the 5-</a:t>
            </a:r>
            <a:r>
              <a:rPr lang="el-GR" altLang="en-US" sz="3800"/>
              <a:t>Ω</a:t>
            </a:r>
            <a:r>
              <a:rPr lang="en-US" altLang="en-US" sz="3800"/>
              <a:t> resistance dissipates energy at the rate of 20 W. </a:t>
            </a:r>
          </a:p>
        </p:txBody>
      </p:sp>
      <p:pic>
        <p:nvPicPr>
          <p:cNvPr id="48135" name="Picture 7">
            <a:extLst>
              <a:ext uri="{FF2B5EF4-FFF2-40B4-BE49-F238E27FC236}">
                <a16:creationId xmlns:a16="http://schemas.microsoft.com/office/drawing/2014/main" id="{0546A869-C1B2-46CD-A143-5E84AA31F8C6}"/>
              </a:ext>
            </a:extLst>
          </p:cNvPr>
          <p:cNvPicPr>
            <a:picLocks noGrp="1" noChangeAspect="1" noChangeArrowheads="1"/>
          </p:cNvPicPr>
          <p:nvPr>
            <p:ph idx="1"/>
          </p:nvPr>
        </p:nvPicPr>
        <p:blipFill>
          <a:blip r:embed="rId2">
            <a:lum bright="-12000" contrast="24000"/>
            <a:extLst>
              <a:ext uri="{28A0092B-C50C-407E-A947-70E740481C1C}">
                <a14:useLocalDpi xmlns:a14="http://schemas.microsoft.com/office/drawing/2010/main" val="0"/>
              </a:ext>
            </a:extLst>
          </a:blip>
          <a:srcRect/>
          <a:stretch>
            <a:fillRect/>
          </a:stretch>
        </p:blipFill>
        <p:spPr>
          <a:xfrm>
            <a:off x="1752600" y="2667000"/>
            <a:ext cx="4757738" cy="2590800"/>
          </a:xfrm>
          <a:ln w="28575">
            <a:solidFill>
              <a:srgbClr val="0066FF"/>
            </a:solidFill>
            <a:miter lim="800000"/>
            <a:headEnd/>
            <a:tailEnd/>
          </a:ln>
        </p:spPr>
      </p:pic>
      <p:grpSp>
        <p:nvGrpSpPr>
          <p:cNvPr id="2" name="Group 7">
            <a:extLst>
              <a:ext uri="{FF2B5EF4-FFF2-40B4-BE49-F238E27FC236}">
                <a16:creationId xmlns:a16="http://schemas.microsoft.com/office/drawing/2014/main" id="{25494CD6-002E-4C8A-AE47-262A97DB7136}"/>
              </a:ext>
            </a:extLst>
          </p:cNvPr>
          <p:cNvGrpSpPr>
            <a:grpSpLocks/>
          </p:cNvGrpSpPr>
          <p:nvPr/>
        </p:nvGrpSpPr>
        <p:grpSpPr bwMode="auto">
          <a:xfrm>
            <a:off x="6324600" y="6477000"/>
            <a:ext cx="2057400" cy="396875"/>
            <a:chOff x="2304" y="4032"/>
            <a:chExt cx="1296" cy="294"/>
          </a:xfrm>
        </p:grpSpPr>
        <p:sp>
          <p:nvSpPr>
            <p:cNvPr id="45061" name="AutoShape 8">
              <a:extLst>
                <a:ext uri="{FF2B5EF4-FFF2-40B4-BE49-F238E27FC236}">
                  <a16:creationId xmlns:a16="http://schemas.microsoft.com/office/drawing/2014/main" id="{C2B0524C-F10C-470B-BF48-1971E9E89D7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5062" name="Text Box 9">
              <a:extLst>
                <a:ext uri="{FF2B5EF4-FFF2-40B4-BE49-F238E27FC236}">
                  <a16:creationId xmlns:a16="http://schemas.microsoft.com/office/drawing/2014/main" id="{FEF932D7-E108-43C0-B7C9-0033DA127967}"/>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
        <p:nvSpPr>
          <p:cNvPr id="3" name="Slide Number Placeholder 2">
            <a:extLst>
              <a:ext uri="{FF2B5EF4-FFF2-40B4-BE49-F238E27FC236}">
                <a16:creationId xmlns:a16="http://schemas.microsoft.com/office/drawing/2014/main" id="{68691814-178C-40BF-9527-60A5ECE6E295}"/>
              </a:ext>
            </a:extLst>
          </p:cNvPr>
          <p:cNvSpPr>
            <a:spLocks noGrp="1"/>
          </p:cNvSpPr>
          <p:nvPr>
            <p:ph type="sldNum" sz="quarter" idx="12"/>
          </p:nvPr>
        </p:nvSpPr>
        <p:spPr/>
        <p:txBody>
          <a:bodyPr/>
          <a:lstStyle/>
          <a:p>
            <a:fld id="{AEE325A3-08C0-45B4-9FFC-12457A811059}" type="slidenum">
              <a:rPr lang="en-US" altLang="en-US" smtClean="0"/>
              <a:pPr/>
              <a:t>108</a:t>
            </a:fld>
            <a:endParaRPr lang="en-US"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8130"/>
                                        </p:tgtEl>
                                        <p:attrNameLst>
                                          <p:attrName>style.visibility</p:attrName>
                                        </p:attrNameLst>
                                      </p:cBhvr>
                                      <p:to>
                                        <p:strVal val="visible"/>
                                      </p:to>
                                    </p:set>
                                    <p:anim calcmode="discrete" valueType="clr">
                                      <p:cBhvr override="childStyle">
                                        <p:cTn id="7" dur="80"/>
                                        <p:tgtEl>
                                          <p:spTgt spid="4813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8130"/>
                                        </p:tgtEl>
                                        <p:attrNameLst>
                                          <p:attrName>fillcolor</p:attrName>
                                        </p:attrNameLst>
                                      </p:cBhvr>
                                      <p:tavLst>
                                        <p:tav tm="0">
                                          <p:val>
                                            <p:clrVal>
                                              <a:schemeClr val="accent2"/>
                                            </p:clrVal>
                                          </p:val>
                                        </p:tav>
                                        <p:tav tm="50000">
                                          <p:val>
                                            <p:clrVal>
                                              <a:schemeClr val="hlink"/>
                                            </p:clrVal>
                                          </p:val>
                                        </p:tav>
                                      </p:tavLst>
                                    </p:anim>
                                    <p:set>
                                      <p:cBhvr>
                                        <p:cTn id="9" dur="80"/>
                                        <p:tgtEl>
                                          <p:spTgt spid="48130"/>
                                        </p:tgtEl>
                                        <p:attrNameLst>
                                          <p:attrName>fill.type</p:attrName>
                                        </p:attrNameLst>
                                      </p:cBhvr>
                                      <p:to>
                                        <p:strVal val="solid"/>
                                      </p:to>
                                    </p:set>
                                  </p:childTnLst>
                                </p:cTn>
                              </p:par>
                            </p:childTnLst>
                          </p:cTn>
                        </p:par>
                        <p:par>
                          <p:cTn id="10" fill="hold" nodeType="afterGroup">
                            <p:stCondLst>
                              <p:cond delay="4160"/>
                            </p:stCondLst>
                            <p:childTnLst>
                              <p:par>
                                <p:cTn id="11" presetID="10" presetClass="entr" presetSubtype="0" fill="hold" nodeType="afterEffect">
                                  <p:stCondLst>
                                    <p:cond delay="5000"/>
                                  </p:stCondLst>
                                  <p:childTnLst>
                                    <p:set>
                                      <p:cBhvr>
                                        <p:cTn id="12" dur="1" fill="hold">
                                          <p:stCondLst>
                                            <p:cond delay="0"/>
                                          </p:stCondLst>
                                        </p:cTn>
                                        <p:tgtEl>
                                          <p:spTgt spid="48135"/>
                                        </p:tgtEl>
                                        <p:attrNameLst>
                                          <p:attrName>style.visibility</p:attrName>
                                        </p:attrNameLst>
                                      </p:cBhvr>
                                      <p:to>
                                        <p:strVal val="visible"/>
                                      </p:to>
                                    </p:set>
                                    <p:animEffect transition="in" filter="fade">
                                      <p:cBhvr>
                                        <p:cTn id="13" dur="2000"/>
                                        <p:tgtEl>
                                          <p:spTgt spid="48135"/>
                                        </p:tgtEl>
                                      </p:cBhvr>
                                    </p:animEffect>
                                  </p:childTnLst>
                                </p:cTn>
                              </p:par>
                            </p:childTnLst>
                          </p:cTn>
                        </p:par>
                        <p:par>
                          <p:cTn id="14" fill="hold" nodeType="afterGroup">
                            <p:stCondLst>
                              <p:cond delay="1116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Text Box 6">
            <a:extLst>
              <a:ext uri="{FF2B5EF4-FFF2-40B4-BE49-F238E27FC236}">
                <a16:creationId xmlns:a16="http://schemas.microsoft.com/office/drawing/2014/main" id="{4893EA54-C6E5-4F2C-AF8D-307E3BEAB527}"/>
              </a:ext>
            </a:extLst>
          </p:cNvPr>
          <p:cNvSpPr txBox="1">
            <a:spLocks noChangeArrowheads="1"/>
          </p:cNvSpPr>
          <p:nvPr/>
        </p:nvSpPr>
        <p:spPr bwMode="auto">
          <a:xfrm>
            <a:off x="304800" y="5334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a:solidFill>
                  <a:srgbClr val="0066CC"/>
                </a:solidFill>
              </a:rPr>
              <a:t>Solution :</a:t>
            </a:r>
          </a:p>
        </p:txBody>
      </p:sp>
      <p:sp>
        <p:nvSpPr>
          <p:cNvPr id="51207" name="Text Box 7">
            <a:extLst>
              <a:ext uri="{FF2B5EF4-FFF2-40B4-BE49-F238E27FC236}">
                <a16:creationId xmlns:a16="http://schemas.microsoft.com/office/drawing/2014/main" id="{14DA38AB-CAC8-4F20-B840-FF13E7F1BECF}"/>
              </a:ext>
            </a:extLst>
          </p:cNvPr>
          <p:cNvSpPr txBox="1">
            <a:spLocks noChangeArrowheads="1"/>
          </p:cNvSpPr>
          <p:nvPr/>
        </p:nvSpPr>
        <p:spPr bwMode="auto">
          <a:xfrm>
            <a:off x="533400" y="1295400"/>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Power,</a:t>
            </a:r>
          </a:p>
        </p:txBody>
      </p:sp>
      <p:pic>
        <p:nvPicPr>
          <p:cNvPr id="51209" name="Picture 9">
            <a:extLst>
              <a:ext uri="{FF2B5EF4-FFF2-40B4-BE49-F238E27FC236}">
                <a16:creationId xmlns:a16="http://schemas.microsoft.com/office/drawing/2014/main" id="{574DAA41-B9C0-48CA-8890-901452E9B7BF}"/>
              </a:ext>
            </a:extLst>
          </p:cNvPr>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2133600" y="1143000"/>
            <a:ext cx="396240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10">
            <a:extLst>
              <a:ext uri="{FF2B5EF4-FFF2-40B4-BE49-F238E27FC236}">
                <a16:creationId xmlns:a16="http://schemas.microsoft.com/office/drawing/2014/main" id="{53EF745F-CE9C-445B-A213-59BBA0B6304F}"/>
              </a:ext>
            </a:extLst>
          </p:cNvPr>
          <p:cNvPicPr>
            <a:picLocks noChangeAspect="1" noChangeArrowheads="1"/>
          </p:cNvPicPr>
          <p:nvPr/>
        </p:nvPicPr>
        <p:blipFill>
          <a:blip r:embed="rId3">
            <a:lum bright="-42000" contrast="66000"/>
            <a:extLst>
              <a:ext uri="{28A0092B-C50C-407E-A947-70E740481C1C}">
                <a14:useLocalDpi xmlns:a14="http://schemas.microsoft.com/office/drawing/2010/main" val="0"/>
              </a:ext>
            </a:extLst>
          </a:blip>
          <a:srcRect/>
          <a:stretch>
            <a:fillRect/>
          </a:stretch>
        </p:blipFill>
        <p:spPr bwMode="auto">
          <a:xfrm>
            <a:off x="1981200" y="2286000"/>
            <a:ext cx="52578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1" name="Text Box 11">
            <a:extLst>
              <a:ext uri="{FF2B5EF4-FFF2-40B4-BE49-F238E27FC236}">
                <a16:creationId xmlns:a16="http://schemas.microsoft.com/office/drawing/2014/main" id="{C7339F35-1277-4D70-9496-0CE9699FDEFA}"/>
              </a:ext>
            </a:extLst>
          </p:cNvPr>
          <p:cNvSpPr txBox="1">
            <a:spLocks noChangeArrowheads="1"/>
          </p:cNvSpPr>
          <p:nvPr/>
        </p:nvSpPr>
        <p:spPr bwMode="auto">
          <a:xfrm>
            <a:off x="381000" y="35052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Using current divider,</a:t>
            </a:r>
          </a:p>
        </p:txBody>
      </p:sp>
      <p:pic>
        <p:nvPicPr>
          <p:cNvPr id="51212" name="Picture 12">
            <a:extLst>
              <a:ext uri="{FF2B5EF4-FFF2-40B4-BE49-F238E27FC236}">
                <a16:creationId xmlns:a16="http://schemas.microsoft.com/office/drawing/2014/main" id="{FDA85577-1C1F-4A33-8921-8C638B3CB0D7}"/>
              </a:ext>
            </a:extLst>
          </p:cNvPr>
          <p:cNvPicPr>
            <a:picLocks noChangeAspect="1" noChangeArrowheads="1"/>
          </p:cNvPicPr>
          <p:nvPr/>
        </p:nvPicPr>
        <p:blipFill>
          <a:blip r:embed="rId4">
            <a:lum bright="-36000" contrast="66000"/>
            <a:extLst>
              <a:ext uri="{28A0092B-C50C-407E-A947-70E740481C1C}">
                <a14:useLocalDpi xmlns:a14="http://schemas.microsoft.com/office/drawing/2010/main" val="0"/>
              </a:ext>
            </a:extLst>
          </a:blip>
          <a:srcRect/>
          <a:stretch>
            <a:fillRect/>
          </a:stretch>
        </p:blipFill>
        <p:spPr bwMode="auto">
          <a:xfrm>
            <a:off x="4648200" y="3200400"/>
            <a:ext cx="2667000"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3" name="Picture 13">
            <a:extLst>
              <a:ext uri="{FF2B5EF4-FFF2-40B4-BE49-F238E27FC236}">
                <a16:creationId xmlns:a16="http://schemas.microsoft.com/office/drawing/2014/main" id="{8F707FD2-3446-4DDD-ACEF-2E12343BDF06}"/>
              </a:ext>
            </a:extLst>
          </p:cNvPr>
          <p:cNvPicPr>
            <a:picLocks noChangeAspect="1" noChangeArrowheads="1"/>
          </p:cNvPicPr>
          <p:nvPr/>
        </p:nvPicPr>
        <p:blipFill>
          <a:blip r:embed="rId5">
            <a:lum bright="-42000" contrast="66000"/>
            <a:extLst>
              <a:ext uri="{28A0092B-C50C-407E-A947-70E740481C1C}">
                <a14:useLocalDpi xmlns:a14="http://schemas.microsoft.com/office/drawing/2010/main" val="0"/>
              </a:ext>
            </a:extLst>
          </a:blip>
          <a:srcRect/>
          <a:stretch>
            <a:fillRect/>
          </a:stretch>
        </p:blipFill>
        <p:spPr bwMode="auto">
          <a:xfrm>
            <a:off x="762000" y="4648200"/>
            <a:ext cx="65532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77027F33-93D9-4EB1-A620-F546D624A153}"/>
              </a:ext>
            </a:extLst>
          </p:cNvPr>
          <p:cNvGrpSpPr>
            <a:grpSpLocks/>
          </p:cNvGrpSpPr>
          <p:nvPr/>
        </p:nvGrpSpPr>
        <p:grpSpPr bwMode="auto">
          <a:xfrm>
            <a:off x="6324600" y="6477000"/>
            <a:ext cx="2057400" cy="396875"/>
            <a:chOff x="2304" y="4032"/>
            <a:chExt cx="1296" cy="294"/>
          </a:xfrm>
        </p:grpSpPr>
        <p:sp>
          <p:nvSpPr>
            <p:cNvPr id="46096" name="AutoShape 8">
              <a:extLst>
                <a:ext uri="{FF2B5EF4-FFF2-40B4-BE49-F238E27FC236}">
                  <a16:creationId xmlns:a16="http://schemas.microsoft.com/office/drawing/2014/main" id="{746B93E6-A183-4627-A70E-33C08A37C948}"/>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7" name="Text Box 9">
              <a:extLst>
                <a:ext uri="{FF2B5EF4-FFF2-40B4-BE49-F238E27FC236}">
                  <a16:creationId xmlns:a16="http://schemas.microsoft.com/office/drawing/2014/main" id="{91B56C66-C1C4-4E8F-A663-26565B7856B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grpSp>
        <p:nvGrpSpPr>
          <p:cNvPr id="3" name="Group 13">
            <a:extLst>
              <a:ext uri="{FF2B5EF4-FFF2-40B4-BE49-F238E27FC236}">
                <a16:creationId xmlns:a16="http://schemas.microsoft.com/office/drawing/2014/main" id="{8038E4E9-663F-4362-9A3E-82BF152D0438}"/>
              </a:ext>
            </a:extLst>
          </p:cNvPr>
          <p:cNvGrpSpPr>
            <a:grpSpLocks/>
          </p:cNvGrpSpPr>
          <p:nvPr/>
        </p:nvGrpSpPr>
        <p:grpSpPr bwMode="auto">
          <a:xfrm>
            <a:off x="7696200" y="2438400"/>
            <a:ext cx="1143000" cy="685800"/>
            <a:chOff x="4824" y="3744"/>
            <a:chExt cx="696" cy="432"/>
          </a:xfrm>
        </p:grpSpPr>
        <p:sp>
          <p:nvSpPr>
            <p:cNvPr id="46094" name="AutoShape 14">
              <a:extLst>
                <a:ext uri="{FF2B5EF4-FFF2-40B4-BE49-F238E27FC236}">
                  <a16:creationId xmlns:a16="http://schemas.microsoft.com/office/drawing/2014/main" id="{94E159FB-9BE4-4532-BD1A-02D23DFB3A78}"/>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rot="10800000"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5" name="Text Box 15">
              <a:extLst>
                <a:ext uri="{FF2B5EF4-FFF2-40B4-BE49-F238E27FC236}">
                  <a16:creationId xmlns:a16="http://schemas.microsoft.com/office/drawing/2014/main" id="{0690950C-EDA4-45E2-93C4-6E09477BDF21}"/>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grpSp>
        <p:nvGrpSpPr>
          <p:cNvPr id="4" name="Group 13">
            <a:extLst>
              <a:ext uri="{FF2B5EF4-FFF2-40B4-BE49-F238E27FC236}">
                <a16:creationId xmlns:a16="http://schemas.microsoft.com/office/drawing/2014/main" id="{FE029F38-35D6-42CA-932D-22988CE46913}"/>
              </a:ext>
            </a:extLst>
          </p:cNvPr>
          <p:cNvGrpSpPr>
            <a:grpSpLocks/>
          </p:cNvGrpSpPr>
          <p:nvPr/>
        </p:nvGrpSpPr>
        <p:grpSpPr bwMode="auto">
          <a:xfrm>
            <a:off x="7696200" y="4343400"/>
            <a:ext cx="1143000" cy="685800"/>
            <a:chOff x="4824" y="3744"/>
            <a:chExt cx="696" cy="432"/>
          </a:xfrm>
        </p:grpSpPr>
        <p:sp>
          <p:nvSpPr>
            <p:cNvPr id="46092" name="AutoShape 14">
              <a:extLst>
                <a:ext uri="{FF2B5EF4-FFF2-40B4-BE49-F238E27FC236}">
                  <a16:creationId xmlns:a16="http://schemas.microsoft.com/office/drawing/2014/main" id="{BB8869EA-4EF7-4D33-872E-0EAED89A03E1}"/>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rot="10800000"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6093" name="Text Box 15">
              <a:extLst>
                <a:ext uri="{FF2B5EF4-FFF2-40B4-BE49-F238E27FC236}">
                  <a16:creationId xmlns:a16="http://schemas.microsoft.com/office/drawing/2014/main" id="{3F8E8539-FF3F-4C27-9CDF-CF0931C91A12}"/>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
        <p:nvSpPr>
          <p:cNvPr id="5" name="Slide Number Placeholder 4">
            <a:extLst>
              <a:ext uri="{FF2B5EF4-FFF2-40B4-BE49-F238E27FC236}">
                <a16:creationId xmlns:a16="http://schemas.microsoft.com/office/drawing/2014/main" id="{F6FA7CC2-C211-47D9-9C22-D9131AA5C12E}"/>
              </a:ext>
            </a:extLst>
          </p:cNvPr>
          <p:cNvSpPr>
            <a:spLocks noGrp="1"/>
          </p:cNvSpPr>
          <p:nvPr>
            <p:ph type="sldNum" sz="quarter" idx="12"/>
          </p:nvPr>
        </p:nvSpPr>
        <p:spPr/>
        <p:txBody>
          <a:bodyPr/>
          <a:lstStyle/>
          <a:p>
            <a:fld id="{D2898B90-642B-4001-B475-A53C3A6803F3}" type="slidenum">
              <a:rPr lang="en-US" altLang="en-US" smtClean="0"/>
              <a:pPr/>
              <a:t>109</a:t>
            </a:fld>
            <a:endParaRPr lang="en-US"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51206"/>
                                        </p:tgtEl>
                                        <p:attrNameLst>
                                          <p:attrName>style.visibility</p:attrName>
                                        </p:attrNameLst>
                                      </p:cBhvr>
                                      <p:to>
                                        <p:strVal val="visible"/>
                                      </p:to>
                                    </p:set>
                                    <p:anim calcmode="discrete" valueType="clr">
                                      <p:cBhvr override="childStyle">
                                        <p:cTn id="7" dur="80"/>
                                        <p:tgtEl>
                                          <p:spTgt spid="5120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1206"/>
                                        </p:tgtEl>
                                        <p:attrNameLst>
                                          <p:attrName>fillcolor</p:attrName>
                                        </p:attrNameLst>
                                      </p:cBhvr>
                                      <p:tavLst>
                                        <p:tav tm="0">
                                          <p:val>
                                            <p:clrVal>
                                              <a:schemeClr val="accent2"/>
                                            </p:clrVal>
                                          </p:val>
                                        </p:tav>
                                        <p:tav tm="50000">
                                          <p:val>
                                            <p:clrVal>
                                              <a:schemeClr val="hlink"/>
                                            </p:clrVal>
                                          </p:val>
                                        </p:tav>
                                      </p:tavLst>
                                    </p:anim>
                                    <p:set>
                                      <p:cBhvr>
                                        <p:cTn id="9" dur="80"/>
                                        <p:tgtEl>
                                          <p:spTgt spid="51206"/>
                                        </p:tgtEl>
                                        <p:attrNameLst>
                                          <p:attrName>fill.type</p:attrName>
                                        </p:attrNameLst>
                                      </p:cBhvr>
                                      <p:to>
                                        <p:strVal val="solid"/>
                                      </p:to>
                                    </p:set>
                                  </p:childTnLst>
                                </p:cTn>
                              </p:par>
                            </p:childTnLst>
                          </p:cTn>
                        </p:par>
                        <p:par>
                          <p:cTn id="10" fill="hold" nodeType="afterGroup">
                            <p:stCondLst>
                              <p:cond delay="400"/>
                            </p:stCondLst>
                            <p:childTnLst>
                              <p:par>
                                <p:cTn id="11" presetID="27" presetClass="entr" presetSubtype="0" fill="hold" grpId="0" nodeType="afterEffect">
                                  <p:stCondLst>
                                    <p:cond delay="1000"/>
                                  </p:stCondLst>
                                  <p:iterate type="lt">
                                    <p:tmPct val="50000"/>
                                  </p:iterate>
                                  <p:childTnLst>
                                    <p:set>
                                      <p:cBhvr>
                                        <p:cTn id="12" dur="1" fill="hold">
                                          <p:stCondLst>
                                            <p:cond delay="0"/>
                                          </p:stCondLst>
                                        </p:cTn>
                                        <p:tgtEl>
                                          <p:spTgt spid="51207"/>
                                        </p:tgtEl>
                                        <p:attrNameLst>
                                          <p:attrName>style.visibility</p:attrName>
                                        </p:attrNameLst>
                                      </p:cBhvr>
                                      <p:to>
                                        <p:strVal val="visible"/>
                                      </p:to>
                                    </p:set>
                                    <p:anim calcmode="discrete" valueType="clr">
                                      <p:cBhvr override="childStyle">
                                        <p:cTn id="13" dur="500"/>
                                        <p:tgtEl>
                                          <p:spTgt spid="51207"/>
                                        </p:tgtEl>
                                        <p:attrNameLst>
                                          <p:attrName>style.color</p:attrName>
                                        </p:attrNameLst>
                                      </p:cBhvr>
                                      <p:tavLst>
                                        <p:tav tm="0">
                                          <p:val>
                                            <p:clrVal>
                                              <a:schemeClr val="accent2"/>
                                            </p:clrVal>
                                          </p:val>
                                        </p:tav>
                                        <p:tav tm="50000">
                                          <p:val>
                                            <p:clrVal>
                                              <a:schemeClr val="hlink"/>
                                            </p:clrVal>
                                          </p:val>
                                        </p:tav>
                                      </p:tavLst>
                                    </p:anim>
                                    <p:anim calcmode="discrete" valueType="clr">
                                      <p:cBhvr>
                                        <p:cTn id="14" dur="500"/>
                                        <p:tgtEl>
                                          <p:spTgt spid="51207"/>
                                        </p:tgtEl>
                                        <p:attrNameLst>
                                          <p:attrName>fillcolor</p:attrName>
                                        </p:attrNameLst>
                                      </p:cBhvr>
                                      <p:tavLst>
                                        <p:tav tm="0">
                                          <p:val>
                                            <p:clrVal>
                                              <a:schemeClr val="accent2"/>
                                            </p:clrVal>
                                          </p:val>
                                        </p:tav>
                                        <p:tav tm="50000">
                                          <p:val>
                                            <p:clrVal>
                                              <a:schemeClr val="hlink"/>
                                            </p:clrVal>
                                          </p:val>
                                        </p:tav>
                                      </p:tavLst>
                                    </p:anim>
                                    <p:set>
                                      <p:cBhvr>
                                        <p:cTn id="15" dur="500"/>
                                        <p:tgtEl>
                                          <p:spTgt spid="51207"/>
                                        </p:tgtEl>
                                        <p:attrNameLst>
                                          <p:attrName>fill.type</p:attrName>
                                        </p:attrNameLst>
                                      </p:cBhvr>
                                      <p:to>
                                        <p:strVal val="solid"/>
                                      </p:to>
                                    </p:set>
                                  </p:childTnLst>
                                </p:cTn>
                              </p:par>
                            </p:childTnLst>
                          </p:cTn>
                        </p:par>
                        <p:par>
                          <p:cTn id="16" fill="hold" nodeType="afterGroup">
                            <p:stCondLst>
                              <p:cond delay="3150"/>
                            </p:stCondLst>
                            <p:childTnLst>
                              <p:par>
                                <p:cTn id="17" presetID="22" presetClass="entr" presetSubtype="8" fill="hold" nodeType="afterEffect">
                                  <p:stCondLst>
                                    <p:cond delay="2000"/>
                                  </p:stCondLst>
                                  <p:childTnLst>
                                    <p:set>
                                      <p:cBhvr>
                                        <p:cTn id="18" dur="1" fill="hold">
                                          <p:stCondLst>
                                            <p:cond delay="0"/>
                                          </p:stCondLst>
                                        </p:cTn>
                                        <p:tgtEl>
                                          <p:spTgt spid="51209"/>
                                        </p:tgtEl>
                                        <p:attrNameLst>
                                          <p:attrName>style.visibility</p:attrName>
                                        </p:attrNameLst>
                                      </p:cBhvr>
                                      <p:to>
                                        <p:strVal val="visible"/>
                                      </p:to>
                                    </p:set>
                                    <p:animEffect transition="in" filter="wipe(left)">
                                      <p:cBhvr>
                                        <p:cTn id="19" dur="2000"/>
                                        <p:tgtEl>
                                          <p:spTgt spid="51209"/>
                                        </p:tgtEl>
                                      </p:cBhvr>
                                    </p:animEffect>
                                  </p:childTnLst>
                                </p:cTn>
                              </p:par>
                            </p:childTnLst>
                          </p:cTn>
                        </p:par>
                        <p:par>
                          <p:cTn id="20" fill="hold" nodeType="afterGroup">
                            <p:stCondLst>
                              <p:cond delay="7150"/>
                            </p:stCondLst>
                            <p:childTnLst>
                              <p:par>
                                <p:cTn id="21" presetID="22" presetClass="entr" presetSubtype="8" fill="hold" nodeType="afterEffect">
                                  <p:stCondLst>
                                    <p:cond delay="1000"/>
                                  </p:stCondLst>
                                  <p:childTnLst>
                                    <p:set>
                                      <p:cBhvr>
                                        <p:cTn id="22" dur="1" fill="hold">
                                          <p:stCondLst>
                                            <p:cond delay="0"/>
                                          </p:stCondLst>
                                        </p:cTn>
                                        <p:tgtEl>
                                          <p:spTgt spid="51210"/>
                                        </p:tgtEl>
                                        <p:attrNameLst>
                                          <p:attrName>style.visibility</p:attrName>
                                        </p:attrNameLst>
                                      </p:cBhvr>
                                      <p:to>
                                        <p:strVal val="visible"/>
                                      </p:to>
                                    </p:set>
                                    <p:animEffect transition="in" filter="wipe(left)">
                                      <p:cBhvr>
                                        <p:cTn id="23" dur="2000"/>
                                        <p:tgtEl>
                                          <p:spTgt spid="51210"/>
                                        </p:tgtEl>
                                      </p:cBhvr>
                                    </p:animEffect>
                                  </p:childTnLst>
                                </p:cTn>
                              </p:par>
                            </p:childTnLst>
                          </p:cTn>
                        </p:par>
                        <p:par>
                          <p:cTn id="24" fill="hold" nodeType="afterGroup">
                            <p:stCondLst>
                              <p:cond delay="1015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0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7" presetClass="entr" presetSubtype="0" fill="hold" grpId="0" nodeType="clickEffect">
                                  <p:stCondLst>
                                    <p:cond delay="0"/>
                                  </p:stCondLst>
                                  <p:iterate type="lt">
                                    <p:tmPct val="50000"/>
                                  </p:iterate>
                                  <p:childTnLst>
                                    <p:set>
                                      <p:cBhvr>
                                        <p:cTn id="31" dur="1" fill="hold">
                                          <p:stCondLst>
                                            <p:cond delay="0"/>
                                          </p:stCondLst>
                                        </p:cTn>
                                        <p:tgtEl>
                                          <p:spTgt spid="51211"/>
                                        </p:tgtEl>
                                        <p:attrNameLst>
                                          <p:attrName>style.visibility</p:attrName>
                                        </p:attrNameLst>
                                      </p:cBhvr>
                                      <p:to>
                                        <p:strVal val="visible"/>
                                      </p:to>
                                    </p:set>
                                    <p:anim calcmode="discrete" valueType="clr">
                                      <p:cBhvr override="childStyle">
                                        <p:cTn id="32" dur="500"/>
                                        <p:tgtEl>
                                          <p:spTgt spid="51211"/>
                                        </p:tgtEl>
                                        <p:attrNameLst>
                                          <p:attrName>style.color</p:attrName>
                                        </p:attrNameLst>
                                      </p:cBhvr>
                                      <p:tavLst>
                                        <p:tav tm="0">
                                          <p:val>
                                            <p:clrVal>
                                              <a:schemeClr val="accent2"/>
                                            </p:clrVal>
                                          </p:val>
                                        </p:tav>
                                        <p:tav tm="50000">
                                          <p:val>
                                            <p:clrVal>
                                              <a:schemeClr val="hlink"/>
                                            </p:clrVal>
                                          </p:val>
                                        </p:tav>
                                      </p:tavLst>
                                    </p:anim>
                                    <p:anim calcmode="discrete" valueType="clr">
                                      <p:cBhvr>
                                        <p:cTn id="33" dur="500"/>
                                        <p:tgtEl>
                                          <p:spTgt spid="51211"/>
                                        </p:tgtEl>
                                        <p:attrNameLst>
                                          <p:attrName>fillcolor</p:attrName>
                                        </p:attrNameLst>
                                      </p:cBhvr>
                                      <p:tavLst>
                                        <p:tav tm="0">
                                          <p:val>
                                            <p:clrVal>
                                              <a:schemeClr val="accent2"/>
                                            </p:clrVal>
                                          </p:val>
                                        </p:tav>
                                        <p:tav tm="50000">
                                          <p:val>
                                            <p:clrVal>
                                              <a:schemeClr val="hlink"/>
                                            </p:clrVal>
                                          </p:val>
                                        </p:tav>
                                      </p:tavLst>
                                    </p:anim>
                                    <p:set>
                                      <p:cBhvr>
                                        <p:cTn id="34" dur="500"/>
                                        <p:tgtEl>
                                          <p:spTgt spid="51211"/>
                                        </p:tgtEl>
                                        <p:attrNameLst>
                                          <p:attrName>fill.type</p:attrName>
                                        </p:attrNameLst>
                                      </p:cBhvr>
                                      <p:to>
                                        <p:strVal val="solid"/>
                                      </p:to>
                                    </p:set>
                                  </p:childTnLst>
                                </p:cTn>
                              </p:par>
                              <p:par>
                                <p:cTn id="35" presetID="10" presetClass="exit" presetSubtype="0" fill="hold" nodeType="withEffect">
                                  <p:stCondLst>
                                    <p:cond delay="0"/>
                                  </p:stCondLst>
                                  <p:childTnLst>
                                    <p:animEffect transition="out" filter="fade">
                                      <p:cBhvr>
                                        <p:cTn id="36" dur="2000"/>
                                        <p:tgtEl>
                                          <p:spTgt spid="3"/>
                                        </p:tgtEl>
                                      </p:cBhvr>
                                    </p:animEffect>
                                    <p:set>
                                      <p:cBhvr>
                                        <p:cTn id="37" dur="1" fill="hold">
                                          <p:stCondLst>
                                            <p:cond delay="1999"/>
                                          </p:stCondLst>
                                        </p:cTn>
                                        <p:tgtEl>
                                          <p:spTgt spid="3"/>
                                        </p:tgtEl>
                                        <p:attrNameLst>
                                          <p:attrName>style.visibility</p:attrName>
                                        </p:attrNameLst>
                                      </p:cBhvr>
                                      <p:to>
                                        <p:strVal val="hidden"/>
                                      </p:to>
                                    </p:set>
                                  </p:childTnLst>
                                </p:cTn>
                              </p:par>
                            </p:childTnLst>
                          </p:cTn>
                        </p:par>
                        <p:par>
                          <p:cTn id="38" fill="hold" nodeType="afterGroup">
                            <p:stCondLst>
                              <p:cond delay="5250"/>
                            </p:stCondLst>
                            <p:childTnLst>
                              <p:par>
                                <p:cTn id="39" presetID="22" presetClass="entr" presetSubtype="8" fill="hold" nodeType="afterEffect">
                                  <p:stCondLst>
                                    <p:cond delay="0"/>
                                  </p:stCondLst>
                                  <p:childTnLst>
                                    <p:set>
                                      <p:cBhvr>
                                        <p:cTn id="40" dur="1" fill="hold">
                                          <p:stCondLst>
                                            <p:cond delay="0"/>
                                          </p:stCondLst>
                                        </p:cTn>
                                        <p:tgtEl>
                                          <p:spTgt spid="51212"/>
                                        </p:tgtEl>
                                        <p:attrNameLst>
                                          <p:attrName>style.visibility</p:attrName>
                                        </p:attrNameLst>
                                      </p:cBhvr>
                                      <p:to>
                                        <p:strVal val="visible"/>
                                      </p:to>
                                    </p:set>
                                    <p:animEffect transition="in" filter="wipe(left)">
                                      <p:cBhvr>
                                        <p:cTn id="41" dur="2000"/>
                                        <p:tgtEl>
                                          <p:spTgt spid="51212"/>
                                        </p:tgtEl>
                                      </p:cBhvr>
                                    </p:animEffect>
                                  </p:childTnLst>
                                </p:cTn>
                              </p:par>
                            </p:childTnLst>
                          </p:cTn>
                        </p:par>
                        <p:par>
                          <p:cTn id="42" fill="hold" nodeType="afterGroup">
                            <p:stCondLst>
                              <p:cond delay="725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0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51213"/>
                                        </p:tgtEl>
                                        <p:attrNameLst>
                                          <p:attrName>style.visibility</p:attrName>
                                        </p:attrNameLst>
                                      </p:cBhvr>
                                      <p:to>
                                        <p:strVal val="visible"/>
                                      </p:to>
                                    </p:set>
                                    <p:animEffect transition="in" filter="fade">
                                      <p:cBhvr>
                                        <p:cTn id="50" dur="2000"/>
                                        <p:tgtEl>
                                          <p:spTgt spid="51213"/>
                                        </p:tgtEl>
                                      </p:cBhvr>
                                    </p:animEffect>
                                  </p:childTnLst>
                                </p:cTn>
                              </p:par>
                              <p:par>
                                <p:cTn id="51" presetID="10" presetClass="exit" presetSubtype="0" fill="hold" nodeType="withEffect">
                                  <p:stCondLst>
                                    <p:cond delay="0"/>
                                  </p:stCondLst>
                                  <p:childTnLst>
                                    <p:animEffect transition="out" filter="fade">
                                      <p:cBhvr>
                                        <p:cTn id="52" dur="2000"/>
                                        <p:tgtEl>
                                          <p:spTgt spid="4"/>
                                        </p:tgtEl>
                                      </p:cBhvr>
                                    </p:animEffect>
                                    <p:set>
                                      <p:cBhvr>
                                        <p:cTn id="53" dur="1" fill="hold">
                                          <p:stCondLst>
                                            <p:cond delay="1999"/>
                                          </p:stCondLst>
                                        </p:cTn>
                                        <p:tgtEl>
                                          <p:spTgt spid="4"/>
                                        </p:tgtEl>
                                        <p:attrNameLst>
                                          <p:attrName>style.visibility</p:attrName>
                                        </p:attrNameLst>
                                      </p:cBhvr>
                                      <p:to>
                                        <p:strVal val="hidden"/>
                                      </p:to>
                                    </p:set>
                                  </p:childTnLst>
                                </p:cTn>
                              </p:par>
                            </p:childTnLst>
                          </p:cTn>
                        </p:par>
                        <p:par>
                          <p:cTn id="54" fill="hold" nodeType="afterGroup">
                            <p:stCondLst>
                              <p:cond delay="2000"/>
                            </p:stCondLst>
                            <p:childTnLst>
                              <p:par>
                                <p:cTn id="55" presetID="22" presetClass="entr" presetSubtype="8" fill="hold"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P spid="51207" grpId="0"/>
      <p:bldP spid="5121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FCD73AA-12AB-47D8-90F0-093B0EB74153}"/>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89E5A4E-0268-41D5-A9F9-5482194FB5B1}" type="slidenum">
              <a:rPr lang="en-US" altLang="en-US">
                <a:latin typeface="Garamond" panose="02020404030301010803" pitchFamily="18" charset="0"/>
              </a:rPr>
              <a:pPr eaLnBrk="1" hangingPunct="1"/>
              <a:t>11</a:t>
            </a:fld>
            <a:endParaRPr lang="en-US" altLang="en-US">
              <a:latin typeface="Garamond" panose="02020404030301010803" pitchFamily="18" charset="0"/>
            </a:endParaRPr>
          </a:p>
        </p:txBody>
      </p:sp>
      <p:sp>
        <p:nvSpPr>
          <p:cNvPr id="138242" name="Rectangle 2">
            <a:extLst>
              <a:ext uri="{FF2B5EF4-FFF2-40B4-BE49-F238E27FC236}">
                <a16:creationId xmlns:a16="http://schemas.microsoft.com/office/drawing/2014/main" id="{D58B42A5-A19A-4F28-9D9B-54945200A647}"/>
              </a:ext>
            </a:extLst>
          </p:cNvPr>
          <p:cNvSpPr>
            <a:spLocks noGrp="1" noChangeArrowheads="1"/>
          </p:cNvSpPr>
          <p:nvPr>
            <p:ph type="title"/>
          </p:nvPr>
        </p:nvSpPr>
        <p:spPr>
          <a:xfrm>
            <a:off x="457200" y="277813"/>
            <a:ext cx="8229600" cy="1398587"/>
          </a:xfrm>
        </p:spPr>
        <p:txBody>
          <a:bodyPr/>
          <a:lstStyle/>
          <a:p>
            <a:pPr eaLnBrk="1" hangingPunct="1"/>
            <a:r>
              <a:rPr lang="en-US" altLang="en-US" sz="3800" b="1" dirty="0">
                <a:solidFill>
                  <a:srgbClr val="339966"/>
                </a:solidFill>
              </a:rPr>
              <a:t>Example 1 : </a:t>
            </a:r>
            <a:r>
              <a:rPr lang="en-US" altLang="en-US" sz="3400" b="1" dirty="0">
                <a:solidFill>
                  <a:srgbClr val="339966"/>
                </a:solidFill>
                <a:latin typeface="Times New Roman" panose="02020603050405020304" pitchFamily="18" charset="0"/>
              </a:rPr>
              <a:t>Determine the value of current </a:t>
            </a:r>
            <a:r>
              <a:rPr lang="en-US" altLang="en-US" sz="3400" b="1" i="1" dirty="0">
                <a:solidFill>
                  <a:srgbClr val="339966"/>
                </a:solidFill>
                <a:latin typeface="Times New Roman" panose="02020603050405020304" pitchFamily="18" charset="0"/>
              </a:rPr>
              <a:t>I.</a:t>
            </a:r>
            <a:br>
              <a:rPr lang="en-US" altLang="en-US" sz="3400" b="1" dirty="0">
                <a:solidFill>
                  <a:srgbClr val="339966"/>
                </a:solidFill>
                <a:latin typeface="Times New Roman" panose="02020603050405020304" pitchFamily="18" charset="0"/>
              </a:rPr>
            </a:br>
            <a:endParaRPr lang="en-US" altLang="en-US" sz="3400" b="1" dirty="0">
              <a:solidFill>
                <a:srgbClr val="339966"/>
              </a:solidFill>
              <a:latin typeface="Times New Roman" panose="02020603050405020304" pitchFamily="18" charset="0"/>
            </a:endParaRPr>
          </a:p>
        </p:txBody>
      </p:sp>
      <p:pic>
        <p:nvPicPr>
          <p:cNvPr id="138243" name="Picture 3" descr="4">
            <a:extLst>
              <a:ext uri="{FF2B5EF4-FFF2-40B4-BE49-F238E27FC236}">
                <a16:creationId xmlns:a16="http://schemas.microsoft.com/office/drawing/2014/main" id="{9AB3D130-AE35-4EC2-AC84-F4D0D0A9C4BD}"/>
              </a:ext>
            </a:extLst>
          </p:cNvPr>
          <p:cNvPicPr>
            <a:picLocks noGrp="1" noChangeAspect="1" noChangeArrowheads="1"/>
          </p:cNvPicPr>
          <p:nvPr>
            <p:ph idx="1"/>
          </p:nvPr>
        </p:nvPicPr>
        <p:blipFill>
          <a:blip r:embed="rId2">
            <a:lum bright="-30000" contrast="66000"/>
            <a:extLst>
              <a:ext uri="{28A0092B-C50C-407E-A947-70E740481C1C}">
                <a14:useLocalDpi xmlns:a14="http://schemas.microsoft.com/office/drawing/2010/main" val="0"/>
              </a:ext>
            </a:extLst>
          </a:blip>
          <a:srcRect l="9575" r="6383" b="10460"/>
          <a:stretch>
            <a:fillRect/>
          </a:stretch>
        </p:blipFill>
        <p:spPr>
          <a:xfrm>
            <a:off x="1447800" y="1600200"/>
            <a:ext cx="6096000" cy="3654425"/>
          </a:xfrm>
          <a:noFill/>
          <a:ln w="28575">
            <a:solidFill>
              <a:srgbClr val="000000"/>
            </a:solidFill>
            <a:miter lim="800000"/>
            <a:headEnd/>
            <a:tailEnd/>
          </a:ln>
        </p:spPr>
      </p:pic>
      <p:sp>
        <p:nvSpPr>
          <p:cNvPr id="138245" name="Text Box 5">
            <a:extLst>
              <a:ext uri="{FF2B5EF4-FFF2-40B4-BE49-F238E27FC236}">
                <a16:creationId xmlns:a16="http://schemas.microsoft.com/office/drawing/2014/main" id="{4F68C468-0143-45F5-85E2-D22C477029AF}"/>
              </a:ext>
            </a:extLst>
          </p:cNvPr>
          <p:cNvSpPr txBox="1">
            <a:spLocks noChangeArrowheads="1"/>
          </p:cNvSpPr>
          <p:nvPr/>
        </p:nvSpPr>
        <p:spPr bwMode="auto">
          <a:xfrm>
            <a:off x="1219200" y="5410200"/>
            <a:ext cx="7162800" cy="579438"/>
          </a:xfrm>
          <a:prstGeom prst="rect">
            <a:avLst/>
          </a:prstGeom>
          <a:noFill/>
          <a:ln w="9525">
            <a:noFill/>
            <a:miter lim="800000"/>
            <a:headEnd/>
            <a:tailEnd/>
          </a:ln>
          <a:effectLst/>
        </p:spPr>
        <p:txBody>
          <a:bodyPr>
            <a:spAutoFit/>
          </a:bodyPr>
          <a:lstStyle/>
          <a:p>
            <a:pPr>
              <a:spcBef>
                <a:spcPct val="50000"/>
              </a:spcBef>
              <a:defRPr/>
            </a:pPr>
            <a:r>
              <a:rPr lang="en-US" sz="3200" b="1">
                <a:effectLst>
                  <a:outerShdw blurRad="38100" dist="38100" dir="2700000" algn="tl">
                    <a:srgbClr val="C0C0C0"/>
                  </a:outerShdw>
                </a:effectLst>
                <a:cs typeface="Arial" pitchFamily="34" charset="0"/>
              </a:rPr>
              <a:t>2 – 3 – </a:t>
            </a:r>
            <a:r>
              <a:rPr lang="en-US" sz="3200" b="1" i="1">
                <a:effectLst>
                  <a:outerShdw blurRad="38100" dist="38100" dir="2700000" algn="tl">
                    <a:srgbClr val="C0C0C0"/>
                  </a:outerShdw>
                </a:effectLst>
                <a:cs typeface="Arial" pitchFamily="34" charset="0"/>
              </a:rPr>
              <a:t>I </a:t>
            </a:r>
            <a:r>
              <a:rPr lang="en-US" sz="3200" b="1">
                <a:effectLst>
                  <a:outerShdw blurRad="38100" dist="38100" dir="2700000" algn="tl">
                    <a:srgbClr val="C0C0C0"/>
                  </a:outerShdw>
                </a:effectLst>
                <a:cs typeface="Arial" pitchFamily="34" charset="0"/>
              </a:rPr>
              <a:t>– 4 = 0     </a:t>
            </a:r>
            <a:r>
              <a:rPr lang="en-US" sz="3200" b="1">
                <a:cs typeface="Arial" pitchFamily="34" charset="0"/>
              </a:rPr>
              <a:t>or     </a:t>
            </a:r>
            <a:r>
              <a:rPr lang="en-US" sz="3200" b="1" i="1">
                <a:cs typeface="Arial" pitchFamily="34" charset="0"/>
              </a:rPr>
              <a:t>I = </a:t>
            </a:r>
            <a:r>
              <a:rPr lang="en-US" sz="3200" b="1">
                <a:solidFill>
                  <a:srgbClr val="0000FF"/>
                </a:solidFill>
                <a:cs typeface="Arial" pitchFamily="34" charset="0"/>
              </a:rPr>
              <a:t>-5 A</a:t>
            </a:r>
            <a:endParaRPr lang="en-US" sz="3200" b="1">
              <a:solidFill>
                <a:srgbClr val="0000FF"/>
              </a:solidFill>
              <a:effectLst>
                <a:outerShdw blurRad="38100" dist="38100" dir="2700000" algn="tl">
                  <a:srgbClr val="C0C0C0"/>
                </a:outerShdw>
              </a:effectLst>
              <a:cs typeface="Arial" pitchFamily="34" charset="0"/>
            </a:endParaRPr>
          </a:p>
        </p:txBody>
      </p:sp>
      <p:grpSp>
        <p:nvGrpSpPr>
          <p:cNvPr id="2" name="Group 6">
            <a:extLst>
              <a:ext uri="{FF2B5EF4-FFF2-40B4-BE49-F238E27FC236}">
                <a16:creationId xmlns:a16="http://schemas.microsoft.com/office/drawing/2014/main" id="{88292B4D-0601-4DF0-9CE4-9688371E2FFB}"/>
              </a:ext>
            </a:extLst>
          </p:cNvPr>
          <p:cNvGrpSpPr>
            <a:grpSpLocks/>
          </p:cNvGrpSpPr>
          <p:nvPr/>
        </p:nvGrpSpPr>
        <p:grpSpPr bwMode="auto">
          <a:xfrm>
            <a:off x="6324600" y="6461125"/>
            <a:ext cx="2057400" cy="396875"/>
            <a:chOff x="2304" y="4032"/>
            <a:chExt cx="1296" cy="294"/>
          </a:xfrm>
        </p:grpSpPr>
        <p:sp>
          <p:nvSpPr>
            <p:cNvPr id="37897" name="AutoShape 7">
              <a:extLst>
                <a:ext uri="{FF2B5EF4-FFF2-40B4-BE49-F238E27FC236}">
                  <a16:creationId xmlns:a16="http://schemas.microsoft.com/office/drawing/2014/main" id="{B2A031EF-57D8-41A9-BE51-06E1AD91C8C9}"/>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7898" name="Text Box 8">
              <a:extLst>
                <a:ext uri="{FF2B5EF4-FFF2-40B4-BE49-F238E27FC236}">
                  <a16:creationId xmlns:a16="http://schemas.microsoft.com/office/drawing/2014/main" id="{38ADCAFC-D4AA-4803-8400-4105B940E97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38242"/>
                                        </p:tgtEl>
                                        <p:attrNameLst>
                                          <p:attrName>style.visibility</p:attrName>
                                        </p:attrNameLst>
                                      </p:cBhvr>
                                      <p:to>
                                        <p:strVal val="visible"/>
                                      </p:to>
                                    </p:set>
                                    <p:anim calcmode="discrete" valueType="clr">
                                      <p:cBhvr override="childStyle">
                                        <p:cTn id="7" dur="80"/>
                                        <p:tgtEl>
                                          <p:spTgt spid="13824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38242"/>
                                        </p:tgtEl>
                                        <p:attrNameLst>
                                          <p:attrName>fillcolor</p:attrName>
                                        </p:attrNameLst>
                                      </p:cBhvr>
                                      <p:tavLst>
                                        <p:tav tm="0">
                                          <p:val>
                                            <p:clrVal>
                                              <a:schemeClr val="accent2"/>
                                            </p:clrVal>
                                          </p:val>
                                        </p:tav>
                                        <p:tav tm="50000">
                                          <p:val>
                                            <p:clrVal>
                                              <a:schemeClr val="hlink"/>
                                            </p:clrVal>
                                          </p:val>
                                        </p:tav>
                                      </p:tavLst>
                                    </p:anim>
                                    <p:set>
                                      <p:cBhvr>
                                        <p:cTn id="9" dur="80"/>
                                        <p:tgtEl>
                                          <p:spTgt spid="138242"/>
                                        </p:tgtEl>
                                        <p:attrNameLst>
                                          <p:attrName>fill.type</p:attrName>
                                        </p:attrNameLst>
                                      </p:cBhvr>
                                      <p:to>
                                        <p:strVal val="solid"/>
                                      </p:to>
                                    </p:set>
                                  </p:childTnLst>
                                </p:cTn>
                              </p:par>
                            </p:childTnLst>
                          </p:cTn>
                        </p:par>
                        <p:par>
                          <p:cTn id="10" fill="hold" nodeType="afterGroup">
                            <p:stCondLst>
                              <p:cond delay="1520"/>
                            </p:stCondLst>
                            <p:childTnLst>
                              <p:par>
                                <p:cTn id="11" presetID="8" presetClass="entr" presetSubtype="16" fill="hold" nodeType="afterEffect">
                                  <p:stCondLst>
                                    <p:cond delay="0"/>
                                  </p:stCondLst>
                                  <p:childTnLst>
                                    <p:set>
                                      <p:cBhvr>
                                        <p:cTn id="12" dur="1" fill="hold">
                                          <p:stCondLst>
                                            <p:cond delay="0"/>
                                          </p:stCondLst>
                                        </p:cTn>
                                        <p:tgtEl>
                                          <p:spTgt spid="138243"/>
                                        </p:tgtEl>
                                        <p:attrNameLst>
                                          <p:attrName>style.visibility</p:attrName>
                                        </p:attrNameLst>
                                      </p:cBhvr>
                                      <p:to>
                                        <p:strVal val="visible"/>
                                      </p:to>
                                    </p:set>
                                    <p:animEffect transition="in" filter="diamond(in)">
                                      <p:cBhvr>
                                        <p:cTn id="13" dur="2000"/>
                                        <p:tgtEl>
                                          <p:spTgt spid="138243"/>
                                        </p:tgtEl>
                                      </p:cBhvr>
                                    </p:animEffect>
                                  </p:childTnLst>
                                </p:cTn>
                              </p:par>
                            </p:childTnLst>
                          </p:cTn>
                        </p:par>
                        <p:par>
                          <p:cTn id="14" fill="hold" nodeType="afterGroup">
                            <p:stCondLst>
                              <p:cond delay="3520"/>
                            </p:stCondLst>
                            <p:childTnLst>
                              <p:par>
                                <p:cTn id="15" presetID="18" presetClass="entr" presetSubtype="6" fill="hold" nodeType="afterEffect">
                                  <p:stCondLst>
                                    <p:cond delay="0"/>
                                  </p:stCondLst>
                                  <p:childTnLst>
                                    <p:set>
                                      <p:cBhvr>
                                        <p:cTn id="16" dur="1" fill="hold">
                                          <p:stCondLst>
                                            <p:cond delay="0"/>
                                          </p:stCondLst>
                                        </p:cTn>
                                        <p:tgtEl>
                                          <p:spTgt spid="138245">
                                            <p:txEl>
                                              <p:pRg st="0" end="0"/>
                                            </p:txEl>
                                          </p:spTgt>
                                        </p:tgtEl>
                                        <p:attrNameLst>
                                          <p:attrName>style.visibility</p:attrName>
                                        </p:attrNameLst>
                                      </p:cBhvr>
                                      <p:to>
                                        <p:strVal val="visible"/>
                                      </p:to>
                                    </p:set>
                                    <p:animEffect transition="in" filter="strips(downRight)">
                                      <p:cBhvr>
                                        <p:cTn id="17" dur="5000"/>
                                        <p:tgtEl>
                                          <p:spTgt spid="138245">
                                            <p:txEl>
                                              <p:pRg st="0" end="0"/>
                                            </p:txEl>
                                          </p:spTgt>
                                        </p:tgtEl>
                                      </p:cBhvr>
                                    </p:animEffect>
                                  </p:childTnLst>
                                </p:cTn>
                              </p:par>
                            </p:childTnLst>
                          </p:cTn>
                        </p:par>
                        <p:par>
                          <p:cTn id="18" fill="hold" nodeType="afterGroup">
                            <p:stCondLst>
                              <p:cond delay="852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D79A6A3E-E882-48C7-A5E5-3EB817A1DCC6}"/>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76A92F0-41FA-4A50-87A3-2F30531D5BAC}" type="slidenum">
              <a:rPr lang="en-US" altLang="en-US">
                <a:latin typeface="Garamond" panose="02020404030301010803" pitchFamily="18" charset="0"/>
              </a:rPr>
              <a:pPr eaLnBrk="1" hangingPunct="1"/>
              <a:t>12</a:t>
            </a:fld>
            <a:endParaRPr lang="en-US" altLang="en-US">
              <a:latin typeface="Garamond" panose="02020404030301010803" pitchFamily="18" charset="0"/>
            </a:endParaRPr>
          </a:p>
        </p:txBody>
      </p:sp>
      <p:sp>
        <p:nvSpPr>
          <p:cNvPr id="171010" name="Rectangle 2">
            <a:extLst>
              <a:ext uri="{FF2B5EF4-FFF2-40B4-BE49-F238E27FC236}">
                <a16:creationId xmlns:a16="http://schemas.microsoft.com/office/drawing/2014/main" id="{EE625FDC-437F-4777-AADA-8EC1922050ED}"/>
              </a:ext>
            </a:extLst>
          </p:cNvPr>
          <p:cNvSpPr>
            <a:spLocks noGrp="1" noChangeArrowheads="1"/>
          </p:cNvSpPr>
          <p:nvPr>
            <p:ph type="title"/>
          </p:nvPr>
        </p:nvSpPr>
        <p:spPr>
          <a:xfrm>
            <a:off x="457200" y="277813"/>
            <a:ext cx="3429000" cy="941387"/>
          </a:xfrm>
        </p:spPr>
        <p:txBody>
          <a:bodyPr/>
          <a:lstStyle/>
          <a:p>
            <a:pPr eaLnBrk="1" hangingPunct="1"/>
            <a:r>
              <a:rPr lang="en-US" altLang="en-US" b="1">
                <a:solidFill>
                  <a:srgbClr val="339966"/>
                </a:solidFill>
              </a:rPr>
              <a:t>Example 2</a:t>
            </a:r>
          </a:p>
        </p:txBody>
      </p:sp>
      <p:pic>
        <p:nvPicPr>
          <p:cNvPr id="171012" name="Picture 4">
            <a:extLst>
              <a:ext uri="{FF2B5EF4-FFF2-40B4-BE49-F238E27FC236}">
                <a16:creationId xmlns:a16="http://schemas.microsoft.com/office/drawing/2014/main" id="{F40BFDD8-F082-457C-AE49-8B15ADACEBEE}"/>
              </a:ext>
            </a:extLst>
          </p:cNvPr>
          <p:cNvPicPr>
            <a:picLocks noGrp="1" noChangeAspect="1" noChangeArrowheads="1"/>
          </p:cNvPicPr>
          <p:nvPr>
            <p:ph idx="1"/>
          </p:nvPr>
        </p:nvPicPr>
        <p:blipFill>
          <a:blip r:embed="rId2">
            <a:lum bright="-42000" contrast="66000"/>
            <a:extLst>
              <a:ext uri="{28A0092B-C50C-407E-A947-70E740481C1C}">
                <a14:useLocalDpi xmlns:a14="http://schemas.microsoft.com/office/drawing/2010/main" val="0"/>
              </a:ext>
            </a:extLst>
          </a:blip>
          <a:srcRect/>
          <a:stretch>
            <a:fillRect/>
          </a:stretch>
        </p:blipFill>
        <p:spPr>
          <a:xfrm>
            <a:off x="286327" y="939801"/>
            <a:ext cx="8534400" cy="2578100"/>
          </a:xfrm>
          <a:noFill/>
        </p:spPr>
      </p:pic>
      <p:sp>
        <p:nvSpPr>
          <p:cNvPr id="171014" name="Text Box 6">
            <a:extLst>
              <a:ext uri="{FF2B5EF4-FFF2-40B4-BE49-F238E27FC236}">
                <a16:creationId xmlns:a16="http://schemas.microsoft.com/office/drawing/2014/main" id="{30D3D1B2-CADC-4599-9610-3D7A56A0EBFC}"/>
              </a:ext>
            </a:extLst>
          </p:cNvPr>
          <p:cNvSpPr txBox="1">
            <a:spLocks noChangeArrowheads="1"/>
          </p:cNvSpPr>
          <p:nvPr/>
        </p:nvSpPr>
        <p:spPr bwMode="auto">
          <a:xfrm>
            <a:off x="609600" y="4267200"/>
            <a:ext cx="8153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dirty="0"/>
              <a:t>Using KCL and KVL, determine the currents </a:t>
            </a:r>
            <a:r>
              <a:rPr lang="en-US" altLang="en-US" sz="3200" i="1" dirty="0"/>
              <a:t>i</a:t>
            </a:r>
            <a:r>
              <a:rPr lang="en-US" altLang="en-US" sz="3200" i="1" baseline="-25000" dirty="0"/>
              <a:t>x</a:t>
            </a:r>
            <a:r>
              <a:rPr lang="en-US" altLang="en-US" sz="3200" baseline="-25000" dirty="0"/>
              <a:t> </a:t>
            </a:r>
            <a:r>
              <a:rPr lang="en-US" altLang="en-US" sz="3200" dirty="0"/>
              <a:t>and </a:t>
            </a:r>
            <a:r>
              <a:rPr lang="en-US" altLang="en-US" sz="3200" i="1" dirty="0" err="1"/>
              <a:t>i</a:t>
            </a:r>
            <a:r>
              <a:rPr lang="en-US" altLang="en-US" sz="3200" i="1" baseline="-25000" dirty="0" err="1"/>
              <a:t>y</a:t>
            </a:r>
            <a:r>
              <a:rPr lang="en-US" altLang="en-US" sz="3200" baseline="-25000" dirty="0"/>
              <a:t> </a:t>
            </a:r>
            <a:r>
              <a:rPr lang="en-US" altLang="en-US" sz="3200" dirty="0"/>
              <a:t>in the network shown.</a:t>
            </a:r>
          </a:p>
        </p:txBody>
      </p:sp>
      <p:grpSp>
        <p:nvGrpSpPr>
          <p:cNvPr id="2" name="Group 7">
            <a:extLst>
              <a:ext uri="{FF2B5EF4-FFF2-40B4-BE49-F238E27FC236}">
                <a16:creationId xmlns:a16="http://schemas.microsoft.com/office/drawing/2014/main" id="{345D09B8-4BC4-494F-9399-DA723DDA60C9}"/>
              </a:ext>
            </a:extLst>
          </p:cNvPr>
          <p:cNvGrpSpPr>
            <a:grpSpLocks/>
          </p:cNvGrpSpPr>
          <p:nvPr/>
        </p:nvGrpSpPr>
        <p:grpSpPr bwMode="auto">
          <a:xfrm>
            <a:off x="6324600" y="6461125"/>
            <a:ext cx="2057400" cy="396875"/>
            <a:chOff x="2304" y="4032"/>
            <a:chExt cx="1296" cy="294"/>
          </a:xfrm>
        </p:grpSpPr>
        <p:sp>
          <p:nvSpPr>
            <p:cNvPr id="38921" name="AutoShape 8">
              <a:extLst>
                <a:ext uri="{FF2B5EF4-FFF2-40B4-BE49-F238E27FC236}">
                  <a16:creationId xmlns:a16="http://schemas.microsoft.com/office/drawing/2014/main" id="{FD804DE4-FAF4-4C69-A956-62EA3D25A2FA}"/>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8922" name="Text Box 9">
              <a:extLst>
                <a:ext uri="{FF2B5EF4-FFF2-40B4-BE49-F238E27FC236}">
                  <a16:creationId xmlns:a16="http://schemas.microsoft.com/office/drawing/2014/main" id="{81EB635B-C270-40A6-82BF-5346532F59B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
        <p:nvSpPr>
          <p:cNvPr id="3" name="TextBox 2">
            <a:extLst>
              <a:ext uri="{FF2B5EF4-FFF2-40B4-BE49-F238E27FC236}">
                <a16:creationId xmlns:a16="http://schemas.microsoft.com/office/drawing/2014/main" id="{16C7D7A0-BBC3-4A59-B541-35F8ECC90CD3}"/>
              </a:ext>
            </a:extLst>
          </p:cNvPr>
          <p:cNvSpPr txBox="1"/>
          <p:nvPr/>
        </p:nvSpPr>
        <p:spPr>
          <a:xfrm>
            <a:off x="1598466" y="1030584"/>
            <a:ext cx="1146468" cy="461665"/>
          </a:xfrm>
          <a:prstGeom prst="rect">
            <a:avLst/>
          </a:prstGeom>
          <a:noFill/>
        </p:spPr>
        <p:txBody>
          <a:bodyPr wrap="none" rtlCol="0">
            <a:spAutoFit/>
          </a:bodyPr>
          <a:lstStyle/>
          <a:p>
            <a:r>
              <a:rPr lang="en-US" sz="2400" b="1" dirty="0">
                <a:solidFill>
                  <a:srgbClr val="FF0000"/>
                </a:solidFill>
              </a:rPr>
              <a:t>+        -</a:t>
            </a:r>
          </a:p>
        </p:txBody>
      </p:sp>
      <p:sp>
        <p:nvSpPr>
          <p:cNvPr id="11" name="TextBox 10">
            <a:extLst>
              <a:ext uri="{FF2B5EF4-FFF2-40B4-BE49-F238E27FC236}">
                <a16:creationId xmlns:a16="http://schemas.microsoft.com/office/drawing/2014/main" id="{21AECC33-8D8C-4E70-A4EB-9F250CA17C4D}"/>
              </a:ext>
            </a:extLst>
          </p:cNvPr>
          <p:cNvSpPr txBox="1"/>
          <p:nvPr/>
        </p:nvSpPr>
        <p:spPr>
          <a:xfrm>
            <a:off x="4454232" y="988367"/>
            <a:ext cx="1146468" cy="461665"/>
          </a:xfrm>
          <a:prstGeom prst="rect">
            <a:avLst/>
          </a:prstGeom>
          <a:noFill/>
        </p:spPr>
        <p:txBody>
          <a:bodyPr wrap="none" rtlCol="0">
            <a:spAutoFit/>
          </a:bodyPr>
          <a:lstStyle/>
          <a:p>
            <a:r>
              <a:rPr lang="en-US" sz="2400" b="1" dirty="0">
                <a:solidFill>
                  <a:srgbClr val="FF0000"/>
                </a:solidFill>
              </a:rPr>
              <a:t>+        -</a:t>
            </a:r>
          </a:p>
        </p:txBody>
      </p:sp>
      <p:sp>
        <p:nvSpPr>
          <p:cNvPr id="12" name="TextBox 11">
            <a:extLst>
              <a:ext uri="{FF2B5EF4-FFF2-40B4-BE49-F238E27FC236}">
                <a16:creationId xmlns:a16="http://schemas.microsoft.com/office/drawing/2014/main" id="{DE93A9A9-2B45-451E-84EC-52B88720E32E}"/>
              </a:ext>
            </a:extLst>
          </p:cNvPr>
          <p:cNvSpPr txBox="1"/>
          <p:nvPr/>
        </p:nvSpPr>
        <p:spPr>
          <a:xfrm rot="5400000">
            <a:off x="2410547" y="2426789"/>
            <a:ext cx="1130438" cy="461665"/>
          </a:xfrm>
          <a:prstGeom prst="rect">
            <a:avLst/>
          </a:prstGeom>
          <a:noFill/>
        </p:spPr>
        <p:txBody>
          <a:bodyPr wrap="none" rtlCol="0">
            <a:spAutoFit/>
          </a:bodyPr>
          <a:lstStyle/>
          <a:p>
            <a:r>
              <a:rPr lang="en-US" sz="2400" b="1" dirty="0">
                <a:solidFill>
                  <a:srgbClr val="FF0000"/>
                </a:solidFill>
              </a:rPr>
              <a:t>+        |</a:t>
            </a:r>
          </a:p>
        </p:txBody>
      </p:sp>
      <p:sp>
        <p:nvSpPr>
          <p:cNvPr id="13" name="TextBox 12">
            <a:extLst>
              <a:ext uri="{FF2B5EF4-FFF2-40B4-BE49-F238E27FC236}">
                <a16:creationId xmlns:a16="http://schemas.microsoft.com/office/drawing/2014/main" id="{6B981870-85D7-49B9-91AC-7E7EEB4803D5}"/>
              </a:ext>
            </a:extLst>
          </p:cNvPr>
          <p:cNvSpPr txBox="1"/>
          <p:nvPr/>
        </p:nvSpPr>
        <p:spPr>
          <a:xfrm rot="5400000">
            <a:off x="4850680" y="2426788"/>
            <a:ext cx="1130438" cy="461665"/>
          </a:xfrm>
          <a:prstGeom prst="rect">
            <a:avLst/>
          </a:prstGeom>
          <a:noFill/>
        </p:spPr>
        <p:txBody>
          <a:bodyPr wrap="none" rtlCol="0">
            <a:spAutoFit/>
          </a:bodyPr>
          <a:lstStyle/>
          <a:p>
            <a:r>
              <a:rPr lang="en-US" sz="2400" b="1" dirty="0">
                <a:solidFill>
                  <a:srgbClr val="FF0000"/>
                </a:solidFill>
              </a:rPr>
              <a:t>+        |</a:t>
            </a:r>
          </a:p>
        </p:txBody>
      </p:sp>
      <p:sp>
        <p:nvSpPr>
          <p:cNvPr id="15" name="TextBox 14">
            <a:extLst>
              <a:ext uri="{FF2B5EF4-FFF2-40B4-BE49-F238E27FC236}">
                <a16:creationId xmlns:a16="http://schemas.microsoft.com/office/drawing/2014/main" id="{A3E9C65F-6A90-488E-82AA-8870E29F5FCC}"/>
              </a:ext>
            </a:extLst>
          </p:cNvPr>
          <p:cNvSpPr txBox="1"/>
          <p:nvPr/>
        </p:nvSpPr>
        <p:spPr>
          <a:xfrm rot="5400000">
            <a:off x="7290813" y="2400327"/>
            <a:ext cx="1130438" cy="461665"/>
          </a:xfrm>
          <a:prstGeom prst="rect">
            <a:avLst/>
          </a:prstGeom>
          <a:noFill/>
        </p:spPr>
        <p:txBody>
          <a:bodyPr wrap="none" rtlCol="0">
            <a:spAutoFit/>
          </a:bodyPr>
          <a:lstStyle/>
          <a:p>
            <a:r>
              <a:rPr lang="en-US" sz="2400" b="1" dirty="0">
                <a:solidFill>
                  <a:srgbClr val="FF0000"/>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down)">
                                      <p:cBhvr>
                                        <p:cTn id="7" dur="580">
                                          <p:stCondLst>
                                            <p:cond delay="0"/>
                                          </p:stCondLst>
                                        </p:cTn>
                                        <p:tgtEl>
                                          <p:spTgt spid="171010"/>
                                        </p:tgtEl>
                                      </p:cBhvr>
                                    </p:animEffect>
                                    <p:anim calcmode="lin" valueType="num">
                                      <p:cBhvr>
                                        <p:cTn id="8" dur="1822" tmFilter="0,0; 0.14,0.36; 0.43,0.73; 0.71,0.91; 1.0,1.0">
                                          <p:stCondLst>
                                            <p:cond delay="0"/>
                                          </p:stCondLst>
                                        </p:cTn>
                                        <p:tgtEl>
                                          <p:spTgt spid="1710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10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10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10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10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71010"/>
                                        </p:tgtEl>
                                      </p:cBhvr>
                                      <p:to x="100000" y="60000"/>
                                    </p:animScale>
                                    <p:animScale>
                                      <p:cBhvr>
                                        <p:cTn id="14" dur="166" decel="50000">
                                          <p:stCondLst>
                                            <p:cond delay="676"/>
                                          </p:stCondLst>
                                        </p:cTn>
                                        <p:tgtEl>
                                          <p:spTgt spid="171010"/>
                                        </p:tgtEl>
                                      </p:cBhvr>
                                      <p:to x="100000" y="100000"/>
                                    </p:animScale>
                                    <p:animScale>
                                      <p:cBhvr>
                                        <p:cTn id="15" dur="26">
                                          <p:stCondLst>
                                            <p:cond delay="1312"/>
                                          </p:stCondLst>
                                        </p:cTn>
                                        <p:tgtEl>
                                          <p:spTgt spid="171010"/>
                                        </p:tgtEl>
                                      </p:cBhvr>
                                      <p:to x="100000" y="80000"/>
                                    </p:animScale>
                                    <p:animScale>
                                      <p:cBhvr>
                                        <p:cTn id="16" dur="166" decel="50000">
                                          <p:stCondLst>
                                            <p:cond delay="1338"/>
                                          </p:stCondLst>
                                        </p:cTn>
                                        <p:tgtEl>
                                          <p:spTgt spid="171010"/>
                                        </p:tgtEl>
                                      </p:cBhvr>
                                      <p:to x="100000" y="100000"/>
                                    </p:animScale>
                                    <p:animScale>
                                      <p:cBhvr>
                                        <p:cTn id="17" dur="26">
                                          <p:stCondLst>
                                            <p:cond delay="1642"/>
                                          </p:stCondLst>
                                        </p:cTn>
                                        <p:tgtEl>
                                          <p:spTgt spid="171010"/>
                                        </p:tgtEl>
                                      </p:cBhvr>
                                      <p:to x="100000" y="90000"/>
                                    </p:animScale>
                                    <p:animScale>
                                      <p:cBhvr>
                                        <p:cTn id="18" dur="166" decel="50000">
                                          <p:stCondLst>
                                            <p:cond delay="1668"/>
                                          </p:stCondLst>
                                        </p:cTn>
                                        <p:tgtEl>
                                          <p:spTgt spid="171010"/>
                                        </p:tgtEl>
                                      </p:cBhvr>
                                      <p:to x="100000" y="100000"/>
                                    </p:animScale>
                                    <p:animScale>
                                      <p:cBhvr>
                                        <p:cTn id="19" dur="26">
                                          <p:stCondLst>
                                            <p:cond delay="1808"/>
                                          </p:stCondLst>
                                        </p:cTn>
                                        <p:tgtEl>
                                          <p:spTgt spid="171010"/>
                                        </p:tgtEl>
                                      </p:cBhvr>
                                      <p:to x="100000" y="95000"/>
                                    </p:animScale>
                                    <p:animScale>
                                      <p:cBhvr>
                                        <p:cTn id="20" dur="166" decel="50000">
                                          <p:stCondLst>
                                            <p:cond delay="1834"/>
                                          </p:stCondLst>
                                        </p:cTn>
                                        <p:tgtEl>
                                          <p:spTgt spid="171010"/>
                                        </p:tgtEl>
                                      </p:cBhvr>
                                      <p:to x="100000" y="100000"/>
                                    </p:animScale>
                                  </p:childTnLst>
                                </p:cTn>
                              </p:par>
                            </p:childTnLst>
                          </p:cTn>
                        </p:par>
                        <p:par>
                          <p:cTn id="21" fill="hold" nodeType="afterGroup">
                            <p:stCondLst>
                              <p:cond delay="2000"/>
                            </p:stCondLst>
                            <p:childTnLst>
                              <p:par>
                                <p:cTn id="22" presetID="20" presetClass="entr" presetSubtype="0" fill="hold" nodeType="afterEffect">
                                  <p:stCondLst>
                                    <p:cond delay="0"/>
                                  </p:stCondLst>
                                  <p:childTnLst>
                                    <p:set>
                                      <p:cBhvr>
                                        <p:cTn id="23" dur="1" fill="hold">
                                          <p:stCondLst>
                                            <p:cond delay="0"/>
                                          </p:stCondLst>
                                        </p:cTn>
                                        <p:tgtEl>
                                          <p:spTgt spid="171012"/>
                                        </p:tgtEl>
                                        <p:attrNameLst>
                                          <p:attrName>style.visibility</p:attrName>
                                        </p:attrNameLst>
                                      </p:cBhvr>
                                      <p:to>
                                        <p:strVal val="visible"/>
                                      </p:to>
                                    </p:set>
                                    <p:animEffect transition="in" filter="wedge">
                                      <p:cBhvr>
                                        <p:cTn id="24" dur="2000"/>
                                        <p:tgtEl>
                                          <p:spTgt spid="171012"/>
                                        </p:tgtEl>
                                      </p:cBhvr>
                                    </p:animEffect>
                                  </p:childTnLst>
                                </p:cTn>
                              </p:par>
                            </p:childTnLst>
                          </p:cTn>
                        </p:par>
                        <p:par>
                          <p:cTn id="25" fill="hold" nodeType="afterGroup">
                            <p:stCondLst>
                              <p:cond delay="4000"/>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171014"/>
                                        </p:tgtEl>
                                        <p:attrNameLst>
                                          <p:attrName>style.visibility</p:attrName>
                                        </p:attrNameLst>
                                      </p:cBhvr>
                                      <p:to>
                                        <p:strVal val="visible"/>
                                      </p:to>
                                    </p:set>
                                    <p:anim calcmode="discrete" valueType="clr">
                                      <p:cBhvr override="childStyle">
                                        <p:cTn id="28" dur="80"/>
                                        <p:tgtEl>
                                          <p:spTgt spid="171014"/>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71014"/>
                                        </p:tgtEl>
                                        <p:attrNameLst>
                                          <p:attrName>fillcolor</p:attrName>
                                        </p:attrNameLst>
                                      </p:cBhvr>
                                      <p:tavLst>
                                        <p:tav tm="0">
                                          <p:val>
                                            <p:clrVal>
                                              <a:schemeClr val="accent2"/>
                                            </p:clrVal>
                                          </p:val>
                                        </p:tav>
                                        <p:tav tm="50000">
                                          <p:val>
                                            <p:clrVal>
                                              <a:schemeClr val="hlink"/>
                                            </p:clrVal>
                                          </p:val>
                                        </p:tav>
                                      </p:tavLst>
                                    </p:anim>
                                    <p:set>
                                      <p:cBhvr>
                                        <p:cTn id="30" dur="80"/>
                                        <p:tgtEl>
                                          <p:spTgt spid="171014"/>
                                        </p:tgtEl>
                                        <p:attrNameLst>
                                          <p:attrName>fill.type</p:attrName>
                                        </p:attrNameLst>
                                      </p:cBhvr>
                                      <p:to>
                                        <p:strVal val="solid"/>
                                      </p:to>
                                    </p:set>
                                  </p:childTnLst>
                                </p:cTn>
                              </p:par>
                            </p:childTnLst>
                          </p:cTn>
                        </p:par>
                        <p:par>
                          <p:cTn id="31" fill="hold" nodeType="afterGroup">
                            <p:stCondLst>
                              <p:cond delay="644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5D16C-FCAF-4D6C-BD0D-F5C1F1855D58}"/>
              </a:ext>
            </a:extLst>
          </p:cNvPr>
          <p:cNvSpPr>
            <a:spLocks noGrp="1"/>
          </p:cNvSpPr>
          <p:nvPr>
            <p:ph type="sldNum" sz="quarter" idx="12"/>
          </p:nvPr>
        </p:nvSpPr>
        <p:spPr/>
        <p:txBody>
          <a:bodyPr/>
          <a:lstStyle/>
          <a:p>
            <a:fld id="{D7D5A532-E904-4896-931D-AB6DB0B8A777}" type="slidenum">
              <a:rPr lang="en-US" altLang="en-US" smtClean="0"/>
              <a:pPr/>
              <a:t>13</a:t>
            </a:fld>
            <a:endParaRPr lang="en-US" altLang="en-US"/>
          </a:p>
        </p:txBody>
      </p:sp>
      <p:pic>
        <p:nvPicPr>
          <p:cNvPr id="5" name="Picture 4">
            <a:extLst>
              <a:ext uri="{FF2B5EF4-FFF2-40B4-BE49-F238E27FC236}">
                <a16:creationId xmlns:a16="http://schemas.microsoft.com/office/drawing/2014/main" id="{B810C35B-805E-42DE-AFD6-8A35E8F4CE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330" y="0"/>
            <a:ext cx="7329340" cy="6858000"/>
          </a:xfrm>
          <a:prstGeom prst="rect">
            <a:avLst/>
          </a:prstGeom>
        </p:spPr>
      </p:pic>
    </p:spTree>
    <p:extLst>
      <p:ext uri="{BB962C8B-B14F-4D97-AF65-F5344CB8AC3E}">
        <p14:creationId xmlns:p14="http://schemas.microsoft.com/office/powerpoint/2010/main" val="3087001968"/>
      </p:ext>
    </p:extLst>
  </p:cSld>
  <p:clrMapOvr>
    <a:masterClrMapping/>
  </p:clrMapOvr>
  <p:transition>
    <p:push dir="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6F678493-D99C-4DAC-8375-47527310E728}"/>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40896EA-CF84-4E63-873A-441374AA758D}" type="slidenum">
              <a:rPr lang="en-US" altLang="en-US">
                <a:latin typeface="Garamond" panose="02020404030301010803" pitchFamily="18" charset="0"/>
              </a:rPr>
              <a:pPr eaLnBrk="1" hangingPunct="1"/>
              <a:t>14</a:t>
            </a:fld>
            <a:endParaRPr lang="en-US" altLang="en-US">
              <a:latin typeface="Garamond" panose="02020404030301010803" pitchFamily="18" charset="0"/>
            </a:endParaRPr>
          </a:p>
        </p:txBody>
      </p:sp>
      <p:sp>
        <p:nvSpPr>
          <p:cNvPr id="174084" name="Text Box 4">
            <a:extLst>
              <a:ext uri="{FF2B5EF4-FFF2-40B4-BE49-F238E27FC236}">
                <a16:creationId xmlns:a16="http://schemas.microsoft.com/office/drawing/2014/main" id="{CE6DC726-DE39-4919-BD2F-B2F7BD44E067}"/>
              </a:ext>
            </a:extLst>
          </p:cNvPr>
          <p:cNvSpPr txBox="1">
            <a:spLocks noChangeArrowheads="1"/>
          </p:cNvSpPr>
          <p:nvPr/>
        </p:nvSpPr>
        <p:spPr bwMode="auto">
          <a:xfrm>
            <a:off x="457200" y="304800"/>
            <a:ext cx="822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b="1" dirty="0">
                <a:solidFill>
                  <a:srgbClr val="0033CC"/>
                </a:solidFill>
              </a:rPr>
              <a:t>Another method : </a:t>
            </a:r>
            <a:r>
              <a:rPr lang="en-US" altLang="en-US" sz="3200" dirty="0"/>
              <a:t>Using KCL, the currents in other branches are marked as shown. Writing KVL equations for the loops 1, 2 and 3,</a:t>
            </a:r>
            <a:r>
              <a:rPr lang="en-US" altLang="en-US" sz="2000" dirty="0"/>
              <a:t> </a:t>
            </a:r>
          </a:p>
        </p:txBody>
      </p:sp>
      <p:sp>
        <p:nvSpPr>
          <p:cNvPr id="3079" name="Rectangle 6">
            <a:extLst>
              <a:ext uri="{FF2B5EF4-FFF2-40B4-BE49-F238E27FC236}">
                <a16:creationId xmlns:a16="http://schemas.microsoft.com/office/drawing/2014/main" id="{5EA6BD4C-326F-47DE-8884-196DC88E2C82}"/>
              </a:ext>
            </a:extLst>
          </p:cNvPr>
          <p:cNvSpPr>
            <a:spLocks noChangeArrowheads="1"/>
          </p:cNvSpPr>
          <p:nvPr/>
        </p:nvSpPr>
        <p:spPr bwMode="auto">
          <a:xfrm>
            <a:off x="0" y="3062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174085" name="Object 5">
            <a:extLst>
              <a:ext uri="{FF2B5EF4-FFF2-40B4-BE49-F238E27FC236}">
                <a16:creationId xmlns:a16="http://schemas.microsoft.com/office/drawing/2014/main" id="{12F692A9-9686-4CD1-A4C1-FC8BE1AAD896}"/>
              </a:ext>
            </a:extLst>
          </p:cNvPr>
          <p:cNvGraphicFramePr>
            <a:graphicFrameLocks noChangeAspect="1"/>
          </p:cNvGraphicFramePr>
          <p:nvPr/>
        </p:nvGraphicFramePr>
        <p:xfrm>
          <a:off x="609600" y="2286000"/>
          <a:ext cx="7010400" cy="3910013"/>
        </p:xfrm>
        <a:graphic>
          <a:graphicData uri="http://schemas.openxmlformats.org/presentationml/2006/ole">
            <mc:AlternateContent xmlns:mc="http://schemas.openxmlformats.org/markup-compatibility/2006">
              <mc:Choice xmlns:v="urn:schemas-microsoft-com:vml" Requires="v">
                <p:oleObj spid="_x0000_s26636" name="Equation" r:id="rId3" imgW="63093600" imgH="35356800" progId="Equation.3">
                  <p:embed/>
                </p:oleObj>
              </mc:Choice>
              <mc:Fallback>
                <p:oleObj name="Equation" r:id="rId3" imgW="63093600" imgH="35356800" progId="Equation.3">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286000"/>
                        <a:ext cx="7010400" cy="3910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7">
            <a:extLst>
              <a:ext uri="{FF2B5EF4-FFF2-40B4-BE49-F238E27FC236}">
                <a16:creationId xmlns:a16="http://schemas.microsoft.com/office/drawing/2014/main" id="{EAD108F8-04ED-43FD-9414-EAB70500CD7C}"/>
              </a:ext>
            </a:extLst>
          </p:cNvPr>
          <p:cNvGrpSpPr>
            <a:grpSpLocks/>
          </p:cNvGrpSpPr>
          <p:nvPr/>
        </p:nvGrpSpPr>
        <p:grpSpPr bwMode="auto">
          <a:xfrm>
            <a:off x="6324600" y="6461125"/>
            <a:ext cx="2057400" cy="396875"/>
            <a:chOff x="2304" y="4032"/>
            <a:chExt cx="1296" cy="294"/>
          </a:xfrm>
        </p:grpSpPr>
        <p:sp>
          <p:nvSpPr>
            <p:cNvPr id="3081" name="AutoShape 8">
              <a:extLst>
                <a:ext uri="{FF2B5EF4-FFF2-40B4-BE49-F238E27FC236}">
                  <a16:creationId xmlns:a16="http://schemas.microsoft.com/office/drawing/2014/main" id="{18950BA6-27AB-477F-812E-4CF1D34274C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082" name="Text Box 9">
              <a:extLst>
                <a:ext uri="{FF2B5EF4-FFF2-40B4-BE49-F238E27FC236}">
                  <a16:creationId xmlns:a16="http://schemas.microsoft.com/office/drawing/2014/main" id="{7254C458-156D-4D52-9449-73751B063650}"/>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74084"/>
                                        </p:tgtEl>
                                        <p:attrNameLst>
                                          <p:attrName>style.visibility</p:attrName>
                                        </p:attrNameLst>
                                      </p:cBhvr>
                                      <p:to>
                                        <p:strVal val="visible"/>
                                      </p:to>
                                    </p:set>
                                    <p:anim calcmode="discrete" valueType="clr">
                                      <p:cBhvr override="childStyle">
                                        <p:cTn id="7" dur="80"/>
                                        <p:tgtEl>
                                          <p:spTgt spid="1740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74084"/>
                                        </p:tgtEl>
                                        <p:attrNameLst>
                                          <p:attrName>fillcolor</p:attrName>
                                        </p:attrNameLst>
                                      </p:cBhvr>
                                      <p:tavLst>
                                        <p:tav tm="0">
                                          <p:val>
                                            <p:clrVal>
                                              <a:schemeClr val="accent2"/>
                                            </p:clrVal>
                                          </p:val>
                                        </p:tav>
                                        <p:tav tm="50000">
                                          <p:val>
                                            <p:clrVal>
                                              <a:schemeClr val="hlink"/>
                                            </p:clrVal>
                                          </p:val>
                                        </p:tav>
                                      </p:tavLst>
                                    </p:anim>
                                    <p:set>
                                      <p:cBhvr>
                                        <p:cTn id="9" dur="80"/>
                                        <p:tgtEl>
                                          <p:spTgt spid="174084"/>
                                        </p:tgtEl>
                                        <p:attrNameLst>
                                          <p:attrName>fill.type</p:attrName>
                                        </p:attrNameLst>
                                      </p:cBhvr>
                                      <p:to>
                                        <p:strVal val="solid"/>
                                      </p:to>
                                    </p:set>
                                  </p:childTnLst>
                                </p:cTn>
                              </p:par>
                            </p:childTnLst>
                          </p:cTn>
                        </p:par>
                        <p:par>
                          <p:cTn id="10" fill="hold" nodeType="afterGroup">
                            <p:stCondLst>
                              <p:cond delay="4200"/>
                            </p:stCondLst>
                            <p:childTnLst>
                              <p:par>
                                <p:cTn id="11" presetID="10" presetClass="entr" presetSubtype="0" fill="hold" nodeType="afterEffect">
                                  <p:stCondLst>
                                    <p:cond delay="0"/>
                                  </p:stCondLst>
                                  <p:childTnLst>
                                    <p:set>
                                      <p:cBhvr>
                                        <p:cTn id="12" dur="1" fill="hold">
                                          <p:stCondLst>
                                            <p:cond delay="0"/>
                                          </p:stCondLst>
                                        </p:cTn>
                                        <p:tgtEl>
                                          <p:spTgt spid="174085"/>
                                        </p:tgtEl>
                                        <p:attrNameLst>
                                          <p:attrName>style.visibility</p:attrName>
                                        </p:attrNameLst>
                                      </p:cBhvr>
                                      <p:to>
                                        <p:strVal val="visible"/>
                                      </p:to>
                                    </p:set>
                                    <p:animEffect transition="in" filter="fade">
                                      <p:cBhvr>
                                        <p:cTn id="13" dur="2000"/>
                                        <p:tgtEl>
                                          <p:spTgt spid="174085"/>
                                        </p:tgtEl>
                                      </p:cBhvr>
                                    </p:animEffect>
                                  </p:childTnLst>
                                </p:cTn>
                              </p:par>
                            </p:childTnLst>
                          </p:cTn>
                        </p:par>
                        <p:par>
                          <p:cTn id="14" fill="hold" nodeType="afterGroup">
                            <p:stCondLst>
                              <p:cond delay="62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3">
            <a:extLst>
              <a:ext uri="{FF2B5EF4-FFF2-40B4-BE49-F238E27FC236}">
                <a16:creationId xmlns:a16="http://schemas.microsoft.com/office/drawing/2014/main" id="{F8ABA3CC-95FC-4EC0-851B-59CAABA641F4}"/>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10E72EE1-A040-4B69-B57E-D7C0937C157E}" type="slidenum">
              <a:rPr lang="en-US" altLang="en-US">
                <a:latin typeface="Garamond" panose="02020404030301010803" pitchFamily="18" charset="0"/>
              </a:rPr>
              <a:pPr eaLnBrk="1" hangingPunct="1"/>
              <a:t>15</a:t>
            </a:fld>
            <a:endParaRPr lang="en-US" altLang="en-US">
              <a:latin typeface="Garamond" panose="02020404030301010803" pitchFamily="18" charset="0"/>
            </a:endParaRPr>
          </a:p>
        </p:txBody>
      </p:sp>
      <p:sp>
        <p:nvSpPr>
          <p:cNvPr id="4103" name="Rectangle 5">
            <a:extLst>
              <a:ext uri="{FF2B5EF4-FFF2-40B4-BE49-F238E27FC236}">
                <a16:creationId xmlns:a16="http://schemas.microsoft.com/office/drawing/2014/main" id="{A71C38D2-A79C-4C01-BFCF-343306538BF1}"/>
              </a:ext>
            </a:extLst>
          </p:cNvPr>
          <p:cNvSpPr>
            <a:spLocks noChangeArrowheads="1"/>
          </p:cNvSpPr>
          <p:nvPr/>
        </p:nvSpPr>
        <p:spPr bwMode="auto">
          <a:xfrm>
            <a:off x="0" y="3062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175108" name="Object 4">
            <a:extLst>
              <a:ext uri="{FF2B5EF4-FFF2-40B4-BE49-F238E27FC236}">
                <a16:creationId xmlns:a16="http://schemas.microsoft.com/office/drawing/2014/main" id="{0A5B3826-4310-45F6-BC5D-F04C9F83B58A}"/>
              </a:ext>
            </a:extLst>
          </p:cNvPr>
          <p:cNvGraphicFramePr>
            <a:graphicFrameLocks noChangeAspect="1"/>
          </p:cNvGraphicFramePr>
          <p:nvPr/>
        </p:nvGraphicFramePr>
        <p:xfrm>
          <a:off x="2146300" y="1143000"/>
          <a:ext cx="5492750" cy="2085975"/>
        </p:xfrm>
        <a:graphic>
          <a:graphicData uri="http://schemas.openxmlformats.org/presentationml/2006/ole">
            <mc:AlternateContent xmlns:mc="http://schemas.openxmlformats.org/markup-compatibility/2006">
              <mc:Choice xmlns:v="urn:schemas-microsoft-com:vml" Requires="v">
                <p:oleObj spid="_x0000_s27668" name="Equation" r:id="rId3" imgW="46329600" imgH="17678400" progId="Equation.3">
                  <p:embed/>
                </p:oleObj>
              </mc:Choice>
              <mc:Fallback>
                <p:oleObj name="Equation" r:id="rId3" imgW="46329600" imgH="17678400" progId="Equation.3">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00" y="1143000"/>
                        <a:ext cx="5492750" cy="208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a:extLst>
              <a:ext uri="{FF2B5EF4-FFF2-40B4-BE49-F238E27FC236}">
                <a16:creationId xmlns:a16="http://schemas.microsoft.com/office/drawing/2014/main" id="{7AFA0F2C-34B9-4B52-950A-40D5DB60D845}"/>
              </a:ext>
            </a:extLst>
          </p:cNvPr>
          <p:cNvGrpSpPr>
            <a:grpSpLocks/>
          </p:cNvGrpSpPr>
          <p:nvPr/>
        </p:nvGrpSpPr>
        <p:grpSpPr bwMode="auto">
          <a:xfrm>
            <a:off x="6324600" y="6461125"/>
            <a:ext cx="2057400" cy="396875"/>
            <a:chOff x="2304" y="4032"/>
            <a:chExt cx="1296" cy="294"/>
          </a:xfrm>
        </p:grpSpPr>
        <p:sp>
          <p:nvSpPr>
            <p:cNvPr id="4113" name="AutoShape 7">
              <a:extLst>
                <a:ext uri="{FF2B5EF4-FFF2-40B4-BE49-F238E27FC236}">
                  <a16:creationId xmlns:a16="http://schemas.microsoft.com/office/drawing/2014/main" id="{FA5852FC-22EF-496A-AB1B-3271AE4DE300}"/>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114" name="Text Box 8">
              <a:extLst>
                <a:ext uri="{FF2B5EF4-FFF2-40B4-BE49-F238E27FC236}">
                  <a16:creationId xmlns:a16="http://schemas.microsoft.com/office/drawing/2014/main" id="{FD3CA37F-FC04-4BF4-8CA9-60D6211089C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
        <p:nvSpPr>
          <p:cNvPr id="175113" name="Text Box 9">
            <a:extLst>
              <a:ext uri="{FF2B5EF4-FFF2-40B4-BE49-F238E27FC236}">
                <a16:creationId xmlns:a16="http://schemas.microsoft.com/office/drawing/2014/main" id="{03388C3C-7FE8-43B8-9F1E-497AEABB0C1A}"/>
              </a:ext>
            </a:extLst>
          </p:cNvPr>
          <p:cNvSpPr txBox="1">
            <a:spLocks noChangeArrowheads="1"/>
          </p:cNvSpPr>
          <p:nvPr/>
        </p:nvSpPr>
        <p:spPr bwMode="auto">
          <a:xfrm>
            <a:off x="457200" y="381000"/>
            <a:ext cx="7696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Writing the above equations in matrix form,</a:t>
            </a:r>
          </a:p>
        </p:txBody>
      </p:sp>
      <p:grpSp>
        <p:nvGrpSpPr>
          <p:cNvPr id="3" name="Group 10">
            <a:extLst>
              <a:ext uri="{FF2B5EF4-FFF2-40B4-BE49-F238E27FC236}">
                <a16:creationId xmlns:a16="http://schemas.microsoft.com/office/drawing/2014/main" id="{1924FA35-2D20-485D-A727-C7DB0ECE8EB6}"/>
              </a:ext>
            </a:extLst>
          </p:cNvPr>
          <p:cNvGrpSpPr>
            <a:grpSpLocks/>
          </p:cNvGrpSpPr>
          <p:nvPr/>
        </p:nvGrpSpPr>
        <p:grpSpPr bwMode="auto">
          <a:xfrm>
            <a:off x="8001000" y="609600"/>
            <a:ext cx="1143000" cy="685800"/>
            <a:chOff x="4824" y="3744"/>
            <a:chExt cx="696" cy="432"/>
          </a:xfrm>
        </p:grpSpPr>
        <p:sp>
          <p:nvSpPr>
            <p:cNvPr id="4111" name="AutoShape 11">
              <a:extLst>
                <a:ext uri="{FF2B5EF4-FFF2-40B4-BE49-F238E27FC236}">
                  <a16:creationId xmlns:a16="http://schemas.microsoft.com/office/drawing/2014/main" id="{CAA9AC0C-15BD-4E27-808F-232C425D1C93}"/>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112" name="Text Box 12">
              <a:extLst>
                <a:ext uri="{FF2B5EF4-FFF2-40B4-BE49-F238E27FC236}">
                  <a16:creationId xmlns:a16="http://schemas.microsoft.com/office/drawing/2014/main" id="{6D65B8F2-32AF-4D0A-860F-E04264327177}"/>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b="1">
                  <a:solidFill>
                    <a:srgbClr val="CC0000"/>
                  </a:solidFill>
                  <a:latin typeface="Arial" panose="020B0604020202020204" pitchFamily="34" charset="0"/>
                </a:rPr>
                <a:t>Click</a:t>
              </a:r>
            </a:p>
          </p:txBody>
        </p:sp>
      </p:grpSp>
      <p:sp>
        <p:nvSpPr>
          <p:cNvPr id="175117" name="Text Box 13">
            <a:extLst>
              <a:ext uri="{FF2B5EF4-FFF2-40B4-BE49-F238E27FC236}">
                <a16:creationId xmlns:a16="http://schemas.microsoft.com/office/drawing/2014/main" id="{37852A99-9271-4BD0-979E-3F3E0B54A277}"/>
              </a:ext>
            </a:extLst>
          </p:cNvPr>
          <p:cNvSpPr txBox="1">
            <a:spLocks noChangeArrowheads="1"/>
          </p:cNvSpPr>
          <p:nvPr/>
        </p:nvSpPr>
        <p:spPr bwMode="auto">
          <a:xfrm>
            <a:off x="533400" y="3733800"/>
            <a:ext cx="739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Using Calculator, we solve for </a:t>
            </a:r>
            <a:r>
              <a:rPr lang="en-US" altLang="en-US" sz="3200" i="1"/>
              <a:t>I</a:t>
            </a:r>
            <a:r>
              <a:rPr lang="en-US" altLang="en-US" sz="3200" i="1" baseline="-25000"/>
              <a:t>x</a:t>
            </a:r>
            <a:r>
              <a:rPr lang="en-US" altLang="en-US" sz="3200"/>
              <a:t> and </a:t>
            </a:r>
            <a:r>
              <a:rPr lang="en-US" altLang="en-US" sz="3200" i="1"/>
              <a:t>I</a:t>
            </a:r>
            <a:r>
              <a:rPr lang="en-US" altLang="en-US" sz="3200" i="1" baseline="-25000"/>
              <a:t>y</a:t>
            </a:r>
            <a:r>
              <a:rPr lang="en-US" altLang="en-US" sz="3200"/>
              <a:t>,</a:t>
            </a:r>
          </a:p>
        </p:txBody>
      </p:sp>
      <p:grpSp>
        <p:nvGrpSpPr>
          <p:cNvPr id="4" name="Group 14">
            <a:extLst>
              <a:ext uri="{FF2B5EF4-FFF2-40B4-BE49-F238E27FC236}">
                <a16:creationId xmlns:a16="http://schemas.microsoft.com/office/drawing/2014/main" id="{CA2C0E8D-176E-4168-A3BB-BE7BBFB43A66}"/>
              </a:ext>
            </a:extLst>
          </p:cNvPr>
          <p:cNvGrpSpPr>
            <a:grpSpLocks/>
          </p:cNvGrpSpPr>
          <p:nvPr/>
        </p:nvGrpSpPr>
        <p:grpSpPr bwMode="auto">
          <a:xfrm>
            <a:off x="8001000" y="3657600"/>
            <a:ext cx="1143000" cy="685800"/>
            <a:chOff x="4824" y="3744"/>
            <a:chExt cx="696" cy="432"/>
          </a:xfrm>
        </p:grpSpPr>
        <p:sp>
          <p:nvSpPr>
            <p:cNvPr id="4109" name="AutoShape 15">
              <a:extLst>
                <a:ext uri="{FF2B5EF4-FFF2-40B4-BE49-F238E27FC236}">
                  <a16:creationId xmlns:a16="http://schemas.microsoft.com/office/drawing/2014/main" id="{68D8AEDF-E8B7-474C-96F8-307680ACFC2E}"/>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110" name="Text Box 16">
              <a:extLst>
                <a:ext uri="{FF2B5EF4-FFF2-40B4-BE49-F238E27FC236}">
                  <a16:creationId xmlns:a16="http://schemas.microsoft.com/office/drawing/2014/main" id="{236EA7F7-6EE2-4C07-A4ED-3FD7E7CD833B}"/>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b="1">
                  <a:solidFill>
                    <a:srgbClr val="CC0000"/>
                  </a:solidFill>
                  <a:latin typeface="Arial" panose="020B0604020202020204" pitchFamily="34" charset="0"/>
                </a:rPr>
                <a:t>Click</a:t>
              </a:r>
            </a:p>
          </p:txBody>
        </p:sp>
      </p:grpSp>
      <p:graphicFrame>
        <p:nvGraphicFramePr>
          <p:cNvPr id="175121" name="Object 17">
            <a:extLst>
              <a:ext uri="{FF2B5EF4-FFF2-40B4-BE49-F238E27FC236}">
                <a16:creationId xmlns:a16="http://schemas.microsoft.com/office/drawing/2014/main" id="{7F826251-1C92-429B-8BDC-408BC6705983}"/>
              </a:ext>
            </a:extLst>
          </p:cNvPr>
          <p:cNvGraphicFramePr>
            <a:graphicFrameLocks noChangeAspect="1"/>
          </p:cNvGraphicFramePr>
          <p:nvPr/>
        </p:nvGraphicFramePr>
        <p:xfrm>
          <a:off x="990600" y="4648200"/>
          <a:ext cx="7086600" cy="736600"/>
        </p:xfrm>
        <a:graphic>
          <a:graphicData uri="http://schemas.openxmlformats.org/presentationml/2006/ole">
            <mc:AlternateContent xmlns:mc="http://schemas.openxmlformats.org/markup-compatibility/2006">
              <mc:Choice xmlns:v="urn:schemas-microsoft-com:vml" Requires="v">
                <p:oleObj spid="_x0000_s27669" name="Equation" r:id="rId5" imgW="56692800" imgH="5791200" progId="Equation.DSMT4">
                  <p:embed/>
                </p:oleObj>
              </mc:Choice>
              <mc:Fallback>
                <p:oleObj name="Equation" r:id="rId5" imgW="56692800" imgH="57912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648200"/>
                        <a:ext cx="70866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75113"/>
                                        </p:tgtEl>
                                        <p:attrNameLst>
                                          <p:attrName>style.visibility</p:attrName>
                                        </p:attrNameLst>
                                      </p:cBhvr>
                                      <p:to>
                                        <p:strVal val="visible"/>
                                      </p:to>
                                    </p:set>
                                    <p:anim calcmode="discrete" valueType="clr">
                                      <p:cBhvr override="childStyle">
                                        <p:cTn id="7" dur="80"/>
                                        <p:tgtEl>
                                          <p:spTgt spid="17511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75113"/>
                                        </p:tgtEl>
                                        <p:attrNameLst>
                                          <p:attrName>fillcolor</p:attrName>
                                        </p:attrNameLst>
                                      </p:cBhvr>
                                      <p:tavLst>
                                        <p:tav tm="0">
                                          <p:val>
                                            <p:clrVal>
                                              <a:schemeClr val="accent2"/>
                                            </p:clrVal>
                                          </p:val>
                                        </p:tav>
                                        <p:tav tm="50000">
                                          <p:val>
                                            <p:clrVal>
                                              <a:schemeClr val="hlink"/>
                                            </p:clrVal>
                                          </p:val>
                                        </p:tav>
                                      </p:tavLst>
                                    </p:anim>
                                    <p:set>
                                      <p:cBhvr>
                                        <p:cTn id="9" dur="80"/>
                                        <p:tgtEl>
                                          <p:spTgt spid="175113"/>
                                        </p:tgtEl>
                                        <p:attrNameLst>
                                          <p:attrName>fill.type</p:attrName>
                                        </p:attrNameLst>
                                      </p:cBhvr>
                                      <p:to>
                                        <p:strVal val="solid"/>
                                      </p:to>
                                    </p:set>
                                  </p:childTnLst>
                                </p:cTn>
                              </p:par>
                            </p:childTnLst>
                          </p:cTn>
                        </p:par>
                        <p:par>
                          <p:cTn id="10" fill="hold" nodeType="afterGroup">
                            <p:stCondLst>
                              <p:cond delay="152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75108"/>
                                        </p:tgtEl>
                                        <p:attrNameLst>
                                          <p:attrName>style.visibility</p:attrName>
                                        </p:attrNameLst>
                                      </p:cBhvr>
                                      <p:to>
                                        <p:strVal val="visible"/>
                                      </p:to>
                                    </p:set>
                                    <p:animEffect transition="in" filter="fade">
                                      <p:cBhvr>
                                        <p:cTn id="18" dur="2000"/>
                                        <p:tgtEl>
                                          <p:spTgt spid="175108"/>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2000"/>
                            </p:stCondLst>
                            <p:childTnLst>
                              <p:par>
                                <p:cTn id="23" presetID="27" presetClass="entr" presetSubtype="0" fill="hold" grpId="0" nodeType="afterEffect">
                                  <p:stCondLst>
                                    <p:cond delay="5000"/>
                                  </p:stCondLst>
                                  <p:iterate type="lt">
                                    <p:tmPct val="50000"/>
                                  </p:iterate>
                                  <p:childTnLst>
                                    <p:set>
                                      <p:cBhvr>
                                        <p:cTn id="24" dur="1" fill="hold">
                                          <p:stCondLst>
                                            <p:cond delay="0"/>
                                          </p:stCondLst>
                                        </p:cTn>
                                        <p:tgtEl>
                                          <p:spTgt spid="175117"/>
                                        </p:tgtEl>
                                        <p:attrNameLst>
                                          <p:attrName>style.visibility</p:attrName>
                                        </p:attrNameLst>
                                      </p:cBhvr>
                                      <p:to>
                                        <p:strVal val="visible"/>
                                      </p:to>
                                    </p:set>
                                    <p:anim calcmode="discrete" valueType="clr">
                                      <p:cBhvr override="childStyle">
                                        <p:cTn id="25" dur="80"/>
                                        <p:tgtEl>
                                          <p:spTgt spid="175117"/>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175117"/>
                                        </p:tgtEl>
                                        <p:attrNameLst>
                                          <p:attrName>fillcolor</p:attrName>
                                        </p:attrNameLst>
                                      </p:cBhvr>
                                      <p:tavLst>
                                        <p:tav tm="0">
                                          <p:val>
                                            <p:clrVal>
                                              <a:schemeClr val="accent2"/>
                                            </p:clrVal>
                                          </p:val>
                                        </p:tav>
                                        <p:tav tm="50000">
                                          <p:val>
                                            <p:clrVal>
                                              <a:schemeClr val="hlink"/>
                                            </p:clrVal>
                                          </p:val>
                                        </p:tav>
                                      </p:tavLst>
                                    </p:anim>
                                    <p:set>
                                      <p:cBhvr>
                                        <p:cTn id="27" dur="80"/>
                                        <p:tgtEl>
                                          <p:spTgt spid="175117"/>
                                        </p:tgtEl>
                                        <p:attrNameLst>
                                          <p:attrName>fill.type</p:attrName>
                                        </p:attrNameLst>
                                      </p:cBhvr>
                                      <p:to>
                                        <p:strVal val="solid"/>
                                      </p:to>
                                    </p:set>
                                  </p:childTnLst>
                                </p:cTn>
                              </p:par>
                            </p:childTnLst>
                          </p:cTn>
                        </p:par>
                        <p:par>
                          <p:cTn id="28" fill="hold" nodeType="afterGroup">
                            <p:stCondLst>
                              <p:cond delay="84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75121"/>
                                        </p:tgtEl>
                                        <p:attrNameLst>
                                          <p:attrName>style.visibility</p:attrName>
                                        </p:attrNameLst>
                                      </p:cBhvr>
                                      <p:to>
                                        <p:strVal val="visible"/>
                                      </p:to>
                                    </p:set>
                                    <p:animEffect transition="in" filter="wipe(left)">
                                      <p:cBhvr>
                                        <p:cTn id="36" dur="5000"/>
                                        <p:tgtEl>
                                          <p:spTgt spid="175121"/>
                                        </p:tgtEl>
                                      </p:cBhvr>
                                    </p:animEffec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childTnLst>
                          </p:cTn>
                        </p:par>
                        <p:par>
                          <p:cTn id="40" fill="hold" nodeType="afterGroup">
                            <p:stCondLst>
                              <p:cond delay="5000"/>
                            </p:stCondLst>
                            <p:childTnLst>
                              <p:par>
                                <p:cTn id="41" presetID="2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3" grpId="0"/>
      <p:bldP spid="175117"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25AB11A5-F649-42AA-87D2-52DED30411B9}"/>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B2C5459-C205-4165-8E69-553827FF1F51}" type="slidenum">
              <a:rPr lang="en-US" altLang="en-US">
                <a:latin typeface="Garamond" panose="02020404030301010803" pitchFamily="18" charset="0"/>
              </a:rPr>
              <a:pPr eaLnBrk="1" hangingPunct="1"/>
              <a:t>16</a:t>
            </a:fld>
            <a:endParaRPr lang="en-US" altLang="en-US">
              <a:latin typeface="Garamond" panose="02020404030301010803" pitchFamily="18" charset="0"/>
            </a:endParaRPr>
          </a:p>
        </p:txBody>
      </p:sp>
      <p:sp>
        <p:nvSpPr>
          <p:cNvPr id="149506" name="Rectangle 2">
            <a:extLst>
              <a:ext uri="{FF2B5EF4-FFF2-40B4-BE49-F238E27FC236}">
                <a16:creationId xmlns:a16="http://schemas.microsoft.com/office/drawing/2014/main" id="{9FAEC252-4128-41CE-94F1-495B01F117D8}"/>
              </a:ext>
            </a:extLst>
          </p:cNvPr>
          <p:cNvSpPr>
            <a:spLocks noGrp="1" noChangeArrowheads="1"/>
          </p:cNvSpPr>
          <p:nvPr>
            <p:ph type="title"/>
          </p:nvPr>
        </p:nvSpPr>
        <p:spPr>
          <a:xfrm>
            <a:off x="381000" y="274638"/>
            <a:ext cx="7772400" cy="868362"/>
          </a:xfrm>
        </p:spPr>
        <p:txBody>
          <a:bodyPr/>
          <a:lstStyle/>
          <a:p>
            <a:r>
              <a:rPr lang="en-US" altLang="en-US" sz="4600" b="1">
                <a:solidFill>
                  <a:srgbClr val="339966"/>
                </a:solidFill>
                <a:latin typeface="Times New Roman" panose="02020603050405020304" pitchFamily="18" charset="0"/>
              </a:rPr>
              <a:t>Loop-current Analysis</a:t>
            </a:r>
          </a:p>
        </p:txBody>
      </p:sp>
      <p:sp>
        <p:nvSpPr>
          <p:cNvPr id="149507" name="Rectangle 3">
            <a:extLst>
              <a:ext uri="{FF2B5EF4-FFF2-40B4-BE49-F238E27FC236}">
                <a16:creationId xmlns:a16="http://schemas.microsoft.com/office/drawing/2014/main" id="{7260114F-1230-4153-911C-B6C1E95BA9C9}"/>
              </a:ext>
            </a:extLst>
          </p:cNvPr>
          <p:cNvSpPr>
            <a:spLocks noGrp="1" noChangeArrowheads="1"/>
          </p:cNvSpPr>
          <p:nvPr>
            <p:ph type="body" idx="1"/>
          </p:nvPr>
        </p:nvSpPr>
        <p:spPr>
          <a:xfrm>
            <a:off x="457200" y="1112838"/>
            <a:ext cx="8229600" cy="4983162"/>
          </a:xfrm>
        </p:spPr>
        <p:txBody>
          <a:bodyPr/>
          <a:lstStyle/>
          <a:p>
            <a:pPr>
              <a:lnSpc>
                <a:spcPct val="90000"/>
              </a:lnSpc>
            </a:pPr>
            <a:r>
              <a:rPr lang="en-US" altLang="en-US" sz="2400" dirty="0">
                <a:latin typeface="Times New Roman" panose="02020603050405020304" pitchFamily="18" charset="0"/>
              </a:rPr>
              <a:t>Loop analysis is systematic method of network analysis. </a:t>
            </a:r>
          </a:p>
          <a:p>
            <a:pPr>
              <a:lnSpc>
                <a:spcPct val="90000"/>
              </a:lnSpc>
            </a:pPr>
            <a:r>
              <a:rPr lang="en-US" altLang="en-US" sz="2400" dirty="0">
                <a:latin typeface="Times New Roman" panose="02020603050405020304" pitchFamily="18" charset="0"/>
              </a:rPr>
              <a:t>It is a general method and can be applied to any electrical network, howsoever complicated it may be.</a:t>
            </a:r>
          </a:p>
          <a:p>
            <a:pPr>
              <a:lnSpc>
                <a:spcPct val="90000"/>
              </a:lnSpc>
            </a:pPr>
            <a:r>
              <a:rPr lang="en-US" altLang="en-US" sz="2400" dirty="0">
                <a:latin typeface="Times New Roman" panose="02020603050405020304" pitchFamily="18" charset="0"/>
              </a:rPr>
              <a:t>It is based on writing KVL equations for </a:t>
            </a:r>
            <a:r>
              <a:rPr lang="en-US" altLang="en-US" sz="2400" dirty="0">
                <a:solidFill>
                  <a:srgbClr val="0033CC"/>
                </a:solidFill>
                <a:latin typeface="Times New Roman" panose="02020603050405020304" pitchFamily="18" charset="0"/>
              </a:rPr>
              <a:t>independent </a:t>
            </a:r>
            <a:r>
              <a:rPr lang="en-US" altLang="en-US" sz="2400" dirty="0">
                <a:latin typeface="Times New Roman" panose="02020603050405020304" pitchFamily="18" charset="0"/>
              </a:rPr>
              <a:t>loops.</a:t>
            </a:r>
          </a:p>
          <a:p>
            <a:pPr>
              <a:lnSpc>
                <a:spcPct val="90000"/>
              </a:lnSpc>
            </a:pPr>
            <a:r>
              <a:rPr lang="en-US" altLang="en-US" sz="2400" dirty="0">
                <a:latin typeface="Times New Roman" panose="02020603050405020304" pitchFamily="18" charset="0"/>
              </a:rPr>
              <a:t>A </a:t>
            </a:r>
            <a:r>
              <a:rPr lang="en-US" altLang="en-US" sz="2400" dirty="0">
                <a:solidFill>
                  <a:srgbClr val="0033CC"/>
                </a:solidFill>
                <a:latin typeface="Times New Roman" panose="02020603050405020304" pitchFamily="18" charset="0"/>
              </a:rPr>
              <a:t>loop</a:t>
            </a:r>
            <a:r>
              <a:rPr lang="en-US" altLang="en-US" sz="2400" dirty="0">
                <a:latin typeface="Times New Roman" panose="02020603050405020304" pitchFamily="18" charset="0"/>
              </a:rPr>
              <a:t> is a closed path in a network.</a:t>
            </a:r>
          </a:p>
          <a:p>
            <a:pPr>
              <a:lnSpc>
                <a:spcPct val="90000"/>
              </a:lnSpc>
            </a:pPr>
            <a:r>
              <a:rPr lang="en-US" altLang="en-US" sz="2400" dirty="0">
                <a:latin typeface="Times New Roman" panose="02020603050405020304" pitchFamily="18" charset="0"/>
              </a:rPr>
              <a:t>A </a:t>
            </a:r>
            <a:r>
              <a:rPr lang="en-US" altLang="en-US" sz="2400" dirty="0">
                <a:solidFill>
                  <a:srgbClr val="0033CC"/>
                </a:solidFill>
                <a:latin typeface="Times New Roman" panose="02020603050405020304" pitchFamily="18" charset="0"/>
              </a:rPr>
              <a:t>node </a:t>
            </a:r>
            <a:r>
              <a:rPr lang="en-US" altLang="en-US" sz="2400" dirty="0">
                <a:latin typeface="Times New Roman" panose="02020603050405020304" pitchFamily="18" charset="0"/>
              </a:rPr>
              <a:t>or a</a:t>
            </a:r>
            <a:r>
              <a:rPr lang="en-US" altLang="en-US" sz="2400" dirty="0">
                <a:solidFill>
                  <a:srgbClr val="0033CC"/>
                </a:solidFill>
                <a:latin typeface="Times New Roman" panose="02020603050405020304" pitchFamily="18" charset="0"/>
              </a:rPr>
              <a:t> junction </a:t>
            </a:r>
            <a:r>
              <a:rPr lang="en-US" altLang="en-US" sz="2400" dirty="0">
                <a:latin typeface="Times New Roman" panose="02020603050405020304" pitchFamily="18" charset="0"/>
              </a:rPr>
              <a:t>is a point in the network where three or more elements have a common connection. </a:t>
            </a:r>
          </a:p>
        </p:txBody>
      </p:sp>
      <p:grpSp>
        <p:nvGrpSpPr>
          <p:cNvPr id="2" name="Group 4">
            <a:extLst>
              <a:ext uri="{FF2B5EF4-FFF2-40B4-BE49-F238E27FC236}">
                <a16:creationId xmlns:a16="http://schemas.microsoft.com/office/drawing/2014/main" id="{60850988-D7AE-4E65-A787-207DF0346734}"/>
              </a:ext>
            </a:extLst>
          </p:cNvPr>
          <p:cNvGrpSpPr>
            <a:grpSpLocks/>
          </p:cNvGrpSpPr>
          <p:nvPr/>
        </p:nvGrpSpPr>
        <p:grpSpPr bwMode="auto">
          <a:xfrm>
            <a:off x="6324600" y="6477000"/>
            <a:ext cx="2057400" cy="396875"/>
            <a:chOff x="2304" y="4032"/>
            <a:chExt cx="1296" cy="282"/>
          </a:xfrm>
        </p:grpSpPr>
        <p:sp>
          <p:nvSpPr>
            <p:cNvPr id="39944" name="AutoShape 5">
              <a:extLst>
                <a:ext uri="{FF2B5EF4-FFF2-40B4-BE49-F238E27FC236}">
                  <a16:creationId xmlns:a16="http://schemas.microsoft.com/office/drawing/2014/main" id="{14DB731E-8A2F-46B1-816F-8571ECADEFC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9945" name="Text Box 6">
              <a:extLst>
                <a:ext uri="{FF2B5EF4-FFF2-40B4-BE49-F238E27FC236}">
                  <a16:creationId xmlns:a16="http://schemas.microsoft.com/office/drawing/2014/main" id="{100D957C-8E83-4A3E-BDF9-37C478E1C67C}"/>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down)">
                                      <p:cBhvr>
                                        <p:cTn id="7" dur="580">
                                          <p:stCondLst>
                                            <p:cond delay="0"/>
                                          </p:stCondLst>
                                        </p:cTn>
                                        <p:tgtEl>
                                          <p:spTgt spid="149506"/>
                                        </p:tgtEl>
                                      </p:cBhvr>
                                    </p:animEffect>
                                    <p:anim calcmode="lin" valueType="num">
                                      <p:cBhvr>
                                        <p:cTn id="8" dur="1822" tmFilter="0,0; 0.14,0.36; 0.43,0.73; 0.71,0.91; 1.0,1.0">
                                          <p:stCondLst>
                                            <p:cond delay="0"/>
                                          </p:stCondLst>
                                        </p:cTn>
                                        <p:tgtEl>
                                          <p:spTgt spid="14950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950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950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950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9506"/>
                                        </p:tgtEl>
                                        <p:attrNameLst>
                                          <p:attrName>ppt_y</p:attrName>
                                        </p:attrNameLst>
                                      </p:cBhvr>
                                      <p:tavLst>
                                        <p:tav tm="0" fmla="#ppt_y-sin(pi*$)/81">
                                          <p:val>
                                            <p:fltVal val="0"/>
                                          </p:val>
                                        </p:tav>
                                        <p:tav tm="100000">
                                          <p:val>
                                            <p:fltVal val="1"/>
                                          </p:val>
                                        </p:tav>
                                      </p:tavLst>
                                    </p:anim>
                                    <p:animScale>
                                      <p:cBhvr>
                                        <p:cTn id="13" dur="26">
                                          <p:stCondLst>
                                            <p:cond delay="650"/>
                                          </p:stCondLst>
                                        </p:cTn>
                                        <p:tgtEl>
                                          <p:spTgt spid="149506"/>
                                        </p:tgtEl>
                                      </p:cBhvr>
                                      <p:to x="100000" y="60000"/>
                                    </p:animScale>
                                    <p:animScale>
                                      <p:cBhvr>
                                        <p:cTn id="14" dur="166" decel="50000">
                                          <p:stCondLst>
                                            <p:cond delay="676"/>
                                          </p:stCondLst>
                                        </p:cTn>
                                        <p:tgtEl>
                                          <p:spTgt spid="149506"/>
                                        </p:tgtEl>
                                      </p:cBhvr>
                                      <p:to x="100000" y="100000"/>
                                    </p:animScale>
                                    <p:animScale>
                                      <p:cBhvr>
                                        <p:cTn id="15" dur="26">
                                          <p:stCondLst>
                                            <p:cond delay="1312"/>
                                          </p:stCondLst>
                                        </p:cTn>
                                        <p:tgtEl>
                                          <p:spTgt spid="149506"/>
                                        </p:tgtEl>
                                      </p:cBhvr>
                                      <p:to x="100000" y="80000"/>
                                    </p:animScale>
                                    <p:animScale>
                                      <p:cBhvr>
                                        <p:cTn id="16" dur="166" decel="50000">
                                          <p:stCondLst>
                                            <p:cond delay="1338"/>
                                          </p:stCondLst>
                                        </p:cTn>
                                        <p:tgtEl>
                                          <p:spTgt spid="149506"/>
                                        </p:tgtEl>
                                      </p:cBhvr>
                                      <p:to x="100000" y="100000"/>
                                    </p:animScale>
                                    <p:animScale>
                                      <p:cBhvr>
                                        <p:cTn id="17" dur="26">
                                          <p:stCondLst>
                                            <p:cond delay="1642"/>
                                          </p:stCondLst>
                                        </p:cTn>
                                        <p:tgtEl>
                                          <p:spTgt spid="149506"/>
                                        </p:tgtEl>
                                      </p:cBhvr>
                                      <p:to x="100000" y="90000"/>
                                    </p:animScale>
                                    <p:animScale>
                                      <p:cBhvr>
                                        <p:cTn id="18" dur="166" decel="50000">
                                          <p:stCondLst>
                                            <p:cond delay="1668"/>
                                          </p:stCondLst>
                                        </p:cTn>
                                        <p:tgtEl>
                                          <p:spTgt spid="149506"/>
                                        </p:tgtEl>
                                      </p:cBhvr>
                                      <p:to x="100000" y="100000"/>
                                    </p:animScale>
                                    <p:animScale>
                                      <p:cBhvr>
                                        <p:cTn id="19" dur="26">
                                          <p:stCondLst>
                                            <p:cond delay="1808"/>
                                          </p:stCondLst>
                                        </p:cTn>
                                        <p:tgtEl>
                                          <p:spTgt spid="149506"/>
                                        </p:tgtEl>
                                      </p:cBhvr>
                                      <p:to x="100000" y="95000"/>
                                    </p:animScale>
                                    <p:animScale>
                                      <p:cBhvr>
                                        <p:cTn id="20" dur="166" decel="50000">
                                          <p:stCondLst>
                                            <p:cond delay="1834"/>
                                          </p:stCondLst>
                                        </p:cTn>
                                        <p:tgtEl>
                                          <p:spTgt spid="149506"/>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49507">
                                            <p:txEl>
                                              <p:pRg st="0" end="0"/>
                                            </p:txEl>
                                          </p:spTgt>
                                        </p:tgtEl>
                                        <p:attrNameLst>
                                          <p:attrName>style.visibility</p:attrName>
                                        </p:attrNameLst>
                                      </p:cBhvr>
                                      <p:to>
                                        <p:strVal val="visible"/>
                                      </p:to>
                                    </p:set>
                                    <p:animEffect transition="in" filter="fade">
                                      <p:cBhvr>
                                        <p:cTn id="24" dur="1000"/>
                                        <p:tgtEl>
                                          <p:spTgt spid="149507">
                                            <p:txEl>
                                              <p:pRg st="0" end="0"/>
                                            </p:txEl>
                                          </p:spTgt>
                                        </p:tgtEl>
                                      </p:cBhvr>
                                    </p:animEffect>
                                    <p:anim calcmode="lin" valueType="num">
                                      <p:cBhvr>
                                        <p:cTn id="25" dur="1000" fill="hold"/>
                                        <p:tgtEl>
                                          <p:spTgt spid="149507">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4950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7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149507">
                                            <p:txEl>
                                              <p:pRg st="1" end="1"/>
                                            </p:txEl>
                                          </p:spTgt>
                                        </p:tgtEl>
                                        <p:attrNameLst>
                                          <p:attrName>style.visibility</p:attrName>
                                        </p:attrNameLst>
                                      </p:cBhvr>
                                      <p:to>
                                        <p:strVal val="visible"/>
                                      </p:to>
                                    </p:set>
                                    <p:animEffect transition="in" filter="fade">
                                      <p:cBhvr>
                                        <p:cTn id="30" dur="1000"/>
                                        <p:tgtEl>
                                          <p:spTgt spid="149507">
                                            <p:txEl>
                                              <p:pRg st="1" end="1"/>
                                            </p:txEl>
                                          </p:spTgt>
                                        </p:tgtEl>
                                      </p:cBhvr>
                                    </p:animEffect>
                                    <p:anim calcmode="lin" valueType="num">
                                      <p:cBhvr>
                                        <p:cTn id="31" dur="1000" fill="hold"/>
                                        <p:tgtEl>
                                          <p:spTgt spid="149507">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14950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70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149507">
                                            <p:txEl>
                                              <p:pRg st="2" end="2"/>
                                            </p:txEl>
                                          </p:spTgt>
                                        </p:tgtEl>
                                        <p:attrNameLst>
                                          <p:attrName>style.visibility</p:attrName>
                                        </p:attrNameLst>
                                      </p:cBhvr>
                                      <p:to>
                                        <p:strVal val="visible"/>
                                      </p:to>
                                    </p:set>
                                    <p:animEffect transition="in" filter="fade">
                                      <p:cBhvr>
                                        <p:cTn id="36" dur="1000"/>
                                        <p:tgtEl>
                                          <p:spTgt spid="149507">
                                            <p:txEl>
                                              <p:pRg st="2" end="2"/>
                                            </p:txEl>
                                          </p:spTgt>
                                        </p:tgtEl>
                                      </p:cBhvr>
                                    </p:animEffect>
                                    <p:anim calcmode="lin" valueType="num">
                                      <p:cBhvr>
                                        <p:cTn id="37" dur="1000" fill="hold"/>
                                        <p:tgtEl>
                                          <p:spTgt spid="149507">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14950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29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149507">
                                            <p:txEl>
                                              <p:pRg st="3" end="3"/>
                                            </p:txEl>
                                          </p:spTgt>
                                        </p:tgtEl>
                                        <p:attrNameLst>
                                          <p:attrName>style.visibility</p:attrName>
                                        </p:attrNameLst>
                                      </p:cBhvr>
                                      <p:to>
                                        <p:strVal val="visible"/>
                                      </p:to>
                                    </p:set>
                                    <p:animEffect transition="in" filter="fade">
                                      <p:cBhvr>
                                        <p:cTn id="42" dur="1000"/>
                                        <p:tgtEl>
                                          <p:spTgt spid="149507">
                                            <p:txEl>
                                              <p:pRg st="3" end="3"/>
                                            </p:txEl>
                                          </p:spTgt>
                                        </p:tgtEl>
                                      </p:cBhvr>
                                    </p:animEffect>
                                    <p:anim calcmode="lin" valueType="num">
                                      <p:cBhvr>
                                        <p:cTn id="43" dur="1000" fill="hold"/>
                                        <p:tgtEl>
                                          <p:spTgt spid="149507">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149507">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6700"/>
                            </p:stCondLst>
                            <p:childTnLst>
                              <p:par>
                                <p:cTn id="46" presetID="40" presetClass="entr" presetSubtype="0" fill="hold" grpId="0" nodeType="afterEffect">
                                  <p:stCondLst>
                                    <p:cond delay="0"/>
                                  </p:stCondLst>
                                  <p:iterate type="lt">
                                    <p:tmPct val="10000"/>
                                  </p:iterate>
                                  <p:childTnLst>
                                    <p:set>
                                      <p:cBhvr>
                                        <p:cTn id="47" dur="1" fill="hold">
                                          <p:stCondLst>
                                            <p:cond delay="0"/>
                                          </p:stCondLst>
                                        </p:cTn>
                                        <p:tgtEl>
                                          <p:spTgt spid="149507">
                                            <p:txEl>
                                              <p:pRg st="4" end="4"/>
                                            </p:txEl>
                                          </p:spTgt>
                                        </p:tgtEl>
                                        <p:attrNameLst>
                                          <p:attrName>style.visibility</p:attrName>
                                        </p:attrNameLst>
                                      </p:cBhvr>
                                      <p:to>
                                        <p:strVal val="visible"/>
                                      </p:to>
                                    </p:set>
                                    <p:animEffect transition="in" filter="fade">
                                      <p:cBhvr>
                                        <p:cTn id="48" dur="1000"/>
                                        <p:tgtEl>
                                          <p:spTgt spid="149507">
                                            <p:txEl>
                                              <p:pRg st="4" end="4"/>
                                            </p:txEl>
                                          </p:spTgt>
                                        </p:tgtEl>
                                      </p:cBhvr>
                                    </p:animEffect>
                                    <p:anim calcmode="lin" valueType="num">
                                      <p:cBhvr>
                                        <p:cTn id="49" dur="1000" fill="hold"/>
                                        <p:tgtEl>
                                          <p:spTgt spid="149507">
                                            <p:txEl>
                                              <p:pRg st="4" end="4"/>
                                            </p:txEl>
                                          </p:spTgt>
                                        </p:tgtEl>
                                        <p:attrNameLst>
                                          <p:attrName>ppt_x</p:attrName>
                                        </p:attrNameLst>
                                      </p:cBhvr>
                                      <p:tavLst>
                                        <p:tav tm="0">
                                          <p:val>
                                            <p:strVal val="#ppt_x-.1"/>
                                          </p:val>
                                        </p:tav>
                                        <p:tav tm="100000">
                                          <p:val>
                                            <p:strVal val="#ppt_x"/>
                                          </p:val>
                                        </p:tav>
                                      </p:tavLst>
                                    </p:anim>
                                    <p:anim calcmode="lin" valueType="num">
                                      <p:cBhvr>
                                        <p:cTn id="50" dur="1000" fill="hold"/>
                                        <p:tgtEl>
                                          <p:spTgt spid="149507">
                                            <p:txEl>
                                              <p:pRg st="4" end="4"/>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580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4950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1E117F8-2C8A-4E57-8515-143CB14700D8}"/>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09CEFB1-7DAD-4CED-9A22-B934D3C6970E}" type="slidenum">
              <a:rPr lang="en-US" altLang="en-US">
                <a:latin typeface="Garamond" panose="02020404030301010803" pitchFamily="18" charset="0"/>
              </a:rPr>
              <a:pPr eaLnBrk="1" hangingPunct="1"/>
              <a:t>17</a:t>
            </a:fld>
            <a:endParaRPr lang="en-US" altLang="en-US">
              <a:latin typeface="Garamond" panose="02020404030301010803" pitchFamily="18" charset="0"/>
            </a:endParaRPr>
          </a:p>
        </p:txBody>
      </p:sp>
      <p:sp>
        <p:nvSpPr>
          <p:cNvPr id="151555" name="Rectangle 3">
            <a:extLst>
              <a:ext uri="{FF2B5EF4-FFF2-40B4-BE49-F238E27FC236}">
                <a16:creationId xmlns:a16="http://schemas.microsoft.com/office/drawing/2014/main" id="{940E3396-D1D8-4A3C-B334-EC327B07735B}"/>
              </a:ext>
            </a:extLst>
          </p:cNvPr>
          <p:cNvSpPr>
            <a:spLocks noGrp="1" noChangeArrowheads="1"/>
          </p:cNvSpPr>
          <p:nvPr>
            <p:ph type="body" idx="1"/>
          </p:nvPr>
        </p:nvSpPr>
        <p:spPr>
          <a:xfrm>
            <a:off x="381000" y="808038"/>
            <a:ext cx="8458200" cy="5135562"/>
          </a:xfrm>
        </p:spPr>
        <p:txBody>
          <a:bodyPr/>
          <a:lstStyle/>
          <a:p>
            <a:r>
              <a:rPr lang="en-US" altLang="en-US" sz="2400" dirty="0">
                <a:latin typeface="Times New Roman" panose="02020603050405020304" pitchFamily="18" charset="0"/>
              </a:rPr>
              <a:t>Before the loop analysis can be applied to a network, we must </a:t>
            </a:r>
            <a:r>
              <a:rPr lang="en-US" altLang="en-US" sz="2400" dirty="0">
                <a:solidFill>
                  <a:srgbClr val="0000FF"/>
                </a:solidFill>
                <a:latin typeface="Times New Roman" panose="02020603050405020304" pitchFamily="18" charset="0"/>
              </a:rPr>
              <a:t>first check that it has only voltage sources</a:t>
            </a:r>
            <a:r>
              <a:rPr lang="en-US" altLang="en-US" sz="2400" dirty="0">
                <a:latin typeface="Times New Roman" panose="02020603050405020304" pitchFamily="18" charset="0"/>
              </a:rPr>
              <a:t> (independent or dependent).</a:t>
            </a:r>
          </a:p>
          <a:p>
            <a:r>
              <a:rPr lang="en-US" altLang="en-US" sz="2400" dirty="0">
                <a:latin typeface="Times New Roman" panose="02020603050405020304" pitchFamily="18" charset="0"/>
              </a:rPr>
              <a:t>Any current source must be transformed into its equivalent voltage source.</a:t>
            </a:r>
          </a:p>
          <a:p>
            <a:r>
              <a:rPr lang="en-US" altLang="en-US" sz="2400" dirty="0">
                <a:latin typeface="Times New Roman" panose="02020603050405020304" pitchFamily="18" charset="0"/>
              </a:rPr>
              <a:t>Sometimes, it is a difficult task to identify </a:t>
            </a:r>
            <a:r>
              <a:rPr lang="en-US" altLang="en-US" sz="2400" dirty="0">
                <a:solidFill>
                  <a:srgbClr val="0000FF"/>
                </a:solidFill>
                <a:latin typeface="Times New Roman" panose="02020603050405020304" pitchFamily="18" charset="0"/>
              </a:rPr>
              <a:t>independent loops</a:t>
            </a:r>
            <a:r>
              <a:rPr lang="en-US" altLang="en-US" sz="2400" dirty="0">
                <a:latin typeface="Times New Roman" panose="02020603050405020304" pitchFamily="18" charset="0"/>
              </a:rPr>
              <a:t> in a network.</a:t>
            </a:r>
          </a:p>
          <a:p>
            <a:r>
              <a:rPr lang="en-US" altLang="en-US" sz="2400" dirty="0">
                <a:latin typeface="Times New Roman" panose="02020603050405020304" pitchFamily="18" charset="0"/>
              </a:rPr>
              <a:t>The method of loop analysis can be best understood by considering some examples.</a:t>
            </a:r>
          </a:p>
          <a:p>
            <a:endParaRPr lang="en-US" altLang="en-US" sz="2400" dirty="0">
              <a:latin typeface="Times New Roman" panose="02020603050405020304" pitchFamily="18" charset="0"/>
            </a:endParaRPr>
          </a:p>
        </p:txBody>
      </p:sp>
      <p:grpSp>
        <p:nvGrpSpPr>
          <p:cNvPr id="2" name="Group 5">
            <a:extLst>
              <a:ext uri="{FF2B5EF4-FFF2-40B4-BE49-F238E27FC236}">
                <a16:creationId xmlns:a16="http://schemas.microsoft.com/office/drawing/2014/main" id="{C109B0CA-C87D-4772-97E4-644848E9AF03}"/>
              </a:ext>
            </a:extLst>
          </p:cNvPr>
          <p:cNvGrpSpPr>
            <a:grpSpLocks/>
          </p:cNvGrpSpPr>
          <p:nvPr/>
        </p:nvGrpSpPr>
        <p:grpSpPr bwMode="auto">
          <a:xfrm>
            <a:off x="6324600" y="6477000"/>
            <a:ext cx="2057400" cy="396875"/>
            <a:chOff x="2304" y="4032"/>
            <a:chExt cx="1296" cy="282"/>
          </a:xfrm>
        </p:grpSpPr>
        <p:sp>
          <p:nvSpPr>
            <p:cNvPr id="40967" name="AutoShape 6">
              <a:extLst>
                <a:ext uri="{FF2B5EF4-FFF2-40B4-BE49-F238E27FC236}">
                  <a16:creationId xmlns:a16="http://schemas.microsoft.com/office/drawing/2014/main" id="{4ED3D3E4-D8A5-4958-9F6E-94D0248305F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0968" name="Text Box 7">
              <a:extLst>
                <a:ext uri="{FF2B5EF4-FFF2-40B4-BE49-F238E27FC236}">
                  <a16:creationId xmlns:a16="http://schemas.microsoft.com/office/drawing/2014/main" id="{AB25C8DE-3287-4B0A-9974-6A4367A12DB8}"/>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51555">
                                            <p:txEl>
                                              <p:pRg st="0" end="0"/>
                                            </p:txEl>
                                          </p:spTgt>
                                        </p:tgtEl>
                                        <p:attrNameLst>
                                          <p:attrName>style.visibility</p:attrName>
                                        </p:attrNameLst>
                                      </p:cBhvr>
                                      <p:to>
                                        <p:strVal val="visible"/>
                                      </p:to>
                                    </p:set>
                                    <p:animEffect transition="in" filter="fade">
                                      <p:cBhvr>
                                        <p:cTn id="7" dur="1000"/>
                                        <p:tgtEl>
                                          <p:spTgt spid="151555">
                                            <p:txEl>
                                              <p:pRg st="0" end="0"/>
                                            </p:txEl>
                                          </p:spTgt>
                                        </p:tgtEl>
                                      </p:cBhvr>
                                    </p:animEffect>
                                    <p:anim calcmode="lin" valueType="num">
                                      <p:cBhvr>
                                        <p:cTn id="8" dur="1000" fill="hold"/>
                                        <p:tgtEl>
                                          <p:spTgt spid="151555">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51555">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121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151555">
                                            <p:txEl>
                                              <p:pRg st="1" end="1"/>
                                            </p:txEl>
                                          </p:spTgt>
                                        </p:tgtEl>
                                        <p:attrNameLst>
                                          <p:attrName>style.visibility</p:attrName>
                                        </p:attrNameLst>
                                      </p:cBhvr>
                                      <p:to>
                                        <p:strVal val="visible"/>
                                      </p:to>
                                    </p:set>
                                    <p:animEffect transition="in" filter="fade">
                                      <p:cBhvr>
                                        <p:cTn id="13" dur="1000"/>
                                        <p:tgtEl>
                                          <p:spTgt spid="151555">
                                            <p:txEl>
                                              <p:pRg st="1" end="1"/>
                                            </p:txEl>
                                          </p:spTgt>
                                        </p:tgtEl>
                                      </p:cBhvr>
                                    </p:animEffect>
                                    <p:anim calcmode="lin" valueType="num">
                                      <p:cBhvr>
                                        <p:cTn id="14" dur="1000" fill="hold"/>
                                        <p:tgtEl>
                                          <p:spTgt spid="151555">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151555">
                                            <p:txEl>
                                              <p:pRg st="1" end="1"/>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9400"/>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151555">
                                            <p:txEl>
                                              <p:pRg st="2" end="2"/>
                                            </p:txEl>
                                          </p:spTgt>
                                        </p:tgtEl>
                                        <p:attrNameLst>
                                          <p:attrName>style.visibility</p:attrName>
                                        </p:attrNameLst>
                                      </p:cBhvr>
                                      <p:to>
                                        <p:strVal val="visible"/>
                                      </p:to>
                                    </p:set>
                                    <p:animEffect transition="in" filter="fade">
                                      <p:cBhvr>
                                        <p:cTn id="19" dur="1000"/>
                                        <p:tgtEl>
                                          <p:spTgt spid="151555">
                                            <p:txEl>
                                              <p:pRg st="2" end="2"/>
                                            </p:txEl>
                                          </p:spTgt>
                                        </p:tgtEl>
                                      </p:cBhvr>
                                    </p:animEffect>
                                    <p:anim calcmode="lin" valueType="num">
                                      <p:cBhvr>
                                        <p:cTn id="20" dur="1000" fill="hold"/>
                                        <p:tgtEl>
                                          <p:spTgt spid="151555">
                                            <p:txEl>
                                              <p:pRg st="2" end="2"/>
                                            </p:txEl>
                                          </p:spTgt>
                                        </p:tgtEl>
                                        <p:attrNameLst>
                                          <p:attrName>ppt_x</p:attrName>
                                        </p:attrNameLst>
                                      </p:cBhvr>
                                      <p:tavLst>
                                        <p:tav tm="0">
                                          <p:val>
                                            <p:strVal val="#ppt_x-.1"/>
                                          </p:val>
                                        </p:tav>
                                        <p:tav tm="100000">
                                          <p:val>
                                            <p:strVal val="#ppt_x"/>
                                          </p:val>
                                        </p:tav>
                                      </p:tavLst>
                                    </p:anim>
                                    <p:anim calcmode="lin" valueType="num">
                                      <p:cBhvr>
                                        <p:cTn id="21" dur="1000" fill="hold"/>
                                        <p:tgtEl>
                                          <p:spTgt spid="151555">
                                            <p:txEl>
                                              <p:pRg st="2" end="2"/>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268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151555">
                                            <p:txEl>
                                              <p:pRg st="3" end="3"/>
                                            </p:txEl>
                                          </p:spTgt>
                                        </p:tgtEl>
                                        <p:attrNameLst>
                                          <p:attrName>style.visibility</p:attrName>
                                        </p:attrNameLst>
                                      </p:cBhvr>
                                      <p:to>
                                        <p:strVal val="visible"/>
                                      </p:to>
                                    </p:set>
                                    <p:animEffect transition="in" filter="fade">
                                      <p:cBhvr>
                                        <p:cTn id="25" dur="1000"/>
                                        <p:tgtEl>
                                          <p:spTgt spid="151555">
                                            <p:txEl>
                                              <p:pRg st="3" end="3"/>
                                            </p:txEl>
                                          </p:spTgt>
                                        </p:tgtEl>
                                      </p:cBhvr>
                                    </p:animEffect>
                                    <p:anim calcmode="lin" valueType="num">
                                      <p:cBhvr>
                                        <p:cTn id="26" dur="1000" fill="hold"/>
                                        <p:tgtEl>
                                          <p:spTgt spid="151555">
                                            <p:txEl>
                                              <p:pRg st="3" end="3"/>
                                            </p:txEl>
                                          </p:spTgt>
                                        </p:tgtEl>
                                        <p:attrNameLst>
                                          <p:attrName>ppt_x</p:attrName>
                                        </p:attrNameLst>
                                      </p:cBhvr>
                                      <p:tavLst>
                                        <p:tav tm="0">
                                          <p:val>
                                            <p:strVal val="#ppt_x-.1"/>
                                          </p:val>
                                        </p:tav>
                                        <p:tav tm="100000">
                                          <p:val>
                                            <p:strVal val="#ppt_x"/>
                                          </p:val>
                                        </p:tav>
                                      </p:tavLst>
                                    </p:anim>
                                    <p:anim calcmode="lin" valueType="num">
                                      <p:cBhvr>
                                        <p:cTn id="27" dur="1000" fill="hold"/>
                                        <p:tgtEl>
                                          <p:spTgt spid="151555">
                                            <p:txEl>
                                              <p:pRg st="3" end="3"/>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45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A6308BFC-8AC5-4D10-98D5-5D42F3CF3582}"/>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09C4788A-E144-4DC4-8DEA-678632F8BE10}" type="slidenum">
              <a:rPr lang="en-US" altLang="en-US">
                <a:latin typeface="Garamond" panose="02020404030301010803" pitchFamily="18" charset="0"/>
              </a:rPr>
              <a:pPr eaLnBrk="1" hangingPunct="1"/>
              <a:t>18</a:t>
            </a:fld>
            <a:endParaRPr lang="en-US" altLang="en-US">
              <a:latin typeface="Garamond" panose="02020404030301010803" pitchFamily="18" charset="0"/>
            </a:endParaRPr>
          </a:p>
        </p:txBody>
      </p:sp>
      <p:sp>
        <p:nvSpPr>
          <p:cNvPr id="220162" name="Rectangle 2">
            <a:extLst>
              <a:ext uri="{FF2B5EF4-FFF2-40B4-BE49-F238E27FC236}">
                <a16:creationId xmlns:a16="http://schemas.microsoft.com/office/drawing/2014/main" id="{322CD0F4-C366-457B-AA62-F265DC35702A}"/>
              </a:ext>
            </a:extLst>
          </p:cNvPr>
          <p:cNvSpPr>
            <a:spLocks noGrp="1" noChangeArrowheads="1"/>
          </p:cNvSpPr>
          <p:nvPr>
            <p:ph type="title"/>
          </p:nvPr>
        </p:nvSpPr>
        <p:spPr/>
        <p:txBody>
          <a:bodyPr/>
          <a:lstStyle/>
          <a:p>
            <a:r>
              <a:rPr lang="en-US" altLang="en-US" sz="4100" b="1">
                <a:solidFill>
                  <a:srgbClr val="339966"/>
                </a:solidFill>
                <a:latin typeface="Times New Roman" panose="02020603050405020304" pitchFamily="18" charset="0"/>
              </a:rPr>
              <a:t>Example</a:t>
            </a:r>
            <a:r>
              <a:rPr lang="en-US" altLang="en-US" sz="4100" b="1">
                <a:solidFill>
                  <a:srgbClr val="CC0000"/>
                </a:solidFill>
                <a:latin typeface="Arial" panose="020B0604020202020204" pitchFamily="34" charset="0"/>
              </a:rPr>
              <a:t> </a:t>
            </a:r>
            <a:r>
              <a:rPr lang="en-US" altLang="en-US" sz="4100" b="1">
                <a:solidFill>
                  <a:srgbClr val="339966"/>
                </a:solidFill>
                <a:latin typeface="Arial" panose="020B0604020202020204" pitchFamily="34" charset="0"/>
              </a:rPr>
              <a:t>3</a:t>
            </a:r>
          </a:p>
        </p:txBody>
      </p:sp>
      <p:pic>
        <p:nvPicPr>
          <p:cNvPr id="220167" name="Picture 7">
            <a:extLst>
              <a:ext uri="{FF2B5EF4-FFF2-40B4-BE49-F238E27FC236}">
                <a16:creationId xmlns:a16="http://schemas.microsoft.com/office/drawing/2014/main" id="{6D7D8FF3-115E-4063-A4D6-7ACEC0FE2205}"/>
              </a:ext>
            </a:extLst>
          </p:cNvPr>
          <p:cNvPicPr>
            <a:picLocks noGrp="1" noChangeAspect="1" noChangeArrowheads="1"/>
          </p:cNvPicPr>
          <p:nvPr>
            <p:ph idx="1"/>
          </p:nvPr>
        </p:nvPicPr>
        <p:blipFill>
          <a:blip r:embed="rId2">
            <a:lum bright="-36000" contrast="60000"/>
            <a:extLst>
              <a:ext uri="{28A0092B-C50C-407E-A947-70E740481C1C}">
                <a14:useLocalDpi xmlns:a14="http://schemas.microsoft.com/office/drawing/2010/main" val="0"/>
              </a:ext>
            </a:extLst>
          </a:blip>
          <a:srcRect/>
          <a:stretch>
            <a:fillRect/>
          </a:stretch>
        </p:blipFill>
        <p:spPr>
          <a:xfrm>
            <a:off x="1984375" y="1158875"/>
            <a:ext cx="5178425" cy="3336925"/>
          </a:xfrm>
          <a:noFill/>
        </p:spPr>
      </p:pic>
      <p:sp>
        <p:nvSpPr>
          <p:cNvPr id="220169" name="Text Box 9">
            <a:extLst>
              <a:ext uri="{FF2B5EF4-FFF2-40B4-BE49-F238E27FC236}">
                <a16:creationId xmlns:a16="http://schemas.microsoft.com/office/drawing/2014/main" id="{8233EEF6-923D-4F57-8B11-7EE1490B42C4}"/>
              </a:ext>
            </a:extLst>
          </p:cNvPr>
          <p:cNvSpPr txBox="1">
            <a:spLocks noChangeArrowheads="1"/>
          </p:cNvSpPr>
          <p:nvPr/>
        </p:nvSpPr>
        <p:spPr bwMode="auto">
          <a:xfrm>
            <a:off x="685800" y="50292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Find the voltage across the 2-Ω resistance. </a:t>
            </a:r>
          </a:p>
        </p:txBody>
      </p:sp>
      <p:grpSp>
        <p:nvGrpSpPr>
          <p:cNvPr id="2" name="Group 10">
            <a:extLst>
              <a:ext uri="{FF2B5EF4-FFF2-40B4-BE49-F238E27FC236}">
                <a16:creationId xmlns:a16="http://schemas.microsoft.com/office/drawing/2014/main" id="{5DE8AFD0-AA46-417E-8992-8DEE2F92EC00}"/>
              </a:ext>
            </a:extLst>
          </p:cNvPr>
          <p:cNvGrpSpPr>
            <a:grpSpLocks/>
          </p:cNvGrpSpPr>
          <p:nvPr/>
        </p:nvGrpSpPr>
        <p:grpSpPr bwMode="auto">
          <a:xfrm>
            <a:off x="6324600" y="6477000"/>
            <a:ext cx="2057400" cy="396875"/>
            <a:chOff x="2304" y="4032"/>
            <a:chExt cx="1296" cy="282"/>
          </a:xfrm>
        </p:grpSpPr>
        <p:sp>
          <p:nvSpPr>
            <p:cNvPr id="41993" name="AutoShape 11">
              <a:extLst>
                <a:ext uri="{FF2B5EF4-FFF2-40B4-BE49-F238E27FC236}">
                  <a16:creationId xmlns:a16="http://schemas.microsoft.com/office/drawing/2014/main" id="{18C2CAD3-A14B-40E3-BEB3-BB760EF8CEB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1994" name="Text Box 12">
              <a:extLst>
                <a:ext uri="{FF2B5EF4-FFF2-40B4-BE49-F238E27FC236}">
                  <a16:creationId xmlns:a16="http://schemas.microsoft.com/office/drawing/2014/main" id="{61D10159-6CFA-42FA-AFE0-1CDEEB7DFCF8}"/>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20162"/>
                                        </p:tgtEl>
                                        <p:attrNameLst>
                                          <p:attrName>style.visibility</p:attrName>
                                        </p:attrNameLst>
                                      </p:cBhvr>
                                      <p:to>
                                        <p:strVal val="visible"/>
                                      </p:to>
                                    </p:set>
                                    <p:animEffect transition="in" filter="wipe(down)">
                                      <p:cBhvr>
                                        <p:cTn id="7" dur="580">
                                          <p:stCondLst>
                                            <p:cond delay="0"/>
                                          </p:stCondLst>
                                        </p:cTn>
                                        <p:tgtEl>
                                          <p:spTgt spid="220162"/>
                                        </p:tgtEl>
                                      </p:cBhvr>
                                    </p:animEffect>
                                    <p:anim calcmode="lin" valueType="num">
                                      <p:cBhvr>
                                        <p:cTn id="8" dur="1822" tmFilter="0,0; 0.14,0.36; 0.43,0.73; 0.71,0.91; 1.0,1.0">
                                          <p:stCondLst>
                                            <p:cond delay="0"/>
                                          </p:stCondLst>
                                        </p:cTn>
                                        <p:tgtEl>
                                          <p:spTgt spid="22016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016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016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016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016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0162"/>
                                        </p:tgtEl>
                                      </p:cBhvr>
                                      <p:to x="100000" y="60000"/>
                                    </p:animScale>
                                    <p:animScale>
                                      <p:cBhvr>
                                        <p:cTn id="14" dur="166" decel="50000">
                                          <p:stCondLst>
                                            <p:cond delay="676"/>
                                          </p:stCondLst>
                                        </p:cTn>
                                        <p:tgtEl>
                                          <p:spTgt spid="220162"/>
                                        </p:tgtEl>
                                      </p:cBhvr>
                                      <p:to x="100000" y="100000"/>
                                    </p:animScale>
                                    <p:animScale>
                                      <p:cBhvr>
                                        <p:cTn id="15" dur="26">
                                          <p:stCondLst>
                                            <p:cond delay="1312"/>
                                          </p:stCondLst>
                                        </p:cTn>
                                        <p:tgtEl>
                                          <p:spTgt spid="220162"/>
                                        </p:tgtEl>
                                      </p:cBhvr>
                                      <p:to x="100000" y="80000"/>
                                    </p:animScale>
                                    <p:animScale>
                                      <p:cBhvr>
                                        <p:cTn id="16" dur="166" decel="50000">
                                          <p:stCondLst>
                                            <p:cond delay="1338"/>
                                          </p:stCondLst>
                                        </p:cTn>
                                        <p:tgtEl>
                                          <p:spTgt spid="220162"/>
                                        </p:tgtEl>
                                      </p:cBhvr>
                                      <p:to x="100000" y="100000"/>
                                    </p:animScale>
                                    <p:animScale>
                                      <p:cBhvr>
                                        <p:cTn id="17" dur="26">
                                          <p:stCondLst>
                                            <p:cond delay="1642"/>
                                          </p:stCondLst>
                                        </p:cTn>
                                        <p:tgtEl>
                                          <p:spTgt spid="220162"/>
                                        </p:tgtEl>
                                      </p:cBhvr>
                                      <p:to x="100000" y="90000"/>
                                    </p:animScale>
                                    <p:animScale>
                                      <p:cBhvr>
                                        <p:cTn id="18" dur="166" decel="50000">
                                          <p:stCondLst>
                                            <p:cond delay="1668"/>
                                          </p:stCondLst>
                                        </p:cTn>
                                        <p:tgtEl>
                                          <p:spTgt spid="220162"/>
                                        </p:tgtEl>
                                      </p:cBhvr>
                                      <p:to x="100000" y="100000"/>
                                    </p:animScale>
                                    <p:animScale>
                                      <p:cBhvr>
                                        <p:cTn id="19" dur="26">
                                          <p:stCondLst>
                                            <p:cond delay="1808"/>
                                          </p:stCondLst>
                                        </p:cTn>
                                        <p:tgtEl>
                                          <p:spTgt spid="220162"/>
                                        </p:tgtEl>
                                      </p:cBhvr>
                                      <p:to x="100000" y="95000"/>
                                    </p:animScale>
                                    <p:animScale>
                                      <p:cBhvr>
                                        <p:cTn id="20" dur="166" decel="50000">
                                          <p:stCondLst>
                                            <p:cond delay="1834"/>
                                          </p:stCondLst>
                                        </p:cTn>
                                        <p:tgtEl>
                                          <p:spTgt spid="220162"/>
                                        </p:tgtEl>
                                      </p:cBhvr>
                                      <p:to x="100000" y="100000"/>
                                    </p:animScale>
                                  </p:childTnLst>
                                </p:cTn>
                              </p:par>
                            </p:childTnLst>
                          </p:cTn>
                        </p:par>
                        <p:par>
                          <p:cTn id="21" fill="hold" nodeType="afterGroup">
                            <p:stCondLst>
                              <p:cond delay="2000"/>
                            </p:stCondLst>
                            <p:childTnLst>
                              <p:par>
                                <p:cTn id="22" presetID="8" presetClass="entr" presetSubtype="16" fill="hold" nodeType="afterEffect">
                                  <p:stCondLst>
                                    <p:cond delay="0"/>
                                  </p:stCondLst>
                                  <p:childTnLst>
                                    <p:set>
                                      <p:cBhvr>
                                        <p:cTn id="23" dur="1" fill="hold">
                                          <p:stCondLst>
                                            <p:cond delay="0"/>
                                          </p:stCondLst>
                                        </p:cTn>
                                        <p:tgtEl>
                                          <p:spTgt spid="220167"/>
                                        </p:tgtEl>
                                        <p:attrNameLst>
                                          <p:attrName>style.visibility</p:attrName>
                                        </p:attrNameLst>
                                      </p:cBhvr>
                                      <p:to>
                                        <p:strVal val="visible"/>
                                      </p:to>
                                    </p:set>
                                    <p:animEffect transition="in" filter="diamond(in)">
                                      <p:cBhvr>
                                        <p:cTn id="24" dur="2000"/>
                                        <p:tgtEl>
                                          <p:spTgt spid="220167"/>
                                        </p:tgtEl>
                                      </p:cBhvr>
                                    </p:animEffect>
                                  </p:childTnLst>
                                </p:cTn>
                              </p:par>
                            </p:childTnLst>
                          </p:cTn>
                        </p:par>
                        <p:par>
                          <p:cTn id="25" fill="hold" nodeType="afterGroup">
                            <p:stCondLst>
                              <p:cond delay="4000"/>
                            </p:stCondLst>
                            <p:childTnLst>
                              <p:par>
                                <p:cTn id="26" presetID="40" presetClass="entr" presetSubtype="0" fill="hold" grpId="0" nodeType="afterEffect">
                                  <p:stCondLst>
                                    <p:cond delay="0"/>
                                  </p:stCondLst>
                                  <p:iterate type="lt">
                                    <p:tmPct val="10000"/>
                                  </p:iterate>
                                  <p:childTnLst>
                                    <p:set>
                                      <p:cBhvr>
                                        <p:cTn id="27" dur="1" fill="hold">
                                          <p:stCondLst>
                                            <p:cond delay="0"/>
                                          </p:stCondLst>
                                        </p:cTn>
                                        <p:tgtEl>
                                          <p:spTgt spid="220169"/>
                                        </p:tgtEl>
                                        <p:attrNameLst>
                                          <p:attrName>style.visibility</p:attrName>
                                        </p:attrNameLst>
                                      </p:cBhvr>
                                      <p:to>
                                        <p:strVal val="visible"/>
                                      </p:to>
                                    </p:set>
                                    <p:animEffect transition="in" filter="fade">
                                      <p:cBhvr>
                                        <p:cTn id="28" dur="1000"/>
                                        <p:tgtEl>
                                          <p:spTgt spid="220169"/>
                                        </p:tgtEl>
                                      </p:cBhvr>
                                    </p:animEffect>
                                    <p:anim calcmode="lin" valueType="num">
                                      <p:cBhvr>
                                        <p:cTn id="29" dur="1000" fill="hold"/>
                                        <p:tgtEl>
                                          <p:spTgt spid="220169"/>
                                        </p:tgtEl>
                                        <p:attrNameLst>
                                          <p:attrName>ppt_x</p:attrName>
                                        </p:attrNameLst>
                                      </p:cBhvr>
                                      <p:tavLst>
                                        <p:tav tm="0">
                                          <p:val>
                                            <p:strVal val="#ppt_x-.1"/>
                                          </p:val>
                                        </p:tav>
                                        <p:tav tm="100000">
                                          <p:val>
                                            <p:strVal val="#ppt_x"/>
                                          </p:val>
                                        </p:tav>
                                      </p:tavLst>
                                    </p:anim>
                                    <p:anim calcmode="lin" valueType="num">
                                      <p:cBhvr>
                                        <p:cTn id="30" dur="1000" fill="hold"/>
                                        <p:tgtEl>
                                          <p:spTgt spid="220169"/>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86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2" grpId="0"/>
      <p:bldP spid="2201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1B5A7A-5A5C-437B-AB0C-46CF0BDA0CAF}"/>
              </a:ext>
            </a:extLst>
          </p:cNvPr>
          <p:cNvSpPr>
            <a:spLocks noGrp="1"/>
          </p:cNvSpPr>
          <p:nvPr>
            <p:ph type="sldNum" sz="quarter" idx="12"/>
          </p:nvPr>
        </p:nvSpPr>
        <p:spPr/>
        <p:txBody>
          <a:bodyPr/>
          <a:lstStyle/>
          <a:p>
            <a:fld id="{D7D5A532-E904-4896-931D-AB6DB0B8A777}" type="slidenum">
              <a:rPr lang="en-US" altLang="en-US" smtClean="0"/>
              <a:pPr/>
              <a:t>19</a:t>
            </a:fld>
            <a:endParaRPr lang="en-US" altLang="en-US"/>
          </a:p>
        </p:txBody>
      </p:sp>
      <p:pic>
        <p:nvPicPr>
          <p:cNvPr id="5" name="Picture 4">
            <a:extLst>
              <a:ext uri="{FF2B5EF4-FFF2-40B4-BE49-F238E27FC236}">
                <a16:creationId xmlns:a16="http://schemas.microsoft.com/office/drawing/2014/main" id="{981E54FF-B3DC-48E7-BEB9-AC2AB246D8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988" y="0"/>
            <a:ext cx="8562024" cy="6858000"/>
          </a:xfrm>
          <a:prstGeom prst="rect">
            <a:avLst/>
          </a:prstGeom>
        </p:spPr>
      </p:pic>
    </p:spTree>
    <p:extLst>
      <p:ext uri="{BB962C8B-B14F-4D97-AF65-F5344CB8AC3E}">
        <p14:creationId xmlns:p14="http://schemas.microsoft.com/office/powerpoint/2010/main" val="2411205985"/>
      </p:ext>
    </p:extLst>
  </p:cSld>
  <p:clrMapOvr>
    <a:masterClrMapping/>
  </p:clrMapOvr>
  <p:transition>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Circuits</a:t>
            </a:r>
          </a:p>
        </p:txBody>
      </p:sp>
      <p:sp>
        <p:nvSpPr>
          <p:cNvPr id="5" name="Footer Placeholder 4"/>
          <p:cNvSpPr>
            <a:spLocks noGrp="1"/>
          </p:cNvSpPr>
          <p:nvPr>
            <p:ph type="ftr" sz="quarter" idx="11"/>
          </p:nvPr>
        </p:nvSpPr>
        <p:spPr/>
        <p:txBody>
          <a:bodyPr/>
          <a:lstStyle/>
          <a:p>
            <a:pPr>
              <a:defRPr/>
            </a:pPr>
            <a:r>
              <a:rPr lang="en-US" altLang="en-US"/>
              <a:t>Ch. 3 Network Analysis- Part II</a:t>
            </a:r>
          </a:p>
        </p:txBody>
      </p:sp>
      <p:sp>
        <p:nvSpPr>
          <p:cNvPr id="6" name="Slide Number Placeholder 5"/>
          <p:cNvSpPr>
            <a:spLocks noGrp="1"/>
          </p:cNvSpPr>
          <p:nvPr>
            <p:ph type="sldNum" sz="quarter" idx="12"/>
          </p:nvPr>
        </p:nvSpPr>
        <p:spPr/>
        <p:txBody>
          <a:bodyPr/>
          <a:lstStyle/>
          <a:p>
            <a:fld id="{0673F0F1-7CC8-49C9-93EE-D34116FDB6ED}" type="slidenum">
              <a:rPr lang="en-US" altLang="en-US" smtClean="0"/>
              <a:pPr/>
              <a:t>2</a:t>
            </a:fld>
            <a:endParaRPr lang="en-US" altLang="en-US"/>
          </a:p>
        </p:txBody>
      </p:sp>
      <p:sp>
        <p:nvSpPr>
          <p:cNvPr id="7" name="Rectangle 6"/>
          <p:cNvSpPr/>
          <p:nvPr/>
        </p:nvSpPr>
        <p:spPr>
          <a:xfrm>
            <a:off x="323273" y="1108364"/>
            <a:ext cx="8820727" cy="4154984"/>
          </a:xfrm>
          <a:prstGeom prst="rect">
            <a:avLst/>
          </a:prstGeom>
        </p:spPr>
        <p:txBody>
          <a:bodyPr wrap="square">
            <a:spAutoFit/>
          </a:bodyPr>
          <a:lstStyle/>
          <a:p>
            <a:r>
              <a:rPr lang="en-US" sz="3200" b="1" dirty="0">
                <a:solidFill>
                  <a:srgbClr val="FF0000"/>
                </a:solidFill>
              </a:rPr>
              <a:t>Circuit. </a:t>
            </a:r>
          </a:p>
          <a:p>
            <a:r>
              <a:rPr lang="en-US" sz="2800" dirty="0"/>
              <a:t>A circuit is a closed conducting path through which an electric current either flows or is intended flow.</a:t>
            </a:r>
          </a:p>
          <a:p>
            <a:r>
              <a:rPr lang="en-US" sz="3200" b="1" dirty="0">
                <a:solidFill>
                  <a:srgbClr val="FF0000"/>
                </a:solidFill>
              </a:rPr>
              <a:t>Liner Circuit. </a:t>
            </a:r>
          </a:p>
          <a:p>
            <a:r>
              <a:rPr lang="en-US" sz="2800" dirty="0"/>
              <a:t>A linear circuit is one whose parameters are constant i.e. they do not change with voltage or current.</a:t>
            </a:r>
          </a:p>
          <a:p>
            <a:r>
              <a:rPr lang="en-US" sz="3200" b="1" dirty="0">
                <a:solidFill>
                  <a:srgbClr val="FF0000"/>
                </a:solidFill>
              </a:rPr>
              <a:t>Non-linear Circuit. </a:t>
            </a:r>
          </a:p>
          <a:p>
            <a:r>
              <a:rPr lang="en-US" sz="2800" dirty="0"/>
              <a:t>It is that circuit whose parameters change with voltage or current.</a:t>
            </a:r>
          </a:p>
        </p:txBody>
      </p:sp>
    </p:spTree>
  </p:cSld>
  <p:clrMapOvr>
    <a:masterClrMapping/>
  </p:clrMapOvr>
  <p:transition>
    <p:push dir="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3EF5CB1C-F700-4777-808E-86253C40E187}"/>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F4ED190-190C-4585-816A-9C7BEA94F8F5}" type="slidenum">
              <a:rPr lang="en-US" altLang="en-US">
                <a:latin typeface="Garamond" panose="02020404030301010803" pitchFamily="18" charset="0"/>
              </a:rPr>
              <a:pPr eaLnBrk="1" hangingPunct="1"/>
              <a:t>20</a:t>
            </a:fld>
            <a:endParaRPr lang="en-US" altLang="en-US">
              <a:latin typeface="Garamond" panose="02020404030301010803" pitchFamily="18" charset="0"/>
            </a:endParaRPr>
          </a:p>
        </p:txBody>
      </p:sp>
      <p:sp>
        <p:nvSpPr>
          <p:cNvPr id="233474" name="Rectangle 2">
            <a:extLst>
              <a:ext uri="{FF2B5EF4-FFF2-40B4-BE49-F238E27FC236}">
                <a16:creationId xmlns:a16="http://schemas.microsoft.com/office/drawing/2014/main" id="{F94B93FB-DA05-46E4-A25B-F1475FDD5DA5}"/>
              </a:ext>
            </a:extLst>
          </p:cNvPr>
          <p:cNvSpPr>
            <a:spLocks noGrp="1" noChangeArrowheads="1"/>
          </p:cNvSpPr>
          <p:nvPr>
            <p:ph type="title" idx="4294967295"/>
          </p:nvPr>
        </p:nvSpPr>
        <p:spPr>
          <a:xfrm>
            <a:off x="457200" y="277813"/>
            <a:ext cx="7772400" cy="865187"/>
          </a:xfrm>
        </p:spPr>
        <p:txBody>
          <a:bodyPr/>
          <a:lstStyle/>
          <a:p>
            <a:r>
              <a:rPr lang="en-US" altLang="en-US" b="1"/>
              <a:t>Benchmark</a:t>
            </a:r>
            <a:r>
              <a:rPr lang="en-US" altLang="en-US" sz="4100" b="1">
                <a:solidFill>
                  <a:srgbClr val="339966"/>
                </a:solidFill>
                <a:latin typeface="Times New Roman" panose="02020603050405020304" pitchFamily="18" charset="0"/>
              </a:rPr>
              <a:t> Example</a:t>
            </a:r>
            <a:r>
              <a:rPr lang="en-US" altLang="en-US" sz="4100" b="1">
                <a:solidFill>
                  <a:srgbClr val="CC0000"/>
                </a:solidFill>
                <a:latin typeface="Arial" panose="020B0604020202020204" pitchFamily="34" charset="0"/>
              </a:rPr>
              <a:t> </a:t>
            </a:r>
            <a:r>
              <a:rPr lang="en-US" altLang="en-US" sz="4100" b="1">
                <a:solidFill>
                  <a:srgbClr val="339966"/>
                </a:solidFill>
                <a:latin typeface="Arial" panose="020B0604020202020204" pitchFamily="34" charset="0"/>
              </a:rPr>
              <a:t>4</a:t>
            </a:r>
          </a:p>
        </p:txBody>
      </p:sp>
      <p:sp>
        <p:nvSpPr>
          <p:cNvPr id="233475" name="Rectangle 3">
            <a:extLst>
              <a:ext uri="{FF2B5EF4-FFF2-40B4-BE49-F238E27FC236}">
                <a16:creationId xmlns:a16="http://schemas.microsoft.com/office/drawing/2014/main" id="{E88045E4-C639-4464-8100-8C3D9CCD6A3B}"/>
              </a:ext>
            </a:extLst>
          </p:cNvPr>
          <p:cNvSpPr>
            <a:spLocks noGrp="1" noChangeArrowheads="1"/>
          </p:cNvSpPr>
          <p:nvPr>
            <p:ph type="body" sz="half" idx="4294967295"/>
          </p:nvPr>
        </p:nvSpPr>
        <p:spPr>
          <a:xfrm>
            <a:off x="685800" y="1295400"/>
            <a:ext cx="8077200" cy="1066800"/>
          </a:xfrm>
        </p:spPr>
        <p:txBody>
          <a:bodyPr/>
          <a:lstStyle/>
          <a:p>
            <a:pPr marL="571500" indent="-571500"/>
            <a:r>
              <a:rPr lang="en-US" altLang="en-US" sz="2600"/>
              <a:t>Consider the </a:t>
            </a:r>
            <a:r>
              <a:rPr lang="en-US" altLang="en-US" sz="2600" b="1" i="1">
                <a:solidFill>
                  <a:srgbClr val="0000FF"/>
                </a:solidFill>
              </a:rPr>
              <a:t>benchmark example</a:t>
            </a:r>
            <a:r>
              <a:rPr lang="en-US" altLang="en-US" sz="2600"/>
              <a:t>, and solve it by using loop-current analysis.</a:t>
            </a:r>
          </a:p>
        </p:txBody>
      </p:sp>
      <p:pic>
        <p:nvPicPr>
          <p:cNvPr id="233476" name="Picture 4">
            <a:extLst>
              <a:ext uri="{FF2B5EF4-FFF2-40B4-BE49-F238E27FC236}">
                <a16:creationId xmlns:a16="http://schemas.microsoft.com/office/drawing/2014/main" id="{461C8595-648C-4575-AE9D-21B11EAFE818}"/>
              </a:ext>
            </a:extLst>
          </p:cNvPr>
          <p:cNvPicPr>
            <a:picLocks noGrp="1" noChangeAspect="1" noChangeArrowheads="1"/>
          </p:cNvPicPr>
          <p:nvPr>
            <p:ph sz="half" idx="4294967295"/>
          </p:nvPr>
        </p:nvPicPr>
        <p:blipFill>
          <a:blip r:embed="rId2">
            <a:lum bright="-24000" contrast="36000"/>
            <a:extLst>
              <a:ext uri="{28A0092B-C50C-407E-A947-70E740481C1C}">
                <a14:useLocalDpi xmlns:a14="http://schemas.microsoft.com/office/drawing/2010/main" val="0"/>
              </a:ext>
            </a:extLst>
          </a:blip>
          <a:srcRect/>
          <a:stretch>
            <a:fillRect/>
          </a:stretch>
        </p:blipFill>
        <p:spPr>
          <a:xfrm>
            <a:off x="2286000" y="2227263"/>
            <a:ext cx="4191000" cy="3228975"/>
          </a:xfrm>
          <a:noFill/>
        </p:spPr>
      </p:pic>
      <p:grpSp>
        <p:nvGrpSpPr>
          <p:cNvPr id="2" name="Group 6">
            <a:extLst>
              <a:ext uri="{FF2B5EF4-FFF2-40B4-BE49-F238E27FC236}">
                <a16:creationId xmlns:a16="http://schemas.microsoft.com/office/drawing/2014/main" id="{70A4114D-54F8-476C-94B4-F09007590EA8}"/>
              </a:ext>
            </a:extLst>
          </p:cNvPr>
          <p:cNvGrpSpPr>
            <a:grpSpLocks/>
          </p:cNvGrpSpPr>
          <p:nvPr/>
        </p:nvGrpSpPr>
        <p:grpSpPr bwMode="auto">
          <a:xfrm>
            <a:off x="6324600" y="6477000"/>
            <a:ext cx="2057400" cy="396875"/>
            <a:chOff x="2304" y="4032"/>
            <a:chExt cx="1296" cy="282"/>
          </a:xfrm>
        </p:grpSpPr>
        <p:sp>
          <p:nvSpPr>
            <p:cNvPr id="46089" name="AutoShape 7">
              <a:extLst>
                <a:ext uri="{FF2B5EF4-FFF2-40B4-BE49-F238E27FC236}">
                  <a16:creationId xmlns:a16="http://schemas.microsoft.com/office/drawing/2014/main" id="{FB441FB5-5A76-4CD8-A074-EC5714DE1FC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6090" name="Text Box 8">
              <a:extLst>
                <a:ext uri="{FF2B5EF4-FFF2-40B4-BE49-F238E27FC236}">
                  <a16:creationId xmlns:a16="http://schemas.microsoft.com/office/drawing/2014/main" id="{158621C0-ECC1-4190-8D11-7F4E42D29988}"/>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33474"/>
                                        </p:tgtEl>
                                        <p:attrNameLst>
                                          <p:attrName>style.visibility</p:attrName>
                                        </p:attrNameLst>
                                      </p:cBhvr>
                                      <p:to>
                                        <p:strVal val="visible"/>
                                      </p:to>
                                    </p:set>
                                    <p:animEffect transition="in" filter="wipe(down)">
                                      <p:cBhvr>
                                        <p:cTn id="7" dur="580">
                                          <p:stCondLst>
                                            <p:cond delay="0"/>
                                          </p:stCondLst>
                                        </p:cTn>
                                        <p:tgtEl>
                                          <p:spTgt spid="233474"/>
                                        </p:tgtEl>
                                      </p:cBhvr>
                                    </p:animEffect>
                                    <p:anim calcmode="lin" valueType="num">
                                      <p:cBhvr>
                                        <p:cTn id="8" dur="1822" tmFilter="0,0; 0.14,0.36; 0.43,0.73; 0.71,0.91; 1.0,1.0">
                                          <p:stCondLst>
                                            <p:cond delay="0"/>
                                          </p:stCondLst>
                                        </p:cTn>
                                        <p:tgtEl>
                                          <p:spTgt spid="2334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334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334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334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33474"/>
                                        </p:tgtEl>
                                        <p:attrNameLst>
                                          <p:attrName>ppt_y</p:attrName>
                                        </p:attrNameLst>
                                      </p:cBhvr>
                                      <p:tavLst>
                                        <p:tav tm="0" fmla="#ppt_y-sin(pi*$)/81">
                                          <p:val>
                                            <p:fltVal val="0"/>
                                          </p:val>
                                        </p:tav>
                                        <p:tav tm="100000">
                                          <p:val>
                                            <p:fltVal val="1"/>
                                          </p:val>
                                        </p:tav>
                                      </p:tavLst>
                                    </p:anim>
                                    <p:animScale>
                                      <p:cBhvr>
                                        <p:cTn id="13" dur="26">
                                          <p:stCondLst>
                                            <p:cond delay="650"/>
                                          </p:stCondLst>
                                        </p:cTn>
                                        <p:tgtEl>
                                          <p:spTgt spid="233474"/>
                                        </p:tgtEl>
                                      </p:cBhvr>
                                      <p:to x="100000" y="60000"/>
                                    </p:animScale>
                                    <p:animScale>
                                      <p:cBhvr>
                                        <p:cTn id="14" dur="166" decel="50000">
                                          <p:stCondLst>
                                            <p:cond delay="676"/>
                                          </p:stCondLst>
                                        </p:cTn>
                                        <p:tgtEl>
                                          <p:spTgt spid="233474"/>
                                        </p:tgtEl>
                                      </p:cBhvr>
                                      <p:to x="100000" y="100000"/>
                                    </p:animScale>
                                    <p:animScale>
                                      <p:cBhvr>
                                        <p:cTn id="15" dur="26">
                                          <p:stCondLst>
                                            <p:cond delay="1312"/>
                                          </p:stCondLst>
                                        </p:cTn>
                                        <p:tgtEl>
                                          <p:spTgt spid="233474"/>
                                        </p:tgtEl>
                                      </p:cBhvr>
                                      <p:to x="100000" y="80000"/>
                                    </p:animScale>
                                    <p:animScale>
                                      <p:cBhvr>
                                        <p:cTn id="16" dur="166" decel="50000">
                                          <p:stCondLst>
                                            <p:cond delay="1338"/>
                                          </p:stCondLst>
                                        </p:cTn>
                                        <p:tgtEl>
                                          <p:spTgt spid="233474"/>
                                        </p:tgtEl>
                                      </p:cBhvr>
                                      <p:to x="100000" y="100000"/>
                                    </p:animScale>
                                    <p:animScale>
                                      <p:cBhvr>
                                        <p:cTn id="17" dur="26">
                                          <p:stCondLst>
                                            <p:cond delay="1642"/>
                                          </p:stCondLst>
                                        </p:cTn>
                                        <p:tgtEl>
                                          <p:spTgt spid="233474"/>
                                        </p:tgtEl>
                                      </p:cBhvr>
                                      <p:to x="100000" y="90000"/>
                                    </p:animScale>
                                    <p:animScale>
                                      <p:cBhvr>
                                        <p:cTn id="18" dur="166" decel="50000">
                                          <p:stCondLst>
                                            <p:cond delay="1668"/>
                                          </p:stCondLst>
                                        </p:cTn>
                                        <p:tgtEl>
                                          <p:spTgt spid="233474"/>
                                        </p:tgtEl>
                                      </p:cBhvr>
                                      <p:to x="100000" y="100000"/>
                                    </p:animScale>
                                    <p:animScale>
                                      <p:cBhvr>
                                        <p:cTn id="19" dur="26">
                                          <p:stCondLst>
                                            <p:cond delay="1808"/>
                                          </p:stCondLst>
                                        </p:cTn>
                                        <p:tgtEl>
                                          <p:spTgt spid="233474"/>
                                        </p:tgtEl>
                                      </p:cBhvr>
                                      <p:to x="100000" y="95000"/>
                                    </p:animScale>
                                    <p:animScale>
                                      <p:cBhvr>
                                        <p:cTn id="20" dur="166" decel="50000">
                                          <p:stCondLst>
                                            <p:cond delay="1834"/>
                                          </p:stCondLst>
                                        </p:cTn>
                                        <p:tgtEl>
                                          <p:spTgt spid="233474"/>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33475">
                                            <p:txEl>
                                              <p:pRg st="0" end="0"/>
                                            </p:txEl>
                                          </p:spTgt>
                                        </p:tgtEl>
                                        <p:attrNameLst>
                                          <p:attrName>style.visibility</p:attrName>
                                        </p:attrNameLst>
                                      </p:cBhvr>
                                      <p:to>
                                        <p:strVal val="visible"/>
                                      </p:to>
                                    </p:set>
                                    <p:animEffect transition="in" filter="fade">
                                      <p:cBhvr>
                                        <p:cTn id="24" dur="1000"/>
                                        <p:tgtEl>
                                          <p:spTgt spid="233475">
                                            <p:txEl>
                                              <p:pRg st="0" end="0"/>
                                            </p:txEl>
                                          </p:spTgt>
                                        </p:tgtEl>
                                      </p:cBhvr>
                                    </p:animEffect>
                                    <p:anim calcmode="lin" valueType="num">
                                      <p:cBhvr>
                                        <p:cTn id="25" dur="1000" fill="hold"/>
                                        <p:tgtEl>
                                          <p:spTgt spid="233475">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33475">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9500"/>
                            </p:stCondLst>
                            <p:childTnLst>
                              <p:par>
                                <p:cTn id="28" presetID="8" presetClass="entr" presetSubtype="16" fill="hold" nodeType="afterEffect">
                                  <p:stCondLst>
                                    <p:cond delay="0"/>
                                  </p:stCondLst>
                                  <p:childTnLst>
                                    <p:set>
                                      <p:cBhvr>
                                        <p:cTn id="29" dur="1" fill="hold">
                                          <p:stCondLst>
                                            <p:cond delay="0"/>
                                          </p:stCondLst>
                                        </p:cTn>
                                        <p:tgtEl>
                                          <p:spTgt spid="233476"/>
                                        </p:tgtEl>
                                        <p:attrNameLst>
                                          <p:attrName>style.visibility</p:attrName>
                                        </p:attrNameLst>
                                      </p:cBhvr>
                                      <p:to>
                                        <p:strVal val="visible"/>
                                      </p:to>
                                    </p:set>
                                    <p:animEffect transition="in" filter="diamond(in)">
                                      <p:cBhvr>
                                        <p:cTn id="30" dur="2000"/>
                                        <p:tgtEl>
                                          <p:spTgt spid="233476"/>
                                        </p:tgtEl>
                                      </p:cBhvr>
                                    </p:animEffect>
                                  </p:childTnLst>
                                </p:cTn>
                              </p:par>
                            </p:childTnLst>
                          </p:cTn>
                        </p:par>
                        <p:par>
                          <p:cTn id="31" fill="hold" nodeType="afterGroup">
                            <p:stCondLst>
                              <p:cond delay="115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p:bldP spid="23347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DF05EA-2A10-4739-9C11-09DB218BBD82}"/>
              </a:ext>
            </a:extLst>
          </p:cNvPr>
          <p:cNvSpPr>
            <a:spLocks noGrp="1"/>
          </p:cNvSpPr>
          <p:nvPr>
            <p:ph type="sldNum" sz="quarter" idx="12"/>
          </p:nvPr>
        </p:nvSpPr>
        <p:spPr/>
        <p:txBody>
          <a:bodyPr/>
          <a:lstStyle/>
          <a:p>
            <a:fld id="{D7D5A532-E904-4896-931D-AB6DB0B8A777}" type="slidenum">
              <a:rPr lang="en-US" altLang="en-US" smtClean="0"/>
              <a:pPr/>
              <a:t>21</a:t>
            </a:fld>
            <a:endParaRPr lang="en-US" altLang="en-US"/>
          </a:p>
        </p:txBody>
      </p:sp>
      <p:pic>
        <p:nvPicPr>
          <p:cNvPr id="7" name="Picture 6">
            <a:extLst>
              <a:ext uri="{FF2B5EF4-FFF2-40B4-BE49-F238E27FC236}">
                <a16:creationId xmlns:a16="http://schemas.microsoft.com/office/drawing/2014/main" id="{144B2C6A-3088-4325-A831-F269732365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3407"/>
            <a:ext cx="9144000" cy="6011186"/>
          </a:xfrm>
          <a:prstGeom prst="rect">
            <a:avLst/>
          </a:prstGeom>
        </p:spPr>
      </p:pic>
    </p:spTree>
    <p:extLst>
      <p:ext uri="{BB962C8B-B14F-4D97-AF65-F5344CB8AC3E}">
        <p14:creationId xmlns:p14="http://schemas.microsoft.com/office/powerpoint/2010/main" val="2465484728"/>
      </p:ext>
    </p:extLst>
  </p:cSld>
  <p:clrMapOvr>
    <a:masterClrMapping/>
  </p:clrMapOvr>
  <p:transition>
    <p:push dir="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F1ECA0F2-E09F-4661-A961-2F9B263EA8C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54666E9-8029-484E-8AC8-C9CE45FD90F0}" type="slidenum">
              <a:rPr lang="en-US" altLang="en-US">
                <a:latin typeface="Garamond" panose="02020404030301010803" pitchFamily="18" charset="0"/>
              </a:rPr>
              <a:pPr eaLnBrk="1" hangingPunct="1"/>
              <a:t>22</a:t>
            </a:fld>
            <a:endParaRPr lang="en-US" altLang="en-US">
              <a:latin typeface="Garamond" panose="02020404030301010803" pitchFamily="18" charset="0"/>
            </a:endParaRPr>
          </a:p>
        </p:txBody>
      </p:sp>
      <p:sp>
        <p:nvSpPr>
          <p:cNvPr id="234500" name="Text Box 4">
            <a:extLst>
              <a:ext uri="{FF2B5EF4-FFF2-40B4-BE49-F238E27FC236}">
                <a16:creationId xmlns:a16="http://schemas.microsoft.com/office/drawing/2014/main" id="{035F9572-8FC4-49A8-BB31-656CED5D7429}"/>
              </a:ext>
            </a:extLst>
          </p:cNvPr>
          <p:cNvSpPr txBox="1">
            <a:spLocks noChangeArrowheads="1"/>
          </p:cNvSpPr>
          <p:nvPr/>
        </p:nvSpPr>
        <p:spPr bwMode="auto">
          <a:xfrm>
            <a:off x="533400" y="381000"/>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b="1" dirty="0">
                <a:solidFill>
                  <a:srgbClr val="0033CC"/>
                </a:solidFill>
              </a:rPr>
              <a:t>Another method :</a:t>
            </a:r>
            <a:endParaRPr lang="en-US" altLang="en-US" sz="2800" dirty="0">
              <a:solidFill>
                <a:srgbClr val="0000FF"/>
              </a:solidFill>
            </a:endParaRPr>
          </a:p>
        </p:txBody>
      </p:sp>
      <p:sp>
        <p:nvSpPr>
          <p:cNvPr id="234501" name="Text Box 5">
            <a:extLst>
              <a:ext uri="{FF2B5EF4-FFF2-40B4-BE49-F238E27FC236}">
                <a16:creationId xmlns:a16="http://schemas.microsoft.com/office/drawing/2014/main" id="{150A10F9-BA57-4319-8164-7D82E76950D2}"/>
              </a:ext>
            </a:extLst>
          </p:cNvPr>
          <p:cNvSpPr txBox="1">
            <a:spLocks noChangeArrowheads="1"/>
          </p:cNvSpPr>
          <p:nvPr/>
        </p:nvSpPr>
        <p:spPr bwMode="auto">
          <a:xfrm>
            <a:off x="533400" y="914400"/>
            <a:ext cx="81534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We note that the given circuit has one independent loop and two constrained loops.  </a:t>
            </a:r>
          </a:p>
          <a:p>
            <a:pPr eaLnBrk="1" hangingPunct="1">
              <a:spcBef>
                <a:spcPct val="50000"/>
              </a:spcBef>
              <a:buFontTx/>
              <a:buChar char="•"/>
            </a:pPr>
            <a:r>
              <a:rPr lang="en-US" altLang="en-US" sz="2800"/>
              <a:t>   Our aim is to determine the voltage across 3-Ω resistance.  </a:t>
            </a:r>
          </a:p>
          <a:p>
            <a:pPr eaLnBrk="1" hangingPunct="1">
              <a:spcBef>
                <a:spcPct val="50000"/>
              </a:spcBef>
              <a:buFontTx/>
              <a:buChar char="•"/>
            </a:pPr>
            <a:r>
              <a:rPr lang="en-US" altLang="en-US" sz="2800"/>
              <a:t>    So, we should select the unknown loop current </a:t>
            </a:r>
            <a:r>
              <a:rPr lang="en-US" altLang="en-US" sz="2800" i="1"/>
              <a:t>I</a:t>
            </a:r>
            <a:r>
              <a:rPr lang="en-US" altLang="en-US" sz="2800"/>
              <a:t> passing through 3-Ω resistance (but not through any current source).  </a:t>
            </a:r>
          </a:p>
          <a:p>
            <a:pPr eaLnBrk="1" hangingPunct="1">
              <a:spcBef>
                <a:spcPct val="50000"/>
              </a:spcBef>
              <a:buFontTx/>
              <a:buChar char="•"/>
            </a:pPr>
            <a:r>
              <a:rPr lang="en-US" altLang="en-US" sz="2800"/>
              <a:t>The two known loop currents of 4 A and 5 A are marked to flow in the two loops as shown. </a:t>
            </a:r>
          </a:p>
        </p:txBody>
      </p:sp>
      <p:grpSp>
        <p:nvGrpSpPr>
          <p:cNvPr id="2" name="Group 6">
            <a:extLst>
              <a:ext uri="{FF2B5EF4-FFF2-40B4-BE49-F238E27FC236}">
                <a16:creationId xmlns:a16="http://schemas.microsoft.com/office/drawing/2014/main" id="{047A9091-E839-4CE2-8A5E-04667E4A7BA6}"/>
              </a:ext>
            </a:extLst>
          </p:cNvPr>
          <p:cNvGrpSpPr>
            <a:grpSpLocks/>
          </p:cNvGrpSpPr>
          <p:nvPr/>
        </p:nvGrpSpPr>
        <p:grpSpPr bwMode="auto">
          <a:xfrm>
            <a:off x="6324600" y="6477000"/>
            <a:ext cx="2057400" cy="396875"/>
            <a:chOff x="2304" y="4032"/>
            <a:chExt cx="1296" cy="282"/>
          </a:xfrm>
        </p:grpSpPr>
        <p:sp>
          <p:nvSpPr>
            <p:cNvPr id="47112" name="AutoShape 7">
              <a:extLst>
                <a:ext uri="{FF2B5EF4-FFF2-40B4-BE49-F238E27FC236}">
                  <a16:creationId xmlns:a16="http://schemas.microsoft.com/office/drawing/2014/main" id="{E5C20539-5236-4064-9624-85C2E86B250F}"/>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7113" name="Text Box 8">
              <a:extLst>
                <a:ext uri="{FF2B5EF4-FFF2-40B4-BE49-F238E27FC236}">
                  <a16:creationId xmlns:a16="http://schemas.microsoft.com/office/drawing/2014/main" id="{E00DEE74-A0CE-46FF-B35D-E93342E736C3}"/>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34500"/>
                                        </p:tgtEl>
                                        <p:attrNameLst>
                                          <p:attrName>style.visibility</p:attrName>
                                        </p:attrNameLst>
                                      </p:cBhvr>
                                      <p:to>
                                        <p:strVal val="visible"/>
                                      </p:to>
                                    </p:set>
                                    <p:animEffect transition="in" filter="fade">
                                      <p:cBhvr>
                                        <p:cTn id="7" dur="770" decel="100000"/>
                                        <p:tgtEl>
                                          <p:spTgt spid="234500"/>
                                        </p:tgtEl>
                                      </p:cBhvr>
                                    </p:animEffect>
                                    <p:animScale>
                                      <p:cBhvr>
                                        <p:cTn id="8" dur="770" decel="100000"/>
                                        <p:tgtEl>
                                          <p:spTgt spid="234500"/>
                                        </p:tgtEl>
                                      </p:cBhvr>
                                      <p:from x="10000" y="10000"/>
                                      <p:to x="200000" y="450000"/>
                                    </p:animScale>
                                    <p:animScale>
                                      <p:cBhvr>
                                        <p:cTn id="9" dur="1230" accel="100000" fill="hold">
                                          <p:stCondLst>
                                            <p:cond delay="770"/>
                                          </p:stCondLst>
                                        </p:cTn>
                                        <p:tgtEl>
                                          <p:spTgt spid="234500"/>
                                        </p:tgtEl>
                                      </p:cBhvr>
                                      <p:from x="200000" y="450000"/>
                                      <p:to x="100000" y="100000"/>
                                    </p:animScale>
                                    <p:set>
                                      <p:cBhvr>
                                        <p:cTn id="10" dur="770" fill="hold"/>
                                        <p:tgtEl>
                                          <p:spTgt spid="234500"/>
                                        </p:tgtEl>
                                        <p:attrNameLst>
                                          <p:attrName>ppt_x</p:attrName>
                                        </p:attrNameLst>
                                      </p:cBhvr>
                                      <p:to>
                                        <p:strVal val="(0.5)"/>
                                      </p:to>
                                    </p:set>
                                    <p:anim from="(0.5)" to="(#ppt_x)" calcmode="lin" valueType="num">
                                      <p:cBhvr>
                                        <p:cTn id="11" dur="1230" accel="100000" fill="hold">
                                          <p:stCondLst>
                                            <p:cond delay="770"/>
                                          </p:stCondLst>
                                        </p:cTn>
                                        <p:tgtEl>
                                          <p:spTgt spid="234500"/>
                                        </p:tgtEl>
                                        <p:attrNameLst>
                                          <p:attrName>ppt_x</p:attrName>
                                        </p:attrNameLst>
                                      </p:cBhvr>
                                    </p:anim>
                                    <p:set>
                                      <p:cBhvr>
                                        <p:cTn id="12" dur="770" fill="hold"/>
                                        <p:tgtEl>
                                          <p:spTgt spid="234500"/>
                                        </p:tgtEl>
                                        <p:attrNameLst>
                                          <p:attrName>ppt_y</p:attrName>
                                        </p:attrNameLst>
                                      </p:cBhvr>
                                      <p:to>
                                        <p:strVal val="(#ppt_y+0.4)"/>
                                      </p:to>
                                    </p:set>
                                    <p:anim from="(#ppt_y+0.4)" to="(#ppt_y)" calcmode="lin" valueType="num">
                                      <p:cBhvr>
                                        <p:cTn id="13" dur="1230" accel="100000" fill="hold">
                                          <p:stCondLst>
                                            <p:cond delay="770"/>
                                          </p:stCondLst>
                                        </p:cTn>
                                        <p:tgtEl>
                                          <p:spTgt spid="234500"/>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234501"/>
                                        </p:tgtEl>
                                        <p:attrNameLst>
                                          <p:attrName>style.visibility</p:attrName>
                                        </p:attrNameLst>
                                      </p:cBhvr>
                                      <p:to>
                                        <p:strVal val="visible"/>
                                      </p:to>
                                    </p:set>
                                    <p:animEffect transition="in" filter="fade">
                                      <p:cBhvr>
                                        <p:cTn id="17" dur="1000"/>
                                        <p:tgtEl>
                                          <p:spTgt spid="234501"/>
                                        </p:tgtEl>
                                      </p:cBhvr>
                                    </p:animEffect>
                                    <p:anim calcmode="lin" valueType="num">
                                      <p:cBhvr>
                                        <p:cTn id="18" dur="1000" fill="hold"/>
                                        <p:tgtEl>
                                          <p:spTgt spid="234501"/>
                                        </p:tgtEl>
                                        <p:attrNameLst>
                                          <p:attrName>ppt_x</p:attrName>
                                        </p:attrNameLst>
                                      </p:cBhvr>
                                      <p:tavLst>
                                        <p:tav tm="0">
                                          <p:val>
                                            <p:strVal val="#ppt_x-.1"/>
                                          </p:val>
                                        </p:tav>
                                        <p:tav tm="100000">
                                          <p:val>
                                            <p:strVal val="#ppt_x"/>
                                          </p:val>
                                        </p:tav>
                                      </p:tavLst>
                                    </p:anim>
                                    <p:anim calcmode="lin" valueType="num">
                                      <p:cBhvr>
                                        <p:cTn id="19" dur="1000" fill="hold"/>
                                        <p:tgtEl>
                                          <p:spTgt spid="23450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313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p:bldP spid="23450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B8769FAE-FABB-47D5-AE40-1584FA5A745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56B8E77F-6D79-4169-95CC-8E6E9068EA14}" type="slidenum">
              <a:rPr lang="en-US" altLang="en-US">
                <a:latin typeface="Garamond" panose="02020404030301010803" pitchFamily="18" charset="0"/>
              </a:rPr>
              <a:pPr eaLnBrk="1" hangingPunct="1"/>
              <a:t>23</a:t>
            </a:fld>
            <a:endParaRPr lang="en-US" altLang="en-US">
              <a:latin typeface="Garamond" panose="02020404030301010803" pitchFamily="18" charset="0"/>
            </a:endParaRPr>
          </a:p>
        </p:txBody>
      </p:sp>
      <p:sp>
        <p:nvSpPr>
          <p:cNvPr id="235524" name="Text Box 4">
            <a:extLst>
              <a:ext uri="{FF2B5EF4-FFF2-40B4-BE49-F238E27FC236}">
                <a16:creationId xmlns:a16="http://schemas.microsoft.com/office/drawing/2014/main" id="{EBB21F63-0F12-4AAE-BBFF-D803842ED8A0}"/>
              </a:ext>
            </a:extLst>
          </p:cNvPr>
          <p:cNvSpPr txBox="1">
            <a:spLocks noChangeArrowheads="1"/>
          </p:cNvSpPr>
          <p:nvPr/>
        </p:nvSpPr>
        <p:spPr bwMode="auto">
          <a:xfrm>
            <a:off x="457200" y="3810000"/>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Writing </a:t>
            </a:r>
            <a:r>
              <a:rPr lang="en-US" altLang="en-US" sz="2800">
                <a:solidFill>
                  <a:srgbClr val="A50021"/>
                </a:solidFill>
              </a:rPr>
              <a:t>KVL equation around the loop of </a:t>
            </a:r>
            <a:r>
              <a:rPr lang="en-US" altLang="en-US" sz="2800" i="1">
                <a:solidFill>
                  <a:srgbClr val="A50021"/>
                </a:solidFill>
              </a:rPr>
              <a:t>I</a:t>
            </a:r>
            <a:r>
              <a:rPr lang="en-US" altLang="en-US" sz="2800">
                <a:solidFill>
                  <a:srgbClr val="A50021"/>
                </a:solidFill>
              </a:rPr>
              <a:t>,</a:t>
            </a:r>
            <a:r>
              <a:rPr lang="en-US" altLang="en-US" sz="2800"/>
              <a:t> we get</a:t>
            </a:r>
          </a:p>
        </p:txBody>
      </p:sp>
      <p:pic>
        <p:nvPicPr>
          <p:cNvPr id="235525" name="Picture 5">
            <a:extLst>
              <a:ext uri="{FF2B5EF4-FFF2-40B4-BE49-F238E27FC236}">
                <a16:creationId xmlns:a16="http://schemas.microsoft.com/office/drawing/2014/main" id="{DF1FFF50-8B71-459C-B443-80898C8D8B30}"/>
              </a:ext>
            </a:extLst>
          </p:cNvPr>
          <p:cNvPicPr>
            <a:picLocks noChangeAspect="1" noChangeArrowheads="1"/>
          </p:cNvPicPr>
          <p:nvPr/>
        </p:nvPicPr>
        <p:blipFill>
          <a:blip r:embed="rId3">
            <a:lum bright="-30000" contrast="54000"/>
            <a:extLst>
              <a:ext uri="{28A0092B-C50C-407E-A947-70E740481C1C}">
                <a14:useLocalDpi xmlns:a14="http://schemas.microsoft.com/office/drawing/2010/main" val="0"/>
              </a:ext>
            </a:extLst>
          </a:blip>
          <a:srcRect/>
          <a:stretch>
            <a:fillRect/>
          </a:stretch>
        </p:blipFill>
        <p:spPr bwMode="auto">
          <a:xfrm>
            <a:off x="2590800" y="457200"/>
            <a:ext cx="4191000"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Rectangle 7">
            <a:extLst>
              <a:ext uri="{FF2B5EF4-FFF2-40B4-BE49-F238E27FC236}">
                <a16:creationId xmlns:a16="http://schemas.microsoft.com/office/drawing/2014/main" id="{B6BB0D84-A1E6-457E-BFAF-97B4A1B4555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35526" name="Object 2">
            <a:extLst>
              <a:ext uri="{FF2B5EF4-FFF2-40B4-BE49-F238E27FC236}">
                <a16:creationId xmlns:a16="http://schemas.microsoft.com/office/drawing/2014/main" id="{B8BC08C1-8613-453F-A789-9FC0143A6C0E}"/>
              </a:ext>
            </a:extLst>
          </p:cNvPr>
          <p:cNvGraphicFramePr>
            <a:graphicFrameLocks noChangeAspect="1"/>
          </p:cNvGraphicFramePr>
          <p:nvPr/>
        </p:nvGraphicFramePr>
        <p:xfrm>
          <a:off x="914400" y="4648200"/>
          <a:ext cx="7086600" cy="896938"/>
        </p:xfrm>
        <a:graphic>
          <a:graphicData uri="http://schemas.openxmlformats.org/presentationml/2006/ole">
            <mc:AlternateContent xmlns:mc="http://schemas.openxmlformats.org/markup-compatibility/2006">
              <mc:Choice xmlns:v="urn:schemas-microsoft-com:vml" Requires="v">
                <p:oleObj spid="_x0000_s32779" name="Equation" r:id="rId4" imgW="74066400" imgH="9448800" progId="Equation.3">
                  <p:embed/>
                </p:oleObj>
              </mc:Choice>
              <mc:Fallback>
                <p:oleObj name="Equation" r:id="rId4" imgW="74066400" imgH="94488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648200"/>
                        <a:ext cx="7086600"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28" name="Text Box 8">
            <a:extLst>
              <a:ext uri="{FF2B5EF4-FFF2-40B4-BE49-F238E27FC236}">
                <a16:creationId xmlns:a16="http://schemas.microsoft.com/office/drawing/2014/main" id="{FCDE51DE-509D-459A-A113-6120ECE2D17C}"/>
              </a:ext>
            </a:extLst>
          </p:cNvPr>
          <p:cNvSpPr txBox="1">
            <a:spLocks noChangeArrowheads="1"/>
          </p:cNvSpPr>
          <p:nvPr/>
        </p:nvSpPr>
        <p:spPr bwMode="auto">
          <a:xfrm>
            <a:off x="685800" y="5562600"/>
            <a:ext cx="800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Therefore, the unknown voltage, </a:t>
            </a:r>
            <a:r>
              <a:rPr lang="en-US" altLang="en-US" sz="2800" i="1"/>
              <a:t>v =</a:t>
            </a:r>
            <a:r>
              <a:rPr lang="en-US" altLang="en-US" sz="2800"/>
              <a:t> 3</a:t>
            </a:r>
            <a:r>
              <a:rPr lang="en-US" altLang="en-US" sz="2800" i="1"/>
              <a:t>I</a:t>
            </a:r>
            <a:r>
              <a:rPr lang="en-US" altLang="en-US" sz="2800"/>
              <a:t> = 2.5 V.</a:t>
            </a:r>
          </a:p>
        </p:txBody>
      </p:sp>
      <p:grpSp>
        <p:nvGrpSpPr>
          <p:cNvPr id="2" name="Group 9">
            <a:extLst>
              <a:ext uri="{FF2B5EF4-FFF2-40B4-BE49-F238E27FC236}">
                <a16:creationId xmlns:a16="http://schemas.microsoft.com/office/drawing/2014/main" id="{1EC52DB5-04A4-4C2A-BF4E-9AEFA802DC62}"/>
              </a:ext>
            </a:extLst>
          </p:cNvPr>
          <p:cNvGrpSpPr>
            <a:grpSpLocks/>
          </p:cNvGrpSpPr>
          <p:nvPr/>
        </p:nvGrpSpPr>
        <p:grpSpPr bwMode="auto">
          <a:xfrm>
            <a:off x="6324600" y="6477000"/>
            <a:ext cx="2057400" cy="396875"/>
            <a:chOff x="2304" y="4032"/>
            <a:chExt cx="1296" cy="282"/>
          </a:xfrm>
        </p:grpSpPr>
        <p:sp>
          <p:nvSpPr>
            <p:cNvPr id="9230" name="AutoShape 10">
              <a:extLst>
                <a:ext uri="{FF2B5EF4-FFF2-40B4-BE49-F238E27FC236}">
                  <a16:creationId xmlns:a16="http://schemas.microsoft.com/office/drawing/2014/main" id="{24E15BDD-FBEC-4202-9428-9F69E32D67B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231" name="Text Box 11">
              <a:extLst>
                <a:ext uri="{FF2B5EF4-FFF2-40B4-BE49-F238E27FC236}">
                  <a16:creationId xmlns:a16="http://schemas.microsoft.com/office/drawing/2014/main" id="{8162D110-26BD-47B3-9120-35B688768F74}"/>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2">
            <a:extLst>
              <a:ext uri="{FF2B5EF4-FFF2-40B4-BE49-F238E27FC236}">
                <a16:creationId xmlns:a16="http://schemas.microsoft.com/office/drawing/2014/main" id="{BB0531B8-CA2B-4355-8661-A33178DE6F39}"/>
              </a:ext>
            </a:extLst>
          </p:cNvPr>
          <p:cNvGrpSpPr>
            <a:grpSpLocks/>
          </p:cNvGrpSpPr>
          <p:nvPr/>
        </p:nvGrpSpPr>
        <p:grpSpPr bwMode="auto">
          <a:xfrm>
            <a:off x="8001000" y="4419600"/>
            <a:ext cx="1143000" cy="685800"/>
            <a:chOff x="4824" y="3744"/>
            <a:chExt cx="696" cy="432"/>
          </a:xfrm>
        </p:grpSpPr>
        <p:sp>
          <p:nvSpPr>
            <p:cNvPr id="9228" name="AutoShape 13">
              <a:extLst>
                <a:ext uri="{FF2B5EF4-FFF2-40B4-BE49-F238E27FC236}">
                  <a16:creationId xmlns:a16="http://schemas.microsoft.com/office/drawing/2014/main" id="{65D455D4-DF7C-469D-93AC-4C13CA9D33DA}"/>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229" name="Text Box 14">
              <a:extLst>
                <a:ext uri="{FF2B5EF4-FFF2-40B4-BE49-F238E27FC236}">
                  <a16:creationId xmlns:a16="http://schemas.microsoft.com/office/drawing/2014/main" id="{063D8733-9D54-41E1-80DF-2C98422B4DB5}"/>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35525"/>
                                        </p:tgtEl>
                                        <p:attrNameLst>
                                          <p:attrName>style.visibility</p:attrName>
                                        </p:attrNameLst>
                                      </p:cBhvr>
                                      <p:to>
                                        <p:strVal val="visible"/>
                                      </p:to>
                                    </p:set>
                                    <p:animEffect transition="in" filter="diamond(in)">
                                      <p:cBhvr>
                                        <p:cTn id="7" dur="2000"/>
                                        <p:tgtEl>
                                          <p:spTgt spid="235525"/>
                                        </p:tgtEl>
                                      </p:cBhvr>
                                    </p:animEffect>
                                  </p:childTnLst>
                                </p:cTn>
                              </p:par>
                            </p:childTnLst>
                          </p:cTn>
                        </p:par>
                        <p:par>
                          <p:cTn id="8" fill="hold" nodeType="afterGroup">
                            <p:stCondLst>
                              <p:cond delay="2000"/>
                            </p:stCondLst>
                            <p:childTnLst>
                              <p:par>
                                <p:cTn id="9" presetID="40" presetClass="entr" presetSubtype="0" fill="hold" grpId="0" nodeType="afterEffect">
                                  <p:stCondLst>
                                    <p:cond delay="0"/>
                                  </p:stCondLst>
                                  <p:iterate type="lt">
                                    <p:tmPct val="10000"/>
                                  </p:iterate>
                                  <p:childTnLst>
                                    <p:set>
                                      <p:cBhvr>
                                        <p:cTn id="10" dur="1" fill="hold">
                                          <p:stCondLst>
                                            <p:cond delay="0"/>
                                          </p:stCondLst>
                                        </p:cTn>
                                        <p:tgtEl>
                                          <p:spTgt spid="235524"/>
                                        </p:tgtEl>
                                        <p:attrNameLst>
                                          <p:attrName>style.visibility</p:attrName>
                                        </p:attrNameLst>
                                      </p:cBhvr>
                                      <p:to>
                                        <p:strVal val="visible"/>
                                      </p:to>
                                    </p:set>
                                    <p:animEffect transition="in" filter="fade">
                                      <p:cBhvr>
                                        <p:cTn id="11" dur="1000"/>
                                        <p:tgtEl>
                                          <p:spTgt spid="235524"/>
                                        </p:tgtEl>
                                      </p:cBhvr>
                                    </p:animEffect>
                                    <p:anim calcmode="lin" valueType="num">
                                      <p:cBhvr>
                                        <p:cTn id="12" dur="1000" fill="hold"/>
                                        <p:tgtEl>
                                          <p:spTgt spid="235524"/>
                                        </p:tgtEl>
                                        <p:attrNameLst>
                                          <p:attrName>ppt_x</p:attrName>
                                        </p:attrNameLst>
                                      </p:cBhvr>
                                      <p:tavLst>
                                        <p:tav tm="0">
                                          <p:val>
                                            <p:strVal val="#ppt_x-.1"/>
                                          </p:val>
                                        </p:tav>
                                        <p:tav tm="100000">
                                          <p:val>
                                            <p:strVal val="#ppt_x"/>
                                          </p:val>
                                        </p:tav>
                                      </p:tavLst>
                                    </p:anim>
                                    <p:anim calcmode="lin" valueType="num">
                                      <p:cBhvr>
                                        <p:cTn id="13" dur="1000" fill="hold"/>
                                        <p:tgtEl>
                                          <p:spTgt spid="235524"/>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69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35526"/>
                                        </p:tgtEl>
                                        <p:attrNameLst>
                                          <p:attrName>style.visibility</p:attrName>
                                        </p:attrNameLst>
                                      </p:cBhvr>
                                      <p:to>
                                        <p:strVal val="visible"/>
                                      </p:to>
                                    </p:set>
                                    <p:animEffect transition="in" filter="wipe(left)">
                                      <p:cBhvr>
                                        <p:cTn id="22" dur="5000"/>
                                        <p:tgtEl>
                                          <p:spTgt spid="235526"/>
                                        </p:tgtEl>
                                      </p:cBhvr>
                                    </p:animEffect>
                                  </p:childTnLst>
                                </p:cTn>
                              </p:par>
                              <p:par>
                                <p:cTn id="23" presetID="10" presetClass="exit" presetSubtype="0" fill="hold" nodeType="withEffect">
                                  <p:stCondLst>
                                    <p:cond delay="0"/>
                                  </p:stCondLst>
                                  <p:childTnLst>
                                    <p:animEffect transition="out" filter="fade">
                                      <p:cBhvr>
                                        <p:cTn id="24" dur="2000"/>
                                        <p:tgtEl>
                                          <p:spTgt spid="3"/>
                                        </p:tgtEl>
                                      </p:cBhvr>
                                    </p:animEffect>
                                    <p:set>
                                      <p:cBhvr>
                                        <p:cTn id="25" dur="1" fill="hold">
                                          <p:stCondLst>
                                            <p:cond delay="1999"/>
                                          </p:stCondLst>
                                        </p:cTn>
                                        <p:tgtEl>
                                          <p:spTgt spid="3"/>
                                        </p:tgtEl>
                                        <p:attrNameLst>
                                          <p:attrName>style.visibility</p:attrName>
                                        </p:attrNameLst>
                                      </p:cBhvr>
                                      <p:to>
                                        <p:strVal val="hidden"/>
                                      </p:to>
                                    </p:set>
                                  </p:childTnLst>
                                </p:cTn>
                              </p:par>
                            </p:childTnLst>
                          </p:cTn>
                        </p:par>
                        <p:par>
                          <p:cTn id="26" fill="hold" nodeType="afterGroup">
                            <p:stCondLst>
                              <p:cond delay="5000"/>
                            </p:stCondLst>
                            <p:childTnLst>
                              <p:par>
                                <p:cTn id="27" presetID="40" presetClass="entr" presetSubtype="0" fill="hold" grpId="0" nodeType="afterEffect">
                                  <p:stCondLst>
                                    <p:cond delay="0"/>
                                  </p:stCondLst>
                                  <p:iterate type="lt">
                                    <p:tmPct val="10000"/>
                                  </p:iterate>
                                  <p:childTnLst>
                                    <p:set>
                                      <p:cBhvr>
                                        <p:cTn id="28" dur="1" fill="hold">
                                          <p:stCondLst>
                                            <p:cond delay="0"/>
                                          </p:stCondLst>
                                        </p:cTn>
                                        <p:tgtEl>
                                          <p:spTgt spid="235528"/>
                                        </p:tgtEl>
                                        <p:attrNameLst>
                                          <p:attrName>style.visibility</p:attrName>
                                        </p:attrNameLst>
                                      </p:cBhvr>
                                      <p:to>
                                        <p:strVal val="visible"/>
                                      </p:to>
                                    </p:set>
                                    <p:animEffect transition="in" filter="fade">
                                      <p:cBhvr>
                                        <p:cTn id="29" dur="1000"/>
                                        <p:tgtEl>
                                          <p:spTgt spid="235528"/>
                                        </p:tgtEl>
                                      </p:cBhvr>
                                    </p:animEffect>
                                    <p:anim calcmode="lin" valueType="num">
                                      <p:cBhvr>
                                        <p:cTn id="30" dur="1000" fill="hold"/>
                                        <p:tgtEl>
                                          <p:spTgt spid="235528"/>
                                        </p:tgtEl>
                                        <p:attrNameLst>
                                          <p:attrName>ppt_x</p:attrName>
                                        </p:attrNameLst>
                                      </p:cBhvr>
                                      <p:tavLst>
                                        <p:tav tm="0">
                                          <p:val>
                                            <p:strVal val="#ppt_x-.1"/>
                                          </p:val>
                                        </p:tav>
                                        <p:tav tm="100000">
                                          <p:val>
                                            <p:strVal val="#ppt_x"/>
                                          </p:val>
                                        </p:tav>
                                      </p:tavLst>
                                    </p:anim>
                                    <p:anim calcmode="lin" valueType="num">
                                      <p:cBhvr>
                                        <p:cTn id="31" dur="1000" fill="hold"/>
                                        <p:tgtEl>
                                          <p:spTgt spid="235528"/>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97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4" grpId="0"/>
      <p:bldP spid="23552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1B597D3C-CBE3-4DD7-A020-1C783A8635C7}"/>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D1C29B7-6270-4044-983E-C96351F1E731}" type="slidenum">
              <a:rPr lang="en-US" altLang="en-US">
                <a:latin typeface="Garamond" panose="02020404030301010803" pitchFamily="18" charset="0"/>
              </a:rPr>
              <a:pPr eaLnBrk="1" hangingPunct="1"/>
              <a:t>24</a:t>
            </a:fld>
            <a:endParaRPr lang="en-US" altLang="en-US">
              <a:latin typeface="Garamond" panose="02020404030301010803" pitchFamily="18" charset="0"/>
            </a:endParaRPr>
          </a:p>
        </p:txBody>
      </p:sp>
      <p:sp>
        <p:nvSpPr>
          <p:cNvPr id="240642" name="Rectangle 2">
            <a:extLst>
              <a:ext uri="{FF2B5EF4-FFF2-40B4-BE49-F238E27FC236}">
                <a16:creationId xmlns:a16="http://schemas.microsoft.com/office/drawing/2014/main" id="{A18C996C-24C4-4F3A-8E7E-F60BE64F240D}"/>
              </a:ext>
            </a:extLst>
          </p:cNvPr>
          <p:cNvSpPr>
            <a:spLocks noGrp="1" noChangeArrowheads="1"/>
          </p:cNvSpPr>
          <p:nvPr>
            <p:ph type="title"/>
          </p:nvPr>
        </p:nvSpPr>
        <p:spPr>
          <a:xfrm>
            <a:off x="457200" y="277813"/>
            <a:ext cx="8229600" cy="865187"/>
          </a:xfrm>
        </p:spPr>
        <p:txBody>
          <a:bodyPr/>
          <a:lstStyle/>
          <a:p>
            <a:pPr marL="800100" indent="-800100"/>
            <a:r>
              <a:rPr lang="en-US" altLang="en-US" b="1"/>
              <a:t>MESH ANALYSIS</a:t>
            </a:r>
          </a:p>
        </p:txBody>
      </p:sp>
      <p:sp>
        <p:nvSpPr>
          <p:cNvPr id="240643" name="Rectangle 3">
            <a:extLst>
              <a:ext uri="{FF2B5EF4-FFF2-40B4-BE49-F238E27FC236}">
                <a16:creationId xmlns:a16="http://schemas.microsoft.com/office/drawing/2014/main" id="{B31A2B41-87E8-4380-8175-A7F3FD2CFEF4}"/>
              </a:ext>
            </a:extLst>
          </p:cNvPr>
          <p:cNvSpPr>
            <a:spLocks noGrp="1" noChangeArrowheads="1"/>
          </p:cNvSpPr>
          <p:nvPr>
            <p:ph type="body" idx="1"/>
          </p:nvPr>
        </p:nvSpPr>
        <p:spPr>
          <a:xfrm>
            <a:off x="457200" y="1219200"/>
            <a:ext cx="8229600" cy="4911725"/>
          </a:xfrm>
        </p:spPr>
        <p:txBody>
          <a:bodyPr/>
          <a:lstStyle/>
          <a:p>
            <a:pPr>
              <a:lnSpc>
                <a:spcPct val="90000"/>
              </a:lnSpc>
            </a:pPr>
            <a:r>
              <a:rPr lang="en-US" altLang="en-US" sz="3200"/>
              <a:t>In circuit terminology, a </a:t>
            </a:r>
            <a:r>
              <a:rPr lang="en-US" altLang="en-US" sz="3200" b="1" i="1">
                <a:solidFill>
                  <a:srgbClr val="0000FF"/>
                </a:solidFill>
              </a:rPr>
              <a:t>loop</a:t>
            </a:r>
            <a:r>
              <a:rPr lang="en-US" altLang="en-US" sz="3200" i="1"/>
              <a:t> </a:t>
            </a:r>
            <a:r>
              <a:rPr lang="en-US" altLang="en-US" sz="3200"/>
              <a:t>is any closed path.</a:t>
            </a:r>
            <a:r>
              <a:rPr lang="en-US" altLang="en-US" sz="3200" b="1"/>
              <a:t>  </a:t>
            </a:r>
            <a:r>
              <a:rPr lang="en-US" altLang="en-US" sz="3200"/>
              <a:t> </a:t>
            </a:r>
          </a:p>
          <a:p>
            <a:pPr>
              <a:lnSpc>
                <a:spcPct val="90000"/>
              </a:lnSpc>
            </a:pPr>
            <a:r>
              <a:rPr lang="en-US" altLang="en-US" sz="3200"/>
              <a:t>A </a:t>
            </a:r>
            <a:r>
              <a:rPr lang="en-US" altLang="en-US" sz="3200" b="1" i="1">
                <a:solidFill>
                  <a:srgbClr val="0000FF"/>
                </a:solidFill>
              </a:rPr>
              <a:t>mesh</a:t>
            </a:r>
            <a:r>
              <a:rPr lang="en-US" altLang="en-US" sz="3200"/>
              <a:t> is a special loop, namely, the smallest loop one can have.  </a:t>
            </a:r>
          </a:p>
          <a:p>
            <a:pPr>
              <a:lnSpc>
                <a:spcPct val="90000"/>
              </a:lnSpc>
            </a:pPr>
            <a:r>
              <a:rPr lang="en-US" altLang="en-US" sz="3200"/>
              <a:t>In other words, a mesh is a loop that contains no other loops. </a:t>
            </a:r>
          </a:p>
          <a:p>
            <a:pPr>
              <a:lnSpc>
                <a:spcPct val="90000"/>
              </a:lnSpc>
            </a:pPr>
            <a:r>
              <a:rPr lang="en-US" altLang="en-US" sz="3200">
                <a:latin typeface="Times New Roman" panose="02020603050405020304" pitchFamily="18" charset="0"/>
              </a:rPr>
              <a:t>Mesh analysis is applicable only to a </a:t>
            </a:r>
            <a:r>
              <a:rPr lang="en-US" altLang="en-US" sz="3200">
                <a:solidFill>
                  <a:srgbClr val="0000FF"/>
                </a:solidFill>
                <a:latin typeface="Times New Roman" panose="02020603050405020304" pitchFamily="18" charset="0"/>
              </a:rPr>
              <a:t>planar network.</a:t>
            </a:r>
          </a:p>
          <a:p>
            <a:pPr>
              <a:lnSpc>
                <a:spcPct val="90000"/>
              </a:lnSpc>
            </a:pPr>
            <a:r>
              <a:rPr lang="en-US" altLang="en-US" sz="3200">
                <a:latin typeface="Times New Roman" panose="02020603050405020304" pitchFamily="18" charset="0"/>
              </a:rPr>
              <a:t>However, most of the networks we shall need to analyze are planar.</a:t>
            </a:r>
            <a:endParaRPr lang="en-US" altLang="en-US" sz="3200"/>
          </a:p>
        </p:txBody>
      </p:sp>
      <p:grpSp>
        <p:nvGrpSpPr>
          <p:cNvPr id="2" name="Group 4">
            <a:extLst>
              <a:ext uri="{FF2B5EF4-FFF2-40B4-BE49-F238E27FC236}">
                <a16:creationId xmlns:a16="http://schemas.microsoft.com/office/drawing/2014/main" id="{717A1F94-54FA-4DB7-BB65-7793B1EE748B}"/>
              </a:ext>
            </a:extLst>
          </p:cNvPr>
          <p:cNvGrpSpPr>
            <a:grpSpLocks/>
          </p:cNvGrpSpPr>
          <p:nvPr/>
        </p:nvGrpSpPr>
        <p:grpSpPr bwMode="auto">
          <a:xfrm>
            <a:off x="6324600" y="6477000"/>
            <a:ext cx="2057400" cy="396875"/>
            <a:chOff x="2304" y="4032"/>
            <a:chExt cx="1296" cy="282"/>
          </a:xfrm>
        </p:grpSpPr>
        <p:sp>
          <p:nvSpPr>
            <p:cNvPr id="48136" name="AutoShape 5">
              <a:extLst>
                <a:ext uri="{FF2B5EF4-FFF2-40B4-BE49-F238E27FC236}">
                  <a16:creationId xmlns:a16="http://schemas.microsoft.com/office/drawing/2014/main" id="{463FF885-BADB-4692-9443-A76A2260E9DA}"/>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8137" name="Text Box 6">
              <a:extLst>
                <a:ext uri="{FF2B5EF4-FFF2-40B4-BE49-F238E27FC236}">
                  <a16:creationId xmlns:a16="http://schemas.microsoft.com/office/drawing/2014/main" id="{652E06DF-9C9D-4CEC-96A8-1FC72E2965C2}"/>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0642"/>
                                        </p:tgtEl>
                                        <p:attrNameLst>
                                          <p:attrName>style.visibility</p:attrName>
                                        </p:attrNameLst>
                                      </p:cBhvr>
                                      <p:to>
                                        <p:strVal val="visible"/>
                                      </p:to>
                                    </p:set>
                                    <p:animEffect transition="in" filter="wipe(down)">
                                      <p:cBhvr>
                                        <p:cTn id="7" dur="580">
                                          <p:stCondLst>
                                            <p:cond delay="0"/>
                                          </p:stCondLst>
                                        </p:cTn>
                                        <p:tgtEl>
                                          <p:spTgt spid="240642"/>
                                        </p:tgtEl>
                                      </p:cBhvr>
                                    </p:animEffect>
                                    <p:anim calcmode="lin" valueType="num">
                                      <p:cBhvr>
                                        <p:cTn id="8" dur="1822" tmFilter="0,0; 0.14,0.36; 0.43,0.73; 0.71,0.91; 1.0,1.0">
                                          <p:stCondLst>
                                            <p:cond delay="0"/>
                                          </p:stCondLst>
                                        </p:cTn>
                                        <p:tgtEl>
                                          <p:spTgt spid="24064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064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064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064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0642"/>
                                        </p:tgtEl>
                                        <p:attrNameLst>
                                          <p:attrName>ppt_y</p:attrName>
                                        </p:attrNameLst>
                                      </p:cBhvr>
                                      <p:tavLst>
                                        <p:tav tm="0" fmla="#ppt_y-sin(pi*$)/81">
                                          <p:val>
                                            <p:fltVal val="0"/>
                                          </p:val>
                                        </p:tav>
                                        <p:tav tm="100000">
                                          <p:val>
                                            <p:fltVal val="1"/>
                                          </p:val>
                                        </p:tav>
                                      </p:tavLst>
                                    </p:anim>
                                    <p:animScale>
                                      <p:cBhvr>
                                        <p:cTn id="13" dur="26">
                                          <p:stCondLst>
                                            <p:cond delay="650"/>
                                          </p:stCondLst>
                                        </p:cTn>
                                        <p:tgtEl>
                                          <p:spTgt spid="240642"/>
                                        </p:tgtEl>
                                      </p:cBhvr>
                                      <p:to x="100000" y="60000"/>
                                    </p:animScale>
                                    <p:animScale>
                                      <p:cBhvr>
                                        <p:cTn id="14" dur="166" decel="50000">
                                          <p:stCondLst>
                                            <p:cond delay="676"/>
                                          </p:stCondLst>
                                        </p:cTn>
                                        <p:tgtEl>
                                          <p:spTgt spid="240642"/>
                                        </p:tgtEl>
                                      </p:cBhvr>
                                      <p:to x="100000" y="100000"/>
                                    </p:animScale>
                                    <p:animScale>
                                      <p:cBhvr>
                                        <p:cTn id="15" dur="26">
                                          <p:stCondLst>
                                            <p:cond delay="1312"/>
                                          </p:stCondLst>
                                        </p:cTn>
                                        <p:tgtEl>
                                          <p:spTgt spid="240642"/>
                                        </p:tgtEl>
                                      </p:cBhvr>
                                      <p:to x="100000" y="80000"/>
                                    </p:animScale>
                                    <p:animScale>
                                      <p:cBhvr>
                                        <p:cTn id="16" dur="166" decel="50000">
                                          <p:stCondLst>
                                            <p:cond delay="1338"/>
                                          </p:stCondLst>
                                        </p:cTn>
                                        <p:tgtEl>
                                          <p:spTgt spid="240642"/>
                                        </p:tgtEl>
                                      </p:cBhvr>
                                      <p:to x="100000" y="100000"/>
                                    </p:animScale>
                                    <p:animScale>
                                      <p:cBhvr>
                                        <p:cTn id="17" dur="26">
                                          <p:stCondLst>
                                            <p:cond delay="1642"/>
                                          </p:stCondLst>
                                        </p:cTn>
                                        <p:tgtEl>
                                          <p:spTgt spid="240642"/>
                                        </p:tgtEl>
                                      </p:cBhvr>
                                      <p:to x="100000" y="90000"/>
                                    </p:animScale>
                                    <p:animScale>
                                      <p:cBhvr>
                                        <p:cTn id="18" dur="166" decel="50000">
                                          <p:stCondLst>
                                            <p:cond delay="1668"/>
                                          </p:stCondLst>
                                        </p:cTn>
                                        <p:tgtEl>
                                          <p:spTgt spid="240642"/>
                                        </p:tgtEl>
                                      </p:cBhvr>
                                      <p:to x="100000" y="100000"/>
                                    </p:animScale>
                                    <p:animScale>
                                      <p:cBhvr>
                                        <p:cTn id="19" dur="26">
                                          <p:stCondLst>
                                            <p:cond delay="1808"/>
                                          </p:stCondLst>
                                        </p:cTn>
                                        <p:tgtEl>
                                          <p:spTgt spid="240642"/>
                                        </p:tgtEl>
                                      </p:cBhvr>
                                      <p:to x="100000" y="95000"/>
                                    </p:animScale>
                                    <p:animScale>
                                      <p:cBhvr>
                                        <p:cTn id="20" dur="166" decel="50000">
                                          <p:stCondLst>
                                            <p:cond delay="1834"/>
                                          </p:stCondLst>
                                        </p:cTn>
                                        <p:tgtEl>
                                          <p:spTgt spid="240642"/>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40643">
                                            <p:txEl>
                                              <p:pRg st="0" end="0"/>
                                            </p:txEl>
                                          </p:spTgt>
                                        </p:tgtEl>
                                        <p:attrNameLst>
                                          <p:attrName>style.visibility</p:attrName>
                                        </p:attrNameLst>
                                      </p:cBhvr>
                                      <p:to>
                                        <p:strVal val="visible"/>
                                      </p:to>
                                    </p:set>
                                    <p:animEffect transition="in" filter="fade">
                                      <p:cBhvr>
                                        <p:cTn id="24" dur="1000"/>
                                        <p:tgtEl>
                                          <p:spTgt spid="240643">
                                            <p:txEl>
                                              <p:pRg st="0" end="0"/>
                                            </p:txEl>
                                          </p:spTgt>
                                        </p:tgtEl>
                                      </p:cBhvr>
                                    </p:animEffect>
                                    <p:anim calcmode="lin" valueType="num">
                                      <p:cBhvr>
                                        <p:cTn id="25" dur="1000" fill="hold"/>
                                        <p:tgtEl>
                                          <p:spTgt spid="240643">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40643">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1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40643">
                                            <p:txEl>
                                              <p:pRg st="1" end="1"/>
                                            </p:txEl>
                                          </p:spTgt>
                                        </p:tgtEl>
                                        <p:attrNameLst>
                                          <p:attrName>style.visibility</p:attrName>
                                        </p:attrNameLst>
                                      </p:cBhvr>
                                      <p:to>
                                        <p:strVal val="visible"/>
                                      </p:to>
                                    </p:set>
                                    <p:animEffect transition="in" filter="fade">
                                      <p:cBhvr>
                                        <p:cTn id="30" dur="1000"/>
                                        <p:tgtEl>
                                          <p:spTgt spid="240643">
                                            <p:txEl>
                                              <p:pRg st="1" end="1"/>
                                            </p:txEl>
                                          </p:spTgt>
                                        </p:tgtEl>
                                      </p:cBhvr>
                                    </p:animEffect>
                                    <p:anim calcmode="lin" valueType="num">
                                      <p:cBhvr>
                                        <p:cTn id="31" dur="1000" fill="hold"/>
                                        <p:tgtEl>
                                          <p:spTgt spid="240643">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240643">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33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240643">
                                            <p:txEl>
                                              <p:pRg st="2" end="2"/>
                                            </p:txEl>
                                          </p:spTgt>
                                        </p:tgtEl>
                                        <p:attrNameLst>
                                          <p:attrName>style.visibility</p:attrName>
                                        </p:attrNameLst>
                                      </p:cBhvr>
                                      <p:to>
                                        <p:strVal val="visible"/>
                                      </p:to>
                                    </p:set>
                                    <p:animEffect transition="in" filter="fade">
                                      <p:cBhvr>
                                        <p:cTn id="36" dur="1000"/>
                                        <p:tgtEl>
                                          <p:spTgt spid="240643">
                                            <p:txEl>
                                              <p:pRg st="2" end="2"/>
                                            </p:txEl>
                                          </p:spTgt>
                                        </p:tgtEl>
                                      </p:cBhvr>
                                    </p:animEffect>
                                    <p:anim calcmode="lin" valueType="num">
                                      <p:cBhvr>
                                        <p:cTn id="37" dur="1000" fill="hold"/>
                                        <p:tgtEl>
                                          <p:spTgt spid="240643">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240643">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92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240643">
                                            <p:txEl>
                                              <p:pRg st="3" end="3"/>
                                            </p:txEl>
                                          </p:spTgt>
                                        </p:tgtEl>
                                        <p:attrNameLst>
                                          <p:attrName>style.visibility</p:attrName>
                                        </p:attrNameLst>
                                      </p:cBhvr>
                                      <p:to>
                                        <p:strVal val="visible"/>
                                      </p:to>
                                    </p:set>
                                    <p:animEffect transition="in" filter="fade">
                                      <p:cBhvr>
                                        <p:cTn id="42" dur="1000"/>
                                        <p:tgtEl>
                                          <p:spTgt spid="240643">
                                            <p:txEl>
                                              <p:pRg st="3" end="3"/>
                                            </p:txEl>
                                          </p:spTgt>
                                        </p:tgtEl>
                                      </p:cBhvr>
                                    </p:animEffect>
                                    <p:anim calcmode="lin" valueType="num">
                                      <p:cBhvr>
                                        <p:cTn id="43" dur="1000" fill="hold"/>
                                        <p:tgtEl>
                                          <p:spTgt spid="240643">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240643">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4600"/>
                            </p:stCondLst>
                            <p:childTnLst>
                              <p:par>
                                <p:cTn id="46" presetID="40" presetClass="entr" presetSubtype="0" fill="hold" grpId="0" nodeType="afterEffect">
                                  <p:stCondLst>
                                    <p:cond delay="0"/>
                                  </p:stCondLst>
                                  <p:iterate type="lt">
                                    <p:tmPct val="10000"/>
                                  </p:iterate>
                                  <p:childTnLst>
                                    <p:set>
                                      <p:cBhvr>
                                        <p:cTn id="47" dur="1" fill="hold">
                                          <p:stCondLst>
                                            <p:cond delay="0"/>
                                          </p:stCondLst>
                                        </p:cTn>
                                        <p:tgtEl>
                                          <p:spTgt spid="240643">
                                            <p:txEl>
                                              <p:pRg st="4" end="4"/>
                                            </p:txEl>
                                          </p:spTgt>
                                        </p:tgtEl>
                                        <p:attrNameLst>
                                          <p:attrName>style.visibility</p:attrName>
                                        </p:attrNameLst>
                                      </p:cBhvr>
                                      <p:to>
                                        <p:strVal val="visible"/>
                                      </p:to>
                                    </p:set>
                                    <p:animEffect transition="in" filter="fade">
                                      <p:cBhvr>
                                        <p:cTn id="48" dur="1000"/>
                                        <p:tgtEl>
                                          <p:spTgt spid="240643">
                                            <p:txEl>
                                              <p:pRg st="4" end="4"/>
                                            </p:txEl>
                                          </p:spTgt>
                                        </p:tgtEl>
                                      </p:cBhvr>
                                    </p:animEffect>
                                    <p:anim calcmode="lin" valueType="num">
                                      <p:cBhvr>
                                        <p:cTn id="49" dur="1000" fill="hold"/>
                                        <p:tgtEl>
                                          <p:spTgt spid="240643">
                                            <p:txEl>
                                              <p:pRg st="4" end="4"/>
                                            </p:txEl>
                                          </p:spTgt>
                                        </p:tgtEl>
                                        <p:attrNameLst>
                                          <p:attrName>ppt_x</p:attrName>
                                        </p:attrNameLst>
                                      </p:cBhvr>
                                      <p:tavLst>
                                        <p:tav tm="0">
                                          <p:val>
                                            <p:strVal val="#ppt_x-.1"/>
                                          </p:val>
                                        </p:tav>
                                        <p:tav tm="100000">
                                          <p:val>
                                            <p:strVal val="#ppt_x"/>
                                          </p:val>
                                        </p:tav>
                                      </p:tavLst>
                                    </p:anim>
                                    <p:anim calcmode="lin" valueType="num">
                                      <p:cBhvr>
                                        <p:cTn id="50" dur="1000" fill="hold"/>
                                        <p:tgtEl>
                                          <p:spTgt spid="240643">
                                            <p:txEl>
                                              <p:pRg st="4" end="4"/>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100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p:bldP spid="24064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3A409449-2373-4AB4-BC61-C15D0811CFEC}"/>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57E89714-78EC-41D4-B6F8-447A0C56E5B2}" type="slidenum">
              <a:rPr lang="en-US" altLang="en-US">
                <a:latin typeface="Garamond" panose="02020404030301010803" pitchFamily="18" charset="0"/>
              </a:rPr>
              <a:pPr eaLnBrk="1" hangingPunct="1"/>
              <a:t>25</a:t>
            </a:fld>
            <a:endParaRPr lang="en-US" altLang="en-US">
              <a:latin typeface="Garamond" panose="02020404030301010803" pitchFamily="18" charset="0"/>
            </a:endParaRPr>
          </a:p>
        </p:txBody>
      </p:sp>
      <p:sp>
        <p:nvSpPr>
          <p:cNvPr id="238595" name="Rectangle 3">
            <a:extLst>
              <a:ext uri="{FF2B5EF4-FFF2-40B4-BE49-F238E27FC236}">
                <a16:creationId xmlns:a16="http://schemas.microsoft.com/office/drawing/2014/main" id="{7107D99E-3BCB-42F0-BD74-5571C40E068D}"/>
              </a:ext>
            </a:extLst>
          </p:cNvPr>
          <p:cNvSpPr>
            <a:spLocks noGrp="1" noChangeArrowheads="1"/>
          </p:cNvSpPr>
          <p:nvPr>
            <p:ph type="body" idx="1"/>
          </p:nvPr>
        </p:nvSpPr>
        <p:spPr/>
        <p:txBody>
          <a:bodyPr/>
          <a:lstStyle/>
          <a:p>
            <a:r>
              <a:rPr lang="en-US" altLang="en-US" sz="3200">
                <a:latin typeface="Times New Roman" panose="02020603050405020304" pitchFamily="18" charset="0"/>
              </a:rPr>
              <a:t>Once a circuit has been drawn in planar form, it often looks like a </a:t>
            </a:r>
            <a:r>
              <a:rPr lang="en-US" altLang="en-US" sz="3200">
                <a:solidFill>
                  <a:srgbClr val="0000FF"/>
                </a:solidFill>
                <a:latin typeface="Times New Roman" panose="02020603050405020304" pitchFamily="18" charset="0"/>
              </a:rPr>
              <a:t>multi-paned window</a:t>
            </a:r>
            <a:r>
              <a:rPr lang="en-US" altLang="en-US" sz="3200">
                <a:latin typeface="Times New Roman" panose="02020603050405020304" pitchFamily="18" charset="0"/>
              </a:rPr>
              <a:t>.</a:t>
            </a:r>
          </a:p>
          <a:p>
            <a:r>
              <a:rPr lang="en-US" altLang="en-US" sz="3200">
                <a:latin typeface="Times New Roman" panose="02020603050405020304" pitchFamily="18" charset="0"/>
              </a:rPr>
              <a:t>Each pane is a mesh.</a:t>
            </a:r>
          </a:p>
          <a:p>
            <a:r>
              <a:rPr lang="en-US" altLang="en-US" sz="3200">
                <a:latin typeface="Times New Roman" panose="02020603050405020304" pitchFamily="18" charset="0"/>
              </a:rPr>
              <a:t>Meshes provide a </a:t>
            </a:r>
            <a:r>
              <a:rPr lang="en-US" altLang="en-US" sz="3200">
                <a:solidFill>
                  <a:srgbClr val="0033CC"/>
                </a:solidFill>
                <a:latin typeface="Times New Roman" panose="02020603050405020304" pitchFamily="18" charset="0"/>
              </a:rPr>
              <a:t>set of independent equations</a:t>
            </a:r>
            <a:r>
              <a:rPr lang="en-US" altLang="en-US" sz="3200">
                <a:latin typeface="Times New Roman" panose="02020603050405020304" pitchFamily="18" charset="0"/>
              </a:rPr>
              <a:t>.</a:t>
            </a:r>
          </a:p>
          <a:p>
            <a:endParaRPr lang="en-US" altLang="en-US" sz="3200"/>
          </a:p>
        </p:txBody>
      </p:sp>
      <p:grpSp>
        <p:nvGrpSpPr>
          <p:cNvPr id="2" name="Group 4">
            <a:extLst>
              <a:ext uri="{FF2B5EF4-FFF2-40B4-BE49-F238E27FC236}">
                <a16:creationId xmlns:a16="http://schemas.microsoft.com/office/drawing/2014/main" id="{BC7AE059-B29B-40A4-AA7C-10686B13B2CA}"/>
              </a:ext>
            </a:extLst>
          </p:cNvPr>
          <p:cNvGrpSpPr>
            <a:grpSpLocks/>
          </p:cNvGrpSpPr>
          <p:nvPr/>
        </p:nvGrpSpPr>
        <p:grpSpPr bwMode="auto">
          <a:xfrm>
            <a:off x="6324600" y="6477000"/>
            <a:ext cx="2057400" cy="396875"/>
            <a:chOff x="2304" y="4032"/>
            <a:chExt cx="1296" cy="282"/>
          </a:xfrm>
        </p:grpSpPr>
        <p:sp>
          <p:nvSpPr>
            <p:cNvPr id="49159" name="AutoShape 5">
              <a:extLst>
                <a:ext uri="{FF2B5EF4-FFF2-40B4-BE49-F238E27FC236}">
                  <a16:creationId xmlns:a16="http://schemas.microsoft.com/office/drawing/2014/main" id="{5A9F251B-AC3C-4CC3-9208-DAA17711DF3F}"/>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49160" name="Text Box 6">
              <a:extLst>
                <a:ext uri="{FF2B5EF4-FFF2-40B4-BE49-F238E27FC236}">
                  <a16:creationId xmlns:a16="http://schemas.microsoft.com/office/drawing/2014/main" id="{7B8AEDB3-A068-46A3-A101-252D41CE1300}"/>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38595">
                                            <p:txEl>
                                              <p:pRg st="0" end="0"/>
                                            </p:txEl>
                                          </p:spTgt>
                                        </p:tgtEl>
                                        <p:attrNameLst>
                                          <p:attrName>style.visibility</p:attrName>
                                        </p:attrNameLst>
                                      </p:cBhvr>
                                      <p:to>
                                        <p:strVal val="visible"/>
                                      </p:to>
                                    </p:set>
                                    <p:animEffect transition="in" filter="fade">
                                      <p:cBhvr>
                                        <p:cTn id="7" dur="1000"/>
                                        <p:tgtEl>
                                          <p:spTgt spid="238595">
                                            <p:txEl>
                                              <p:pRg st="0" end="0"/>
                                            </p:txEl>
                                          </p:spTgt>
                                        </p:tgtEl>
                                      </p:cBhvr>
                                    </p:animEffect>
                                    <p:anim calcmode="lin" valueType="num">
                                      <p:cBhvr>
                                        <p:cTn id="8" dur="1000" fill="hold"/>
                                        <p:tgtEl>
                                          <p:spTgt spid="238595">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238595">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81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238595">
                                            <p:txEl>
                                              <p:pRg st="1" end="1"/>
                                            </p:txEl>
                                          </p:spTgt>
                                        </p:tgtEl>
                                        <p:attrNameLst>
                                          <p:attrName>style.visibility</p:attrName>
                                        </p:attrNameLst>
                                      </p:cBhvr>
                                      <p:to>
                                        <p:strVal val="visible"/>
                                      </p:to>
                                    </p:set>
                                    <p:animEffect transition="in" filter="fade">
                                      <p:cBhvr>
                                        <p:cTn id="13" dur="1000"/>
                                        <p:tgtEl>
                                          <p:spTgt spid="238595">
                                            <p:txEl>
                                              <p:pRg st="1" end="1"/>
                                            </p:txEl>
                                          </p:spTgt>
                                        </p:tgtEl>
                                      </p:cBhvr>
                                    </p:animEffect>
                                    <p:anim calcmode="lin" valueType="num">
                                      <p:cBhvr>
                                        <p:cTn id="14" dur="1000" fill="hold"/>
                                        <p:tgtEl>
                                          <p:spTgt spid="238595">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238595">
                                            <p:txEl>
                                              <p:pRg st="1" end="1"/>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600"/>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238595">
                                            <p:txEl>
                                              <p:pRg st="2" end="2"/>
                                            </p:txEl>
                                          </p:spTgt>
                                        </p:tgtEl>
                                        <p:attrNameLst>
                                          <p:attrName>style.visibility</p:attrName>
                                        </p:attrNameLst>
                                      </p:cBhvr>
                                      <p:to>
                                        <p:strVal val="visible"/>
                                      </p:to>
                                    </p:set>
                                    <p:animEffect transition="in" filter="fade">
                                      <p:cBhvr>
                                        <p:cTn id="19" dur="1000"/>
                                        <p:tgtEl>
                                          <p:spTgt spid="238595">
                                            <p:txEl>
                                              <p:pRg st="2" end="2"/>
                                            </p:txEl>
                                          </p:spTgt>
                                        </p:tgtEl>
                                      </p:cBhvr>
                                    </p:animEffect>
                                    <p:anim calcmode="lin" valueType="num">
                                      <p:cBhvr>
                                        <p:cTn id="20" dur="1000" fill="hold"/>
                                        <p:tgtEl>
                                          <p:spTgt spid="238595">
                                            <p:txEl>
                                              <p:pRg st="2" end="2"/>
                                            </p:txEl>
                                          </p:spTgt>
                                        </p:tgtEl>
                                        <p:attrNameLst>
                                          <p:attrName>ppt_x</p:attrName>
                                        </p:attrNameLst>
                                      </p:cBhvr>
                                      <p:tavLst>
                                        <p:tav tm="0">
                                          <p:val>
                                            <p:strVal val="#ppt_x-.1"/>
                                          </p:val>
                                        </p:tav>
                                        <p:tav tm="100000">
                                          <p:val>
                                            <p:strVal val="#ppt_x"/>
                                          </p:val>
                                        </p:tav>
                                      </p:tavLst>
                                    </p:anim>
                                    <p:anim calcmode="lin" valueType="num">
                                      <p:cBhvr>
                                        <p:cTn id="21" dur="1000" fill="hold"/>
                                        <p:tgtEl>
                                          <p:spTgt spid="238595">
                                            <p:txEl>
                                              <p:pRg st="2" end="2"/>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5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E8603509-F0F7-4C57-A647-FB799689686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D44840C-9854-483D-958D-D88BB4840955}" type="slidenum">
              <a:rPr lang="en-US" altLang="en-US">
                <a:latin typeface="Garamond" panose="02020404030301010803" pitchFamily="18" charset="0"/>
              </a:rPr>
              <a:pPr eaLnBrk="1" hangingPunct="1"/>
              <a:t>26</a:t>
            </a:fld>
            <a:endParaRPr lang="en-US" altLang="en-US">
              <a:latin typeface="Garamond" panose="02020404030301010803" pitchFamily="18" charset="0"/>
            </a:endParaRPr>
          </a:p>
        </p:txBody>
      </p:sp>
      <p:sp>
        <p:nvSpPr>
          <p:cNvPr id="160771" name="Rectangle 3">
            <a:extLst>
              <a:ext uri="{FF2B5EF4-FFF2-40B4-BE49-F238E27FC236}">
                <a16:creationId xmlns:a16="http://schemas.microsoft.com/office/drawing/2014/main" id="{8457AC58-F67D-46F8-A62C-E9E8100403F5}"/>
              </a:ext>
            </a:extLst>
          </p:cNvPr>
          <p:cNvSpPr>
            <a:spLocks noGrp="1" noChangeArrowheads="1"/>
          </p:cNvSpPr>
          <p:nvPr>
            <p:ph type="body" idx="4294967295"/>
          </p:nvPr>
        </p:nvSpPr>
        <p:spPr>
          <a:xfrm>
            <a:off x="228600" y="1371600"/>
            <a:ext cx="8686800" cy="4800600"/>
          </a:xfrm>
        </p:spPr>
        <p:txBody>
          <a:bodyPr/>
          <a:lstStyle/>
          <a:p>
            <a:pPr>
              <a:lnSpc>
                <a:spcPct val="90000"/>
              </a:lnSpc>
            </a:pPr>
            <a:r>
              <a:rPr lang="en-US" altLang="en-US" sz="3200">
                <a:latin typeface="Times New Roman" panose="02020603050405020304" pitchFamily="18" charset="0"/>
              </a:rPr>
              <a:t>By definition, a </a:t>
            </a:r>
            <a:r>
              <a:rPr lang="en-US" altLang="en-US" sz="3200">
                <a:solidFill>
                  <a:srgbClr val="0000FF"/>
                </a:solidFill>
                <a:latin typeface="Times New Roman" panose="02020603050405020304" pitchFamily="18" charset="0"/>
              </a:rPr>
              <a:t>mesh-current </a:t>
            </a:r>
            <a:r>
              <a:rPr lang="en-US" altLang="en-US" sz="3200">
                <a:latin typeface="Times New Roman" panose="02020603050405020304" pitchFamily="18" charset="0"/>
              </a:rPr>
              <a:t>is that current which flows around the perimeter of a mesh.  It is indicated by a curved arrow that </a:t>
            </a:r>
            <a:r>
              <a:rPr lang="en-US" altLang="en-US" sz="3200">
                <a:solidFill>
                  <a:schemeClr val="accent2"/>
                </a:solidFill>
                <a:latin typeface="Times New Roman" panose="02020603050405020304" pitchFamily="18" charset="0"/>
              </a:rPr>
              <a:t>almost</a:t>
            </a:r>
            <a:r>
              <a:rPr lang="en-US" altLang="en-US" sz="3200">
                <a:latin typeface="Times New Roman" panose="02020603050405020304" pitchFamily="18" charset="0"/>
              </a:rPr>
              <a:t> closes on itself.</a:t>
            </a:r>
          </a:p>
          <a:p>
            <a:pPr>
              <a:lnSpc>
                <a:spcPct val="90000"/>
              </a:lnSpc>
            </a:pPr>
            <a:r>
              <a:rPr lang="en-US" altLang="en-US" sz="3200">
                <a:latin typeface="Times New Roman" panose="02020603050405020304" pitchFamily="18" charset="0"/>
              </a:rPr>
              <a:t>Branch-currents have a physical identity. They can be measured. </a:t>
            </a:r>
          </a:p>
          <a:p>
            <a:pPr>
              <a:lnSpc>
                <a:spcPct val="90000"/>
              </a:lnSpc>
            </a:pPr>
            <a:r>
              <a:rPr lang="en-US" altLang="en-US" sz="3200">
                <a:latin typeface="Times New Roman" panose="02020603050405020304" pitchFamily="18" charset="0"/>
              </a:rPr>
              <a:t>Mesh-currents are </a:t>
            </a:r>
            <a:r>
              <a:rPr lang="en-US" altLang="en-US" sz="3200">
                <a:solidFill>
                  <a:srgbClr val="0033CC"/>
                </a:solidFill>
                <a:latin typeface="Times New Roman" panose="02020603050405020304" pitchFamily="18" charset="0"/>
              </a:rPr>
              <a:t>fictitious.</a:t>
            </a:r>
          </a:p>
          <a:p>
            <a:pPr>
              <a:lnSpc>
                <a:spcPct val="90000"/>
              </a:lnSpc>
            </a:pPr>
            <a:r>
              <a:rPr lang="en-US" altLang="en-US" sz="3200">
                <a:latin typeface="Times New Roman" panose="02020603050405020304" pitchFamily="18" charset="0"/>
              </a:rPr>
              <a:t>The mesh analysis not only tells us the minimum number of unknown currents, but it also ensures that the KVL equations obtained are </a:t>
            </a:r>
            <a:r>
              <a:rPr lang="en-US" altLang="en-US" sz="3200">
                <a:solidFill>
                  <a:srgbClr val="006600"/>
                </a:solidFill>
                <a:latin typeface="Times New Roman" panose="02020603050405020304" pitchFamily="18" charset="0"/>
              </a:rPr>
              <a:t>independent.</a:t>
            </a:r>
            <a:r>
              <a:rPr lang="en-US" altLang="en-US" sz="3200">
                <a:latin typeface="Times New Roman" panose="02020603050405020304" pitchFamily="18" charset="0"/>
              </a:rPr>
              <a:t> </a:t>
            </a:r>
          </a:p>
        </p:txBody>
      </p:sp>
      <p:grpSp>
        <p:nvGrpSpPr>
          <p:cNvPr id="2" name="Group 5">
            <a:extLst>
              <a:ext uri="{FF2B5EF4-FFF2-40B4-BE49-F238E27FC236}">
                <a16:creationId xmlns:a16="http://schemas.microsoft.com/office/drawing/2014/main" id="{30C6C95C-DE4C-46D7-A41E-7BCDAF42F683}"/>
              </a:ext>
            </a:extLst>
          </p:cNvPr>
          <p:cNvGrpSpPr>
            <a:grpSpLocks/>
          </p:cNvGrpSpPr>
          <p:nvPr/>
        </p:nvGrpSpPr>
        <p:grpSpPr bwMode="auto">
          <a:xfrm>
            <a:off x="6324600" y="6477000"/>
            <a:ext cx="2057400" cy="396875"/>
            <a:chOff x="2304" y="4032"/>
            <a:chExt cx="1296" cy="282"/>
          </a:xfrm>
        </p:grpSpPr>
        <p:sp>
          <p:nvSpPr>
            <p:cNvPr id="53256" name="AutoShape 6">
              <a:extLst>
                <a:ext uri="{FF2B5EF4-FFF2-40B4-BE49-F238E27FC236}">
                  <a16:creationId xmlns:a16="http://schemas.microsoft.com/office/drawing/2014/main" id="{0F115080-97C5-406C-86C7-1C86BA742583}"/>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3257" name="Text Box 7">
              <a:extLst>
                <a:ext uri="{FF2B5EF4-FFF2-40B4-BE49-F238E27FC236}">
                  <a16:creationId xmlns:a16="http://schemas.microsoft.com/office/drawing/2014/main" id="{994A758E-3637-40FE-A190-194958A60521}"/>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160776" name="Text Box 8">
            <a:extLst>
              <a:ext uri="{FF2B5EF4-FFF2-40B4-BE49-F238E27FC236}">
                <a16:creationId xmlns:a16="http://schemas.microsoft.com/office/drawing/2014/main" id="{4C1091DD-566F-4653-9543-BDE46AA2BC0A}"/>
              </a:ext>
            </a:extLst>
          </p:cNvPr>
          <p:cNvSpPr txBox="1">
            <a:spLocks noChangeArrowheads="1"/>
          </p:cNvSpPr>
          <p:nvPr/>
        </p:nvSpPr>
        <p:spPr bwMode="auto">
          <a:xfrm>
            <a:off x="304800" y="4572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4000">
                <a:solidFill>
                  <a:schemeClr val="accent2"/>
                </a:solidFill>
              </a:rPr>
              <a:t>Mesh Currents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160776"/>
                                        </p:tgtEl>
                                        <p:attrNameLst>
                                          <p:attrName>style.visibility</p:attrName>
                                        </p:attrNameLst>
                                      </p:cBhvr>
                                      <p:to>
                                        <p:strVal val="visible"/>
                                      </p:to>
                                    </p:set>
                                    <p:animEffect transition="in" filter="fade">
                                      <p:cBhvr>
                                        <p:cTn id="7" dur="770" decel="100000"/>
                                        <p:tgtEl>
                                          <p:spTgt spid="160776"/>
                                        </p:tgtEl>
                                      </p:cBhvr>
                                    </p:animEffect>
                                    <p:animScale>
                                      <p:cBhvr>
                                        <p:cTn id="8" dur="770" decel="100000"/>
                                        <p:tgtEl>
                                          <p:spTgt spid="160776"/>
                                        </p:tgtEl>
                                      </p:cBhvr>
                                      <p:from x="10000" y="10000"/>
                                      <p:to x="200000" y="450000"/>
                                    </p:animScale>
                                    <p:animScale>
                                      <p:cBhvr>
                                        <p:cTn id="9" dur="1230" accel="100000" fill="hold">
                                          <p:stCondLst>
                                            <p:cond delay="770"/>
                                          </p:stCondLst>
                                        </p:cTn>
                                        <p:tgtEl>
                                          <p:spTgt spid="160776"/>
                                        </p:tgtEl>
                                      </p:cBhvr>
                                      <p:from x="200000" y="450000"/>
                                      <p:to x="100000" y="100000"/>
                                    </p:animScale>
                                    <p:set>
                                      <p:cBhvr>
                                        <p:cTn id="10" dur="770" fill="hold"/>
                                        <p:tgtEl>
                                          <p:spTgt spid="160776"/>
                                        </p:tgtEl>
                                        <p:attrNameLst>
                                          <p:attrName>ppt_x</p:attrName>
                                        </p:attrNameLst>
                                      </p:cBhvr>
                                      <p:to>
                                        <p:strVal val="(0.5)"/>
                                      </p:to>
                                    </p:set>
                                    <p:anim from="(0.5)" to="(#ppt_x)" calcmode="lin" valueType="num">
                                      <p:cBhvr>
                                        <p:cTn id="11" dur="1230" accel="100000" fill="hold">
                                          <p:stCondLst>
                                            <p:cond delay="770"/>
                                          </p:stCondLst>
                                        </p:cTn>
                                        <p:tgtEl>
                                          <p:spTgt spid="160776"/>
                                        </p:tgtEl>
                                        <p:attrNameLst>
                                          <p:attrName>ppt_x</p:attrName>
                                        </p:attrNameLst>
                                      </p:cBhvr>
                                    </p:anim>
                                    <p:set>
                                      <p:cBhvr>
                                        <p:cTn id="12" dur="770" fill="hold"/>
                                        <p:tgtEl>
                                          <p:spTgt spid="160776"/>
                                        </p:tgtEl>
                                        <p:attrNameLst>
                                          <p:attrName>ppt_y</p:attrName>
                                        </p:attrNameLst>
                                      </p:cBhvr>
                                      <p:to>
                                        <p:strVal val="(#ppt_y+0.4)"/>
                                      </p:to>
                                    </p:set>
                                    <p:anim from="(#ppt_y+0.4)" to="(#ppt_y)" calcmode="lin" valueType="num">
                                      <p:cBhvr>
                                        <p:cTn id="13" dur="1230" accel="100000" fill="hold">
                                          <p:stCondLst>
                                            <p:cond delay="770"/>
                                          </p:stCondLst>
                                        </p:cTn>
                                        <p:tgtEl>
                                          <p:spTgt spid="160776"/>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160771">
                                            <p:txEl>
                                              <p:pRg st="0" end="0"/>
                                            </p:txEl>
                                          </p:spTgt>
                                        </p:tgtEl>
                                        <p:attrNameLst>
                                          <p:attrName>style.visibility</p:attrName>
                                        </p:attrNameLst>
                                      </p:cBhvr>
                                      <p:to>
                                        <p:strVal val="visible"/>
                                      </p:to>
                                    </p:set>
                                    <p:animEffect transition="in" filter="fade">
                                      <p:cBhvr>
                                        <p:cTn id="17" dur="1000"/>
                                        <p:tgtEl>
                                          <p:spTgt spid="160771">
                                            <p:txEl>
                                              <p:pRg st="0" end="0"/>
                                            </p:txEl>
                                          </p:spTgt>
                                        </p:tgtEl>
                                      </p:cBhvr>
                                    </p:animEffect>
                                    <p:anim calcmode="lin" valueType="num">
                                      <p:cBhvr>
                                        <p:cTn id="18" dur="1000" fill="hold"/>
                                        <p:tgtEl>
                                          <p:spTgt spid="160771">
                                            <p:txEl>
                                              <p:pRg st="0" end="0"/>
                                            </p:txEl>
                                          </p:spTgt>
                                        </p:tgtEl>
                                        <p:attrNameLst>
                                          <p:attrName>ppt_x</p:attrName>
                                        </p:attrNameLst>
                                      </p:cBhvr>
                                      <p:tavLst>
                                        <p:tav tm="0">
                                          <p:val>
                                            <p:strVal val="#ppt_x-.1"/>
                                          </p:val>
                                        </p:tav>
                                        <p:tav tm="100000">
                                          <p:val>
                                            <p:strVal val="#ppt_x"/>
                                          </p:val>
                                        </p:tav>
                                      </p:tavLst>
                                    </p:anim>
                                    <p:anim calcmode="lin" valueType="num">
                                      <p:cBhvr>
                                        <p:cTn id="19" dur="1000" fill="hold"/>
                                        <p:tgtEl>
                                          <p:spTgt spid="160771">
                                            <p:txEl>
                                              <p:pRg st="0" end="0"/>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5600"/>
                            </p:stCondLst>
                            <p:childTnLst>
                              <p:par>
                                <p:cTn id="21" presetID="40" presetClass="entr" presetSubtype="0" fill="hold" grpId="0" nodeType="afterEffect">
                                  <p:stCondLst>
                                    <p:cond delay="0"/>
                                  </p:stCondLst>
                                  <p:iterate type="lt">
                                    <p:tmPct val="10000"/>
                                  </p:iterate>
                                  <p:childTnLst>
                                    <p:set>
                                      <p:cBhvr>
                                        <p:cTn id="22" dur="1" fill="hold">
                                          <p:stCondLst>
                                            <p:cond delay="0"/>
                                          </p:stCondLst>
                                        </p:cTn>
                                        <p:tgtEl>
                                          <p:spTgt spid="160771">
                                            <p:txEl>
                                              <p:pRg st="1" end="1"/>
                                            </p:txEl>
                                          </p:spTgt>
                                        </p:tgtEl>
                                        <p:attrNameLst>
                                          <p:attrName>style.visibility</p:attrName>
                                        </p:attrNameLst>
                                      </p:cBhvr>
                                      <p:to>
                                        <p:strVal val="visible"/>
                                      </p:to>
                                    </p:set>
                                    <p:animEffect transition="in" filter="fade">
                                      <p:cBhvr>
                                        <p:cTn id="23" dur="1000"/>
                                        <p:tgtEl>
                                          <p:spTgt spid="160771">
                                            <p:txEl>
                                              <p:pRg st="1" end="1"/>
                                            </p:txEl>
                                          </p:spTgt>
                                        </p:tgtEl>
                                      </p:cBhvr>
                                    </p:animEffect>
                                    <p:anim calcmode="lin" valueType="num">
                                      <p:cBhvr>
                                        <p:cTn id="24" dur="1000" fill="hold"/>
                                        <p:tgtEl>
                                          <p:spTgt spid="160771">
                                            <p:txEl>
                                              <p:pRg st="1" end="1"/>
                                            </p:txEl>
                                          </p:spTgt>
                                        </p:tgtEl>
                                        <p:attrNameLst>
                                          <p:attrName>ppt_x</p:attrName>
                                        </p:attrNameLst>
                                      </p:cBhvr>
                                      <p:tavLst>
                                        <p:tav tm="0">
                                          <p:val>
                                            <p:strVal val="#ppt_x-.1"/>
                                          </p:val>
                                        </p:tav>
                                        <p:tav tm="100000">
                                          <p:val>
                                            <p:strVal val="#ppt_x"/>
                                          </p:val>
                                        </p:tav>
                                      </p:tavLst>
                                    </p:anim>
                                    <p:anim calcmode="lin" valueType="num">
                                      <p:cBhvr>
                                        <p:cTn id="25" dur="1000" fill="hold"/>
                                        <p:tgtEl>
                                          <p:spTgt spid="160771">
                                            <p:txEl>
                                              <p:pRg st="1" end="1"/>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22000"/>
                            </p:stCondLst>
                            <p:childTnLst>
                              <p:par>
                                <p:cTn id="27" presetID="40" presetClass="entr" presetSubtype="0" fill="hold" grpId="0" nodeType="afterEffect">
                                  <p:stCondLst>
                                    <p:cond delay="0"/>
                                  </p:stCondLst>
                                  <p:iterate type="lt">
                                    <p:tmPct val="10000"/>
                                  </p:iterate>
                                  <p:childTnLst>
                                    <p:set>
                                      <p:cBhvr>
                                        <p:cTn id="28" dur="1" fill="hold">
                                          <p:stCondLst>
                                            <p:cond delay="0"/>
                                          </p:stCondLst>
                                        </p:cTn>
                                        <p:tgtEl>
                                          <p:spTgt spid="160771">
                                            <p:txEl>
                                              <p:pRg st="2" end="2"/>
                                            </p:txEl>
                                          </p:spTgt>
                                        </p:tgtEl>
                                        <p:attrNameLst>
                                          <p:attrName>style.visibility</p:attrName>
                                        </p:attrNameLst>
                                      </p:cBhvr>
                                      <p:to>
                                        <p:strVal val="visible"/>
                                      </p:to>
                                    </p:set>
                                    <p:animEffect transition="in" filter="fade">
                                      <p:cBhvr>
                                        <p:cTn id="29" dur="1000"/>
                                        <p:tgtEl>
                                          <p:spTgt spid="160771">
                                            <p:txEl>
                                              <p:pRg st="2" end="2"/>
                                            </p:txEl>
                                          </p:spTgt>
                                        </p:tgtEl>
                                      </p:cBhvr>
                                    </p:animEffect>
                                    <p:anim calcmode="lin" valueType="num">
                                      <p:cBhvr>
                                        <p:cTn id="30" dur="1000" fill="hold"/>
                                        <p:tgtEl>
                                          <p:spTgt spid="160771">
                                            <p:txEl>
                                              <p:pRg st="2" end="2"/>
                                            </p:txEl>
                                          </p:spTgt>
                                        </p:tgtEl>
                                        <p:attrNameLst>
                                          <p:attrName>ppt_x</p:attrName>
                                        </p:attrNameLst>
                                      </p:cBhvr>
                                      <p:tavLst>
                                        <p:tav tm="0">
                                          <p:val>
                                            <p:strVal val="#ppt_x-.1"/>
                                          </p:val>
                                        </p:tav>
                                        <p:tav tm="100000">
                                          <p:val>
                                            <p:strVal val="#ppt_x"/>
                                          </p:val>
                                        </p:tav>
                                      </p:tavLst>
                                    </p:anim>
                                    <p:anim calcmode="lin" valueType="num">
                                      <p:cBhvr>
                                        <p:cTn id="31" dur="1000" fill="hold"/>
                                        <p:tgtEl>
                                          <p:spTgt spid="160771">
                                            <p:txEl>
                                              <p:pRg st="2" end="2"/>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5600"/>
                            </p:stCondLst>
                            <p:childTnLst>
                              <p:par>
                                <p:cTn id="33" presetID="40" presetClass="entr" presetSubtype="0" fill="hold" grpId="0" nodeType="afterEffect">
                                  <p:stCondLst>
                                    <p:cond delay="0"/>
                                  </p:stCondLst>
                                  <p:iterate type="lt">
                                    <p:tmPct val="10000"/>
                                  </p:iterate>
                                  <p:childTnLst>
                                    <p:set>
                                      <p:cBhvr>
                                        <p:cTn id="34" dur="1" fill="hold">
                                          <p:stCondLst>
                                            <p:cond delay="0"/>
                                          </p:stCondLst>
                                        </p:cTn>
                                        <p:tgtEl>
                                          <p:spTgt spid="160771">
                                            <p:txEl>
                                              <p:pRg st="3" end="3"/>
                                            </p:txEl>
                                          </p:spTgt>
                                        </p:tgtEl>
                                        <p:attrNameLst>
                                          <p:attrName>style.visibility</p:attrName>
                                        </p:attrNameLst>
                                      </p:cBhvr>
                                      <p:to>
                                        <p:strVal val="visible"/>
                                      </p:to>
                                    </p:set>
                                    <p:animEffect transition="in" filter="fade">
                                      <p:cBhvr>
                                        <p:cTn id="35" dur="1000"/>
                                        <p:tgtEl>
                                          <p:spTgt spid="160771">
                                            <p:txEl>
                                              <p:pRg st="3" end="3"/>
                                            </p:txEl>
                                          </p:spTgt>
                                        </p:tgtEl>
                                      </p:cBhvr>
                                    </p:animEffect>
                                    <p:anim calcmode="lin" valueType="num">
                                      <p:cBhvr>
                                        <p:cTn id="36" dur="1000" fill="hold"/>
                                        <p:tgtEl>
                                          <p:spTgt spid="160771">
                                            <p:txEl>
                                              <p:pRg st="3" end="3"/>
                                            </p:txEl>
                                          </p:spTgt>
                                        </p:tgtEl>
                                        <p:attrNameLst>
                                          <p:attrName>ppt_x</p:attrName>
                                        </p:attrNameLst>
                                      </p:cBhvr>
                                      <p:tavLst>
                                        <p:tav tm="0">
                                          <p:val>
                                            <p:strVal val="#ppt_x-.1"/>
                                          </p:val>
                                        </p:tav>
                                        <p:tav tm="100000">
                                          <p:val>
                                            <p:strVal val="#ppt_x"/>
                                          </p:val>
                                        </p:tav>
                                      </p:tavLst>
                                    </p:anim>
                                    <p:anim calcmode="lin" valueType="num">
                                      <p:cBhvr>
                                        <p:cTn id="37" dur="1000" fill="hold"/>
                                        <p:tgtEl>
                                          <p:spTgt spid="160771">
                                            <p:txEl>
                                              <p:pRg st="3" end="3"/>
                                            </p:txEl>
                                          </p:spTgt>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386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p:bldP spid="160776"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B5584A08-B59A-4BF8-BD22-342DDF4EEC3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9BFF654-9EB9-435F-BA6D-90AB2CCB2185}" type="slidenum">
              <a:rPr lang="en-US" altLang="en-US">
                <a:latin typeface="Garamond" panose="02020404030301010803" pitchFamily="18" charset="0"/>
              </a:rPr>
              <a:pPr eaLnBrk="1" hangingPunct="1"/>
              <a:t>27</a:t>
            </a:fld>
            <a:endParaRPr lang="en-US" altLang="en-US">
              <a:latin typeface="Garamond" panose="02020404030301010803" pitchFamily="18" charset="0"/>
            </a:endParaRPr>
          </a:p>
        </p:txBody>
      </p:sp>
      <p:sp>
        <p:nvSpPr>
          <p:cNvPr id="161794" name="Rectangle 2">
            <a:extLst>
              <a:ext uri="{FF2B5EF4-FFF2-40B4-BE49-F238E27FC236}">
                <a16:creationId xmlns:a16="http://schemas.microsoft.com/office/drawing/2014/main" id="{803DA7BB-52C2-44AB-BE92-074FE028B467}"/>
              </a:ext>
            </a:extLst>
          </p:cNvPr>
          <p:cNvSpPr>
            <a:spLocks noGrp="1" noChangeArrowheads="1"/>
          </p:cNvSpPr>
          <p:nvPr>
            <p:ph type="title"/>
          </p:nvPr>
        </p:nvSpPr>
        <p:spPr>
          <a:xfrm>
            <a:off x="685800" y="304800"/>
            <a:ext cx="7772400" cy="868363"/>
          </a:xfrm>
        </p:spPr>
        <p:txBody>
          <a:bodyPr/>
          <a:lstStyle/>
          <a:p>
            <a:r>
              <a:rPr lang="en-US" altLang="en-US" sz="3800" b="1">
                <a:solidFill>
                  <a:srgbClr val="339966"/>
                </a:solidFill>
                <a:latin typeface="Times New Roman" panose="02020603050405020304" pitchFamily="18" charset="0"/>
              </a:rPr>
              <a:t>Illustrative Example 5</a:t>
            </a:r>
            <a:r>
              <a:rPr lang="en-US" altLang="en-US" sz="3800" b="1">
                <a:solidFill>
                  <a:srgbClr val="A50021"/>
                </a:solidFill>
                <a:latin typeface="Arial" panose="020B0604020202020204" pitchFamily="34" charset="0"/>
              </a:rPr>
              <a:t> </a:t>
            </a:r>
          </a:p>
        </p:txBody>
      </p:sp>
      <p:sp>
        <p:nvSpPr>
          <p:cNvPr id="161795" name="Rectangle 3">
            <a:extLst>
              <a:ext uri="{FF2B5EF4-FFF2-40B4-BE49-F238E27FC236}">
                <a16:creationId xmlns:a16="http://schemas.microsoft.com/office/drawing/2014/main" id="{6899A8CE-8267-4C3A-B90F-C37C29D1AD45}"/>
              </a:ext>
            </a:extLst>
          </p:cNvPr>
          <p:cNvSpPr>
            <a:spLocks noGrp="1" noChangeArrowheads="1"/>
          </p:cNvSpPr>
          <p:nvPr>
            <p:ph type="body" idx="1"/>
          </p:nvPr>
        </p:nvSpPr>
        <p:spPr>
          <a:xfrm>
            <a:off x="457200" y="1143000"/>
            <a:ext cx="8382000" cy="4983163"/>
          </a:xfrm>
        </p:spPr>
        <p:txBody>
          <a:bodyPr/>
          <a:lstStyle/>
          <a:p>
            <a:pPr>
              <a:lnSpc>
                <a:spcPct val="90000"/>
              </a:lnSpc>
            </a:pPr>
            <a:r>
              <a:rPr lang="en-US" altLang="en-US">
                <a:latin typeface="Times New Roman" panose="02020603050405020304" pitchFamily="18" charset="0"/>
              </a:rPr>
              <a:t>Let us consider a simple network having only two meshes.</a:t>
            </a:r>
          </a:p>
          <a:p>
            <a:pPr>
              <a:lnSpc>
                <a:spcPct val="90000"/>
              </a:lnSpc>
            </a:pPr>
            <a:r>
              <a:rPr lang="en-US" altLang="en-US">
                <a:latin typeface="Times New Roman" panose="02020603050405020304" pitchFamily="18" charset="0"/>
              </a:rPr>
              <a:t>Although the directions of the mesh currents are </a:t>
            </a:r>
            <a:r>
              <a:rPr lang="en-US" altLang="en-US" i="1">
                <a:latin typeface="Times New Roman" panose="02020603050405020304" pitchFamily="18" charset="0"/>
              </a:rPr>
              <a:t>arbitrary</a:t>
            </a:r>
            <a:r>
              <a:rPr lang="en-US" altLang="en-US">
                <a:latin typeface="Times New Roman" panose="02020603050405020304" pitchFamily="18" charset="0"/>
              </a:rPr>
              <a:t>; but all must be either </a:t>
            </a:r>
            <a:r>
              <a:rPr lang="en-US" altLang="en-US">
                <a:solidFill>
                  <a:srgbClr val="3333FF"/>
                </a:solidFill>
                <a:latin typeface="Times New Roman" panose="02020603050405020304" pitchFamily="18" charset="0"/>
              </a:rPr>
              <a:t>clockwise</a:t>
            </a:r>
            <a:r>
              <a:rPr lang="en-US" altLang="en-US">
                <a:latin typeface="Times New Roman" panose="02020603050405020304" pitchFamily="18" charset="0"/>
              </a:rPr>
              <a:t> or </a:t>
            </a:r>
            <a:r>
              <a:rPr lang="en-US" altLang="en-US">
                <a:solidFill>
                  <a:srgbClr val="006600"/>
                </a:solidFill>
                <a:latin typeface="Times New Roman" panose="02020603050405020304" pitchFamily="18" charset="0"/>
              </a:rPr>
              <a:t>anticlockwise</a:t>
            </a:r>
            <a:r>
              <a:rPr lang="en-US" altLang="en-US">
                <a:latin typeface="Times New Roman" panose="02020603050405020304" pitchFamily="18" charset="0"/>
              </a:rPr>
              <a:t>. </a:t>
            </a:r>
            <a:endParaRPr lang="en-US" altLang="en-US" i="1">
              <a:latin typeface="Times New Roman" panose="02020603050405020304" pitchFamily="18" charset="0"/>
            </a:endParaRPr>
          </a:p>
          <a:p>
            <a:pPr>
              <a:lnSpc>
                <a:spcPct val="90000"/>
              </a:lnSpc>
            </a:pPr>
            <a:r>
              <a:rPr lang="en-US" altLang="en-US">
                <a:solidFill>
                  <a:srgbClr val="0033CC"/>
                </a:solidFill>
                <a:latin typeface="Times New Roman" panose="02020603050405020304" pitchFamily="18" charset="0"/>
              </a:rPr>
              <a:t>We shall </a:t>
            </a:r>
            <a:r>
              <a:rPr lang="en-US" altLang="en-US">
                <a:solidFill>
                  <a:srgbClr val="FF3300"/>
                </a:solidFill>
                <a:latin typeface="Times New Roman" panose="02020603050405020304" pitchFamily="18" charset="0"/>
              </a:rPr>
              <a:t>always</a:t>
            </a:r>
            <a:r>
              <a:rPr lang="en-US" altLang="en-US">
                <a:solidFill>
                  <a:srgbClr val="0033CC"/>
                </a:solidFill>
                <a:latin typeface="Times New Roman" panose="02020603050405020304" pitchFamily="18" charset="0"/>
              </a:rPr>
              <a:t> choose </a:t>
            </a:r>
            <a:r>
              <a:rPr lang="en-US" altLang="en-US">
                <a:solidFill>
                  <a:schemeClr val="tx2"/>
                </a:solidFill>
                <a:latin typeface="Times New Roman" panose="02020603050405020304" pitchFamily="18" charset="0"/>
              </a:rPr>
              <a:t>clockwise mesh currents</a:t>
            </a:r>
            <a:r>
              <a:rPr lang="en-US" altLang="en-US">
                <a:solidFill>
                  <a:srgbClr val="0033CC"/>
                </a:solidFill>
                <a:latin typeface="Times New Roman" panose="02020603050405020304" pitchFamily="18" charset="0"/>
              </a:rPr>
              <a:t>.</a:t>
            </a:r>
          </a:p>
          <a:p>
            <a:pPr>
              <a:lnSpc>
                <a:spcPct val="90000"/>
              </a:lnSpc>
            </a:pPr>
            <a:r>
              <a:rPr lang="en-US" altLang="en-US">
                <a:latin typeface="Times New Roman" panose="02020603050405020304" pitchFamily="18" charset="0"/>
              </a:rPr>
              <a:t>This results in a certain error-minimizing symmetry.</a:t>
            </a:r>
          </a:p>
          <a:p>
            <a:pPr>
              <a:lnSpc>
                <a:spcPct val="90000"/>
              </a:lnSpc>
            </a:pPr>
            <a:r>
              <a:rPr lang="en-US" altLang="en-US">
                <a:solidFill>
                  <a:srgbClr val="FF0000"/>
                </a:solidFill>
                <a:latin typeface="Times New Roman" panose="02020603050405020304" pitchFamily="18" charset="0"/>
              </a:rPr>
              <a:t>Note </a:t>
            </a:r>
            <a:r>
              <a:rPr lang="en-US" altLang="en-US">
                <a:latin typeface="Times New Roman" panose="02020603050405020304" pitchFamily="18" charset="0"/>
              </a:rPr>
              <a:t>that by taking mesh currents, the KCL is automatically satisfied.</a:t>
            </a:r>
            <a:endParaRPr lang="en-US" altLang="en-US">
              <a:solidFill>
                <a:srgbClr val="FF0000"/>
              </a:solidFill>
              <a:latin typeface="Times New Roman" panose="02020603050405020304" pitchFamily="18" charset="0"/>
            </a:endParaRPr>
          </a:p>
        </p:txBody>
      </p:sp>
      <p:grpSp>
        <p:nvGrpSpPr>
          <p:cNvPr id="2" name="Group 4">
            <a:extLst>
              <a:ext uri="{FF2B5EF4-FFF2-40B4-BE49-F238E27FC236}">
                <a16:creationId xmlns:a16="http://schemas.microsoft.com/office/drawing/2014/main" id="{0BA9ECAC-AE83-4DBD-8CB9-6DFE4ACC7A09}"/>
              </a:ext>
            </a:extLst>
          </p:cNvPr>
          <p:cNvGrpSpPr>
            <a:grpSpLocks/>
          </p:cNvGrpSpPr>
          <p:nvPr/>
        </p:nvGrpSpPr>
        <p:grpSpPr bwMode="auto">
          <a:xfrm>
            <a:off x="6324600" y="6477000"/>
            <a:ext cx="2057400" cy="396875"/>
            <a:chOff x="2304" y="4032"/>
            <a:chExt cx="1296" cy="294"/>
          </a:xfrm>
        </p:grpSpPr>
        <p:sp>
          <p:nvSpPr>
            <p:cNvPr id="54280" name="AutoShape 5">
              <a:extLst>
                <a:ext uri="{FF2B5EF4-FFF2-40B4-BE49-F238E27FC236}">
                  <a16:creationId xmlns:a16="http://schemas.microsoft.com/office/drawing/2014/main" id="{40CEA60F-CEC0-4DF1-96C2-F641043DE8C7}"/>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4281" name="Text Box 6">
              <a:extLst>
                <a:ext uri="{FF2B5EF4-FFF2-40B4-BE49-F238E27FC236}">
                  <a16:creationId xmlns:a16="http://schemas.microsoft.com/office/drawing/2014/main" id="{0679F776-EB80-43E1-B6E1-7DF938D64BBC}"/>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61794"/>
                                        </p:tgtEl>
                                        <p:attrNameLst>
                                          <p:attrName>style.visibility</p:attrName>
                                        </p:attrNameLst>
                                      </p:cBhvr>
                                      <p:to>
                                        <p:strVal val="visible"/>
                                      </p:to>
                                    </p:set>
                                    <p:animEffect transition="in" filter="wipe(down)">
                                      <p:cBhvr>
                                        <p:cTn id="7" dur="580">
                                          <p:stCondLst>
                                            <p:cond delay="0"/>
                                          </p:stCondLst>
                                        </p:cTn>
                                        <p:tgtEl>
                                          <p:spTgt spid="161794"/>
                                        </p:tgtEl>
                                      </p:cBhvr>
                                    </p:animEffect>
                                    <p:anim calcmode="lin" valueType="num">
                                      <p:cBhvr>
                                        <p:cTn id="8" dur="1822" tmFilter="0,0; 0.14,0.36; 0.43,0.73; 0.71,0.91; 1.0,1.0">
                                          <p:stCondLst>
                                            <p:cond delay="0"/>
                                          </p:stCondLst>
                                        </p:cTn>
                                        <p:tgtEl>
                                          <p:spTgt spid="16179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179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179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179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1794"/>
                                        </p:tgtEl>
                                        <p:attrNameLst>
                                          <p:attrName>ppt_y</p:attrName>
                                        </p:attrNameLst>
                                      </p:cBhvr>
                                      <p:tavLst>
                                        <p:tav tm="0" fmla="#ppt_y-sin(pi*$)/81">
                                          <p:val>
                                            <p:fltVal val="0"/>
                                          </p:val>
                                        </p:tav>
                                        <p:tav tm="100000">
                                          <p:val>
                                            <p:fltVal val="1"/>
                                          </p:val>
                                        </p:tav>
                                      </p:tavLst>
                                    </p:anim>
                                    <p:animScale>
                                      <p:cBhvr>
                                        <p:cTn id="13" dur="26">
                                          <p:stCondLst>
                                            <p:cond delay="650"/>
                                          </p:stCondLst>
                                        </p:cTn>
                                        <p:tgtEl>
                                          <p:spTgt spid="161794"/>
                                        </p:tgtEl>
                                      </p:cBhvr>
                                      <p:to x="100000" y="60000"/>
                                    </p:animScale>
                                    <p:animScale>
                                      <p:cBhvr>
                                        <p:cTn id="14" dur="166" decel="50000">
                                          <p:stCondLst>
                                            <p:cond delay="676"/>
                                          </p:stCondLst>
                                        </p:cTn>
                                        <p:tgtEl>
                                          <p:spTgt spid="161794"/>
                                        </p:tgtEl>
                                      </p:cBhvr>
                                      <p:to x="100000" y="100000"/>
                                    </p:animScale>
                                    <p:animScale>
                                      <p:cBhvr>
                                        <p:cTn id="15" dur="26">
                                          <p:stCondLst>
                                            <p:cond delay="1312"/>
                                          </p:stCondLst>
                                        </p:cTn>
                                        <p:tgtEl>
                                          <p:spTgt spid="161794"/>
                                        </p:tgtEl>
                                      </p:cBhvr>
                                      <p:to x="100000" y="80000"/>
                                    </p:animScale>
                                    <p:animScale>
                                      <p:cBhvr>
                                        <p:cTn id="16" dur="166" decel="50000">
                                          <p:stCondLst>
                                            <p:cond delay="1338"/>
                                          </p:stCondLst>
                                        </p:cTn>
                                        <p:tgtEl>
                                          <p:spTgt spid="161794"/>
                                        </p:tgtEl>
                                      </p:cBhvr>
                                      <p:to x="100000" y="100000"/>
                                    </p:animScale>
                                    <p:animScale>
                                      <p:cBhvr>
                                        <p:cTn id="17" dur="26">
                                          <p:stCondLst>
                                            <p:cond delay="1642"/>
                                          </p:stCondLst>
                                        </p:cTn>
                                        <p:tgtEl>
                                          <p:spTgt spid="161794"/>
                                        </p:tgtEl>
                                      </p:cBhvr>
                                      <p:to x="100000" y="90000"/>
                                    </p:animScale>
                                    <p:animScale>
                                      <p:cBhvr>
                                        <p:cTn id="18" dur="166" decel="50000">
                                          <p:stCondLst>
                                            <p:cond delay="1668"/>
                                          </p:stCondLst>
                                        </p:cTn>
                                        <p:tgtEl>
                                          <p:spTgt spid="161794"/>
                                        </p:tgtEl>
                                      </p:cBhvr>
                                      <p:to x="100000" y="100000"/>
                                    </p:animScale>
                                    <p:animScale>
                                      <p:cBhvr>
                                        <p:cTn id="19" dur="26">
                                          <p:stCondLst>
                                            <p:cond delay="1808"/>
                                          </p:stCondLst>
                                        </p:cTn>
                                        <p:tgtEl>
                                          <p:spTgt spid="161794"/>
                                        </p:tgtEl>
                                      </p:cBhvr>
                                      <p:to x="100000" y="95000"/>
                                    </p:animScale>
                                    <p:animScale>
                                      <p:cBhvr>
                                        <p:cTn id="20" dur="166" decel="50000">
                                          <p:stCondLst>
                                            <p:cond delay="1834"/>
                                          </p:stCondLst>
                                        </p:cTn>
                                        <p:tgtEl>
                                          <p:spTgt spid="161794"/>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61795">
                                            <p:txEl>
                                              <p:pRg st="0" end="0"/>
                                            </p:txEl>
                                          </p:spTgt>
                                        </p:tgtEl>
                                        <p:attrNameLst>
                                          <p:attrName>style.visibility</p:attrName>
                                        </p:attrNameLst>
                                      </p:cBhvr>
                                      <p:to>
                                        <p:strVal val="visible"/>
                                      </p:to>
                                    </p:set>
                                    <p:animEffect transition="in" filter="fade">
                                      <p:cBhvr>
                                        <p:cTn id="24" dur="1000"/>
                                        <p:tgtEl>
                                          <p:spTgt spid="161795">
                                            <p:txEl>
                                              <p:pRg st="0" end="0"/>
                                            </p:txEl>
                                          </p:spTgt>
                                        </p:tgtEl>
                                      </p:cBhvr>
                                    </p:animEffect>
                                    <p:anim calcmode="lin" valueType="num">
                                      <p:cBhvr>
                                        <p:cTn id="25" dur="1000" fill="hold"/>
                                        <p:tgtEl>
                                          <p:spTgt spid="161795">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61795">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6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161795">
                                            <p:txEl>
                                              <p:pRg st="1" end="1"/>
                                            </p:txEl>
                                          </p:spTgt>
                                        </p:tgtEl>
                                        <p:attrNameLst>
                                          <p:attrName>style.visibility</p:attrName>
                                        </p:attrNameLst>
                                      </p:cBhvr>
                                      <p:to>
                                        <p:strVal val="visible"/>
                                      </p:to>
                                    </p:set>
                                    <p:animEffect transition="in" filter="fade">
                                      <p:cBhvr>
                                        <p:cTn id="30" dur="1000"/>
                                        <p:tgtEl>
                                          <p:spTgt spid="161795">
                                            <p:txEl>
                                              <p:pRg st="1" end="1"/>
                                            </p:txEl>
                                          </p:spTgt>
                                        </p:tgtEl>
                                      </p:cBhvr>
                                    </p:animEffect>
                                    <p:anim calcmode="lin" valueType="num">
                                      <p:cBhvr>
                                        <p:cTn id="31" dur="1000" fill="hold"/>
                                        <p:tgtEl>
                                          <p:spTgt spid="161795">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161795">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79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161795">
                                            <p:txEl>
                                              <p:pRg st="2" end="2"/>
                                            </p:txEl>
                                          </p:spTgt>
                                        </p:tgtEl>
                                        <p:attrNameLst>
                                          <p:attrName>style.visibility</p:attrName>
                                        </p:attrNameLst>
                                      </p:cBhvr>
                                      <p:to>
                                        <p:strVal val="visible"/>
                                      </p:to>
                                    </p:set>
                                    <p:animEffect transition="in" filter="fade">
                                      <p:cBhvr>
                                        <p:cTn id="36" dur="1000"/>
                                        <p:tgtEl>
                                          <p:spTgt spid="161795">
                                            <p:txEl>
                                              <p:pRg st="2" end="2"/>
                                            </p:txEl>
                                          </p:spTgt>
                                        </p:tgtEl>
                                      </p:cBhvr>
                                    </p:animEffect>
                                    <p:anim calcmode="lin" valueType="num">
                                      <p:cBhvr>
                                        <p:cTn id="37" dur="1000" fill="hold"/>
                                        <p:tgtEl>
                                          <p:spTgt spid="161795">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161795">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29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161795">
                                            <p:txEl>
                                              <p:pRg st="3" end="3"/>
                                            </p:txEl>
                                          </p:spTgt>
                                        </p:tgtEl>
                                        <p:attrNameLst>
                                          <p:attrName>style.visibility</p:attrName>
                                        </p:attrNameLst>
                                      </p:cBhvr>
                                      <p:to>
                                        <p:strVal val="visible"/>
                                      </p:to>
                                    </p:set>
                                    <p:animEffect transition="in" filter="fade">
                                      <p:cBhvr>
                                        <p:cTn id="42" dur="1000"/>
                                        <p:tgtEl>
                                          <p:spTgt spid="161795">
                                            <p:txEl>
                                              <p:pRg st="3" end="3"/>
                                            </p:txEl>
                                          </p:spTgt>
                                        </p:tgtEl>
                                      </p:cBhvr>
                                    </p:animEffect>
                                    <p:anim calcmode="lin" valueType="num">
                                      <p:cBhvr>
                                        <p:cTn id="43" dur="1000" fill="hold"/>
                                        <p:tgtEl>
                                          <p:spTgt spid="161795">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161795">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8400"/>
                            </p:stCondLst>
                            <p:childTnLst>
                              <p:par>
                                <p:cTn id="46" presetID="40" presetClass="entr" presetSubtype="0" fill="hold" grpId="0" nodeType="afterEffect">
                                  <p:stCondLst>
                                    <p:cond delay="0"/>
                                  </p:stCondLst>
                                  <p:iterate type="lt">
                                    <p:tmPct val="10000"/>
                                  </p:iterate>
                                  <p:childTnLst>
                                    <p:set>
                                      <p:cBhvr>
                                        <p:cTn id="47" dur="1" fill="hold">
                                          <p:stCondLst>
                                            <p:cond delay="0"/>
                                          </p:stCondLst>
                                        </p:cTn>
                                        <p:tgtEl>
                                          <p:spTgt spid="161795">
                                            <p:txEl>
                                              <p:pRg st="4" end="4"/>
                                            </p:txEl>
                                          </p:spTgt>
                                        </p:tgtEl>
                                        <p:attrNameLst>
                                          <p:attrName>style.visibility</p:attrName>
                                        </p:attrNameLst>
                                      </p:cBhvr>
                                      <p:to>
                                        <p:strVal val="visible"/>
                                      </p:to>
                                    </p:set>
                                    <p:animEffect transition="in" filter="fade">
                                      <p:cBhvr>
                                        <p:cTn id="48" dur="1000"/>
                                        <p:tgtEl>
                                          <p:spTgt spid="161795">
                                            <p:txEl>
                                              <p:pRg st="4" end="4"/>
                                            </p:txEl>
                                          </p:spTgt>
                                        </p:tgtEl>
                                      </p:cBhvr>
                                    </p:animEffect>
                                    <p:anim calcmode="lin" valueType="num">
                                      <p:cBhvr>
                                        <p:cTn id="49" dur="1000" fill="hold"/>
                                        <p:tgtEl>
                                          <p:spTgt spid="161795">
                                            <p:txEl>
                                              <p:pRg st="4" end="4"/>
                                            </p:txEl>
                                          </p:spTgt>
                                        </p:tgtEl>
                                        <p:attrNameLst>
                                          <p:attrName>ppt_x</p:attrName>
                                        </p:attrNameLst>
                                      </p:cBhvr>
                                      <p:tavLst>
                                        <p:tav tm="0">
                                          <p:val>
                                            <p:strVal val="#ppt_x-.1"/>
                                          </p:val>
                                        </p:tav>
                                        <p:tav tm="100000">
                                          <p:val>
                                            <p:strVal val="#ppt_x"/>
                                          </p:val>
                                        </p:tav>
                                      </p:tavLst>
                                    </p:anim>
                                    <p:anim calcmode="lin" valueType="num">
                                      <p:cBhvr>
                                        <p:cTn id="50" dur="1000" fill="hold"/>
                                        <p:tgtEl>
                                          <p:spTgt spid="161795">
                                            <p:txEl>
                                              <p:pRg st="4" end="4"/>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530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4" grpId="0"/>
      <p:bldP spid="161795"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FB2ED4C1-931E-4AC3-B869-1AF5ACF1F8D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6618002-2105-4571-BB5D-6CA7A34CE0AD}" type="slidenum">
              <a:rPr lang="en-US" altLang="en-US">
                <a:latin typeface="Garamond" panose="02020404030301010803" pitchFamily="18" charset="0"/>
              </a:rPr>
              <a:pPr eaLnBrk="1" hangingPunct="1"/>
              <a:t>28</a:t>
            </a:fld>
            <a:endParaRPr lang="en-US" altLang="en-US">
              <a:latin typeface="Garamond" panose="02020404030301010803" pitchFamily="18" charset="0"/>
            </a:endParaRPr>
          </a:p>
        </p:txBody>
      </p:sp>
      <p:pic>
        <p:nvPicPr>
          <p:cNvPr id="162818" name="Picture 2" descr="5">
            <a:extLst>
              <a:ext uri="{FF2B5EF4-FFF2-40B4-BE49-F238E27FC236}">
                <a16:creationId xmlns:a16="http://schemas.microsoft.com/office/drawing/2014/main" id="{9551A49F-F60E-42FC-957F-43F2F18DF7F6}"/>
              </a:ext>
            </a:extLst>
          </p:cNvPr>
          <p:cNvPicPr>
            <a:picLocks noChangeAspect="1" noChangeArrowheads="1"/>
          </p:cNvPicPr>
          <p:nvPr/>
        </p:nvPicPr>
        <p:blipFill>
          <a:blip r:embed="rId2">
            <a:lum bright="-30000" contrast="60000"/>
            <a:extLst>
              <a:ext uri="{28A0092B-C50C-407E-A947-70E740481C1C}">
                <a14:useLocalDpi xmlns:a14="http://schemas.microsoft.com/office/drawing/2010/main" val="0"/>
              </a:ext>
            </a:extLst>
          </a:blip>
          <a:srcRect l="13542" r="15625" b="19887"/>
          <a:stretch>
            <a:fillRect/>
          </a:stretch>
        </p:blipFill>
        <p:spPr bwMode="auto">
          <a:xfrm>
            <a:off x="1219200" y="533400"/>
            <a:ext cx="6477000" cy="25336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2819" name="Picture 3" descr="(5">
            <a:extLst>
              <a:ext uri="{FF2B5EF4-FFF2-40B4-BE49-F238E27FC236}">
                <a16:creationId xmlns:a16="http://schemas.microsoft.com/office/drawing/2014/main" id="{978C1878-6583-44E1-A39E-F830EABB8E74}"/>
              </a:ext>
            </a:extLst>
          </p:cNvPr>
          <p:cNvPicPr>
            <a:picLocks noChangeAspect="1" noChangeArrowheads="1"/>
          </p:cNvPicPr>
          <p:nvPr/>
        </p:nvPicPr>
        <p:blipFill>
          <a:blip r:embed="rId3">
            <a:lum bright="-30000" contrast="66000"/>
            <a:extLst>
              <a:ext uri="{28A0092B-C50C-407E-A947-70E740481C1C}">
                <a14:useLocalDpi xmlns:a14="http://schemas.microsoft.com/office/drawing/2010/main" val="0"/>
              </a:ext>
            </a:extLst>
          </a:blip>
          <a:srcRect l="29465" t="1448" r="29465" b="66676"/>
          <a:stretch>
            <a:fillRect/>
          </a:stretch>
        </p:blipFill>
        <p:spPr bwMode="auto">
          <a:xfrm>
            <a:off x="1905000" y="3392488"/>
            <a:ext cx="4724400" cy="255111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4">
            <a:extLst>
              <a:ext uri="{FF2B5EF4-FFF2-40B4-BE49-F238E27FC236}">
                <a16:creationId xmlns:a16="http://schemas.microsoft.com/office/drawing/2014/main" id="{28467F8F-C8CB-4709-A5DC-3F7134D71677}"/>
              </a:ext>
            </a:extLst>
          </p:cNvPr>
          <p:cNvGrpSpPr>
            <a:grpSpLocks/>
          </p:cNvGrpSpPr>
          <p:nvPr/>
        </p:nvGrpSpPr>
        <p:grpSpPr bwMode="auto">
          <a:xfrm>
            <a:off x="6324600" y="6477000"/>
            <a:ext cx="2057400" cy="396875"/>
            <a:chOff x="2304" y="4032"/>
            <a:chExt cx="1296" cy="294"/>
          </a:xfrm>
        </p:grpSpPr>
        <p:sp>
          <p:nvSpPr>
            <p:cNvPr id="55304" name="AutoShape 5">
              <a:extLst>
                <a:ext uri="{FF2B5EF4-FFF2-40B4-BE49-F238E27FC236}">
                  <a16:creationId xmlns:a16="http://schemas.microsoft.com/office/drawing/2014/main" id="{9F91DD4D-3617-4622-9669-043F0133227D}"/>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5305" name="Text Box 6">
              <a:extLst>
                <a:ext uri="{FF2B5EF4-FFF2-40B4-BE49-F238E27FC236}">
                  <a16:creationId xmlns:a16="http://schemas.microsoft.com/office/drawing/2014/main" id="{4E798722-6A2D-4A3A-B1B5-642330E5F13B}"/>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62818"/>
                                        </p:tgtEl>
                                        <p:attrNameLst>
                                          <p:attrName>style.visibility</p:attrName>
                                        </p:attrNameLst>
                                      </p:cBhvr>
                                      <p:to>
                                        <p:strVal val="visible"/>
                                      </p:to>
                                    </p:set>
                                    <p:animEffect transition="in" filter="diamond(in)">
                                      <p:cBhvr>
                                        <p:cTn id="7" dur="2000"/>
                                        <p:tgtEl>
                                          <p:spTgt spid="162818"/>
                                        </p:tgtEl>
                                      </p:cBhvr>
                                    </p:animEffect>
                                  </p:childTnLst>
                                </p:cTn>
                              </p:par>
                            </p:childTnLst>
                          </p:cTn>
                        </p:par>
                        <p:par>
                          <p:cTn id="8" fill="hold" nodeType="afterGroup">
                            <p:stCondLst>
                              <p:cond delay="2000"/>
                            </p:stCondLst>
                            <p:childTnLst>
                              <p:par>
                                <p:cTn id="9" presetID="18" presetClass="entr" presetSubtype="6" fill="hold" nodeType="afterEffect">
                                  <p:stCondLst>
                                    <p:cond delay="0"/>
                                  </p:stCondLst>
                                  <p:childTnLst>
                                    <p:set>
                                      <p:cBhvr>
                                        <p:cTn id="10" dur="1" fill="hold">
                                          <p:stCondLst>
                                            <p:cond delay="0"/>
                                          </p:stCondLst>
                                        </p:cTn>
                                        <p:tgtEl>
                                          <p:spTgt spid="162819"/>
                                        </p:tgtEl>
                                        <p:attrNameLst>
                                          <p:attrName>style.visibility</p:attrName>
                                        </p:attrNameLst>
                                      </p:cBhvr>
                                      <p:to>
                                        <p:strVal val="visible"/>
                                      </p:to>
                                    </p:set>
                                    <p:animEffect transition="in" filter="strips(downRight)">
                                      <p:cBhvr>
                                        <p:cTn id="11" dur="3000"/>
                                        <p:tgtEl>
                                          <p:spTgt spid="162819"/>
                                        </p:tgtEl>
                                      </p:cBhvr>
                                    </p:animEffect>
                                  </p:childTnLst>
                                </p:cTn>
                              </p:par>
                            </p:childTnLst>
                          </p:cTn>
                        </p:par>
                        <p:par>
                          <p:cTn id="12" fill="hold" nodeType="afterGroup">
                            <p:stCondLst>
                              <p:cond delay="5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8DD718E-B0A8-47DF-AD87-4650A9D5729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FE761E4-0803-49D3-96EC-ADF149699335}" type="slidenum">
              <a:rPr lang="en-US" altLang="en-US">
                <a:latin typeface="Garamond" panose="02020404030301010803" pitchFamily="18" charset="0"/>
              </a:rPr>
              <a:pPr eaLnBrk="1" hangingPunct="1"/>
              <a:t>29</a:t>
            </a:fld>
            <a:endParaRPr lang="en-US" altLang="en-US">
              <a:latin typeface="Garamond" panose="02020404030301010803" pitchFamily="18" charset="0"/>
            </a:endParaRPr>
          </a:p>
        </p:txBody>
      </p:sp>
      <p:pic>
        <p:nvPicPr>
          <p:cNvPr id="163842" name="Picture 2" descr="(5">
            <a:extLst>
              <a:ext uri="{FF2B5EF4-FFF2-40B4-BE49-F238E27FC236}">
                <a16:creationId xmlns:a16="http://schemas.microsoft.com/office/drawing/2014/main" id="{44919B84-2316-4F6E-A869-84F093694956}"/>
              </a:ext>
            </a:extLst>
          </p:cNvPr>
          <p:cNvPicPr>
            <a:picLocks noChangeAspect="1" noChangeArrowheads="1"/>
          </p:cNvPicPr>
          <p:nvPr/>
        </p:nvPicPr>
        <p:blipFill>
          <a:blip r:embed="rId2">
            <a:lum bright="-30000" contrast="66000"/>
            <a:extLst>
              <a:ext uri="{28A0092B-C50C-407E-A947-70E740481C1C}">
                <a14:useLocalDpi xmlns:a14="http://schemas.microsoft.com/office/drawing/2010/main" val="0"/>
              </a:ext>
            </a:extLst>
          </a:blip>
          <a:srcRect l="32143" t="38449" r="32945" b="41016"/>
          <a:stretch>
            <a:fillRect/>
          </a:stretch>
        </p:blipFill>
        <p:spPr bwMode="auto">
          <a:xfrm>
            <a:off x="914400" y="457200"/>
            <a:ext cx="4419600" cy="18081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3843" name="Picture 3" descr="(5">
            <a:extLst>
              <a:ext uri="{FF2B5EF4-FFF2-40B4-BE49-F238E27FC236}">
                <a16:creationId xmlns:a16="http://schemas.microsoft.com/office/drawing/2014/main" id="{139A8599-6B77-457E-8320-4CC51178C12B}"/>
              </a:ext>
            </a:extLst>
          </p:cNvPr>
          <p:cNvPicPr>
            <a:picLocks noChangeAspect="1" noChangeArrowheads="1"/>
          </p:cNvPicPr>
          <p:nvPr/>
        </p:nvPicPr>
        <p:blipFill>
          <a:blip r:embed="rId2">
            <a:lum bright="-36000" contrast="66000"/>
            <a:extLst>
              <a:ext uri="{28A0092B-C50C-407E-A947-70E740481C1C}">
                <a14:useLocalDpi xmlns:a14="http://schemas.microsoft.com/office/drawing/2010/main" val="0"/>
              </a:ext>
            </a:extLst>
          </a:blip>
          <a:srcRect t="56648" r="69444" b="4793"/>
          <a:stretch>
            <a:fillRect/>
          </a:stretch>
        </p:blipFill>
        <p:spPr bwMode="auto">
          <a:xfrm>
            <a:off x="457200" y="2605088"/>
            <a:ext cx="3505200" cy="30797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3844" name="Text Box 4">
            <a:extLst>
              <a:ext uri="{FF2B5EF4-FFF2-40B4-BE49-F238E27FC236}">
                <a16:creationId xmlns:a16="http://schemas.microsoft.com/office/drawing/2014/main" id="{BC7C5E9E-6856-4B03-91A8-BB6C7610D3B0}"/>
              </a:ext>
            </a:extLst>
          </p:cNvPr>
          <p:cNvSpPr txBox="1">
            <a:spLocks noChangeArrowheads="1"/>
          </p:cNvSpPr>
          <p:nvPr/>
        </p:nvSpPr>
        <p:spPr bwMode="auto">
          <a:xfrm>
            <a:off x="4267200" y="2819400"/>
            <a:ext cx="396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33CC"/>
                </a:solidFill>
                <a:cs typeface="Arial" panose="020B0604020202020204" pitchFamily="34" charset="0"/>
              </a:rPr>
              <a:t>Resistance Matrix</a:t>
            </a:r>
          </a:p>
        </p:txBody>
      </p:sp>
      <p:sp>
        <p:nvSpPr>
          <p:cNvPr id="163845" name="Text Box 5">
            <a:extLst>
              <a:ext uri="{FF2B5EF4-FFF2-40B4-BE49-F238E27FC236}">
                <a16:creationId xmlns:a16="http://schemas.microsoft.com/office/drawing/2014/main" id="{C1AEE0FC-07ED-4053-B978-9A666C49ABCA}"/>
              </a:ext>
            </a:extLst>
          </p:cNvPr>
          <p:cNvSpPr txBox="1">
            <a:spLocks noChangeArrowheads="1"/>
          </p:cNvSpPr>
          <p:nvPr/>
        </p:nvSpPr>
        <p:spPr bwMode="auto">
          <a:xfrm>
            <a:off x="4191000" y="3810000"/>
            <a:ext cx="396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33CC"/>
                </a:solidFill>
                <a:cs typeface="Arial" panose="020B0604020202020204" pitchFamily="34" charset="0"/>
              </a:rPr>
              <a:t>Mesh current matrix</a:t>
            </a:r>
          </a:p>
        </p:txBody>
      </p:sp>
      <p:sp>
        <p:nvSpPr>
          <p:cNvPr id="163846" name="Text Box 6">
            <a:extLst>
              <a:ext uri="{FF2B5EF4-FFF2-40B4-BE49-F238E27FC236}">
                <a16:creationId xmlns:a16="http://schemas.microsoft.com/office/drawing/2014/main" id="{6107855B-35DF-4D73-9D60-231C4AD8584C}"/>
              </a:ext>
            </a:extLst>
          </p:cNvPr>
          <p:cNvSpPr txBox="1">
            <a:spLocks noChangeArrowheads="1"/>
          </p:cNvSpPr>
          <p:nvPr/>
        </p:nvSpPr>
        <p:spPr bwMode="auto">
          <a:xfrm>
            <a:off x="4267200" y="4953000"/>
            <a:ext cx="4267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33CC"/>
                </a:solidFill>
                <a:cs typeface="Arial" panose="020B0604020202020204" pitchFamily="34" charset="0"/>
              </a:rPr>
              <a:t>Source matrix</a:t>
            </a:r>
          </a:p>
        </p:txBody>
      </p:sp>
      <p:grpSp>
        <p:nvGrpSpPr>
          <p:cNvPr id="2" name="Group 7">
            <a:extLst>
              <a:ext uri="{FF2B5EF4-FFF2-40B4-BE49-F238E27FC236}">
                <a16:creationId xmlns:a16="http://schemas.microsoft.com/office/drawing/2014/main" id="{7B5B7421-404A-455F-B7B9-4AAFB3451D53}"/>
              </a:ext>
            </a:extLst>
          </p:cNvPr>
          <p:cNvGrpSpPr>
            <a:grpSpLocks/>
          </p:cNvGrpSpPr>
          <p:nvPr/>
        </p:nvGrpSpPr>
        <p:grpSpPr bwMode="auto">
          <a:xfrm>
            <a:off x="6324600" y="6477000"/>
            <a:ext cx="2057400" cy="396875"/>
            <a:chOff x="2304" y="4032"/>
            <a:chExt cx="1296" cy="294"/>
          </a:xfrm>
        </p:grpSpPr>
        <p:sp>
          <p:nvSpPr>
            <p:cNvPr id="56331" name="AutoShape 8">
              <a:extLst>
                <a:ext uri="{FF2B5EF4-FFF2-40B4-BE49-F238E27FC236}">
                  <a16:creationId xmlns:a16="http://schemas.microsoft.com/office/drawing/2014/main" id="{4A892260-60B4-4275-B143-25BEC881671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6332" name="Text Box 9">
              <a:extLst>
                <a:ext uri="{FF2B5EF4-FFF2-40B4-BE49-F238E27FC236}">
                  <a16:creationId xmlns:a16="http://schemas.microsoft.com/office/drawing/2014/main" id="{1746D50F-2A3E-4077-BF0A-A31C8225C03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diamond(in)">
                                      <p:cBhvr>
                                        <p:cTn id="7" dur="2000"/>
                                        <p:tgtEl>
                                          <p:spTgt spid="163842"/>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163843"/>
                                        </p:tgtEl>
                                        <p:attrNameLst>
                                          <p:attrName>style.visibility</p:attrName>
                                        </p:attrNameLst>
                                      </p:cBhvr>
                                      <p:to>
                                        <p:strVal val="visible"/>
                                      </p:to>
                                    </p:set>
                                    <p:animEffect transition="in" filter="diamond(in)">
                                      <p:cBhvr>
                                        <p:cTn id="11" dur="2000"/>
                                        <p:tgtEl>
                                          <p:spTgt spid="163843"/>
                                        </p:tgtEl>
                                      </p:cBhvr>
                                    </p:animEffect>
                                  </p:childTnLst>
                                </p:cTn>
                              </p:par>
                            </p:childTnLst>
                          </p:cTn>
                        </p:par>
                        <p:par>
                          <p:cTn id="12" fill="hold" nodeType="afterGroup">
                            <p:stCondLst>
                              <p:cond delay="4000"/>
                            </p:stCondLst>
                            <p:childTnLst>
                              <p:par>
                                <p:cTn id="13" presetID="40" presetClass="entr" presetSubtype="0" fill="hold" grpId="0" nodeType="afterEffect">
                                  <p:stCondLst>
                                    <p:cond delay="0"/>
                                  </p:stCondLst>
                                  <p:iterate type="lt">
                                    <p:tmPct val="10000"/>
                                  </p:iterate>
                                  <p:childTnLst>
                                    <p:set>
                                      <p:cBhvr>
                                        <p:cTn id="14" dur="1" fill="hold">
                                          <p:stCondLst>
                                            <p:cond delay="0"/>
                                          </p:stCondLst>
                                        </p:cTn>
                                        <p:tgtEl>
                                          <p:spTgt spid="163844"/>
                                        </p:tgtEl>
                                        <p:attrNameLst>
                                          <p:attrName>style.visibility</p:attrName>
                                        </p:attrNameLst>
                                      </p:cBhvr>
                                      <p:to>
                                        <p:strVal val="visible"/>
                                      </p:to>
                                    </p:set>
                                    <p:animEffect transition="in" filter="fade">
                                      <p:cBhvr>
                                        <p:cTn id="15" dur="1000"/>
                                        <p:tgtEl>
                                          <p:spTgt spid="163844"/>
                                        </p:tgtEl>
                                      </p:cBhvr>
                                    </p:animEffect>
                                    <p:anim calcmode="lin" valueType="num">
                                      <p:cBhvr>
                                        <p:cTn id="16" dur="1000" fill="hold"/>
                                        <p:tgtEl>
                                          <p:spTgt spid="163844"/>
                                        </p:tgtEl>
                                        <p:attrNameLst>
                                          <p:attrName>ppt_x</p:attrName>
                                        </p:attrNameLst>
                                      </p:cBhvr>
                                      <p:tavLst>
                                        <p:tav tm="0">
                                          <p:val>
                                            <p:strVal val="#ppt_x-.1"/>
                                          </p:val>
                                        </p:tav>
                                        <p:tav tm="100000">
                                          <p:val>
                                            <p:strVal val="#ppt_x"/>
                                          </p:val>
                                        </p:tav>
                                      </p:tavLst>
                                    </p:anim>
                                    <p:anim calcmode="lin" valueType="num">
                                      <p:cBhvr>
                                        <p:cTn id="17" dur="1000" fill="hold"/>
                                        <p:tgtEl>
                                          <p:spTgt spid="163844"/>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6500"/>
                            </p:stCondLst>
                            <p:childTnLst>
                              <p:par>
                                <p:cTn id="19" presetID="40" presetClass="entr" presetSubtype="0" fill="hold" grpId="0" nodeType="afterEffect">
                                  <p:stCondLst>
                                    <p:cond delay="0"/>
                                  </p:stCondLst>
                                  <p:iterate type="lt">
                                    <p:tmPct val="10000"/>
                                  </p:iterate>
                                  <p:childTnLst>
                                    <p:set>
                                      <p:cBhvr>
                                        <p:cTn id="20" dur="1" fill="hold">
                                          <p:stCondLst>
                                            <p:cond delay="0"/>
                                          </p:stCondLst>
                                        </p:cTn>
                                        <p:tgtEl>
                                          <p:spTgt spid="163845"/>
                                        </p:tgtEl>
                                        <p:attrNameLst>
                                          <p:attrName>style.visibility</p:attrName>
                                        </p:attrNameLst>
                                      </p:cBhvr>
                                      <p:to>
                                        <p:strVal val="visible"/>
                                      </p:to>
                                    </p:set>
                                    <p:animEffect transition="in" filter="fade">
                                      <p:cBhvr>
                                        <p:cTn id="21" dur="1000"/>
                                        <p:tgtEl>
                                          <p:spTgt spid="163845"/>
                                        </p:tgtEl>
                                      </p:cBhvr>
                                    </p:animEffect>
                                    <p:anim calcmode="lin" valueType="num">
                                      <p:cBhvr>
                                        <p:cTn id="22" dur="1000" fill="hold"/>
                                        <p:tgtEl>
                                          <p:spTgt spid="163845"/>
                                        </p:tgtEl>
                                        <p:attrNameLst>
                                          <p:attrName>ppt_x</p:attrName>
                                        </p:attrNameLst>
                                      </p:cBhvr>
                                      <p:tavLst>
                                        <p:tav tm="0">
                                          <p:val>
                                            <p:strVal val="#ppt_x-.1"/>
                                          </p:val>
                                        </p:tav>
                                        <p:tav tm="100000">
                                          <p:val>
                                            <p:strVal val="#ppt_x"/>
                                          </p:val>
                                        </p:tav>
                                      </p:tavLst>
                                    </p:anim>
                                    <p:anim calcmode="lin" valueType="num">
                                      <p:cBhvr>
                                        <p:cTn id="23" dur="1000" fill="hold"/>
                                        <p:tgtEl>
                                          <p:spTgt spid="163845"/>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9100"/>
                            </p:stCondLst>
                            <p:childTnLst>
                              <p:par>
                                <p:cTn id="25" presetID="40" presetClass="entr" presetSubtype="0" fill="hold" grpId="0" nodeType="afterEffect">
                                  <p:stCondLst>
                                    <p:cond delay="0"/>
                                  </p:stCondLst>
                                  <p:iterate type="lt">
                                    <p:tmPct val="10000"/>
                                  </p:iterate>
                                  <p:childTnLst>
                                    <p:set>
                                      <p:cBhvr>
                                        <p:cTn id="26" dur="1" fill="hold">
                                          <p:stCondLst>
                                            <p:cond delay="0"/>
                                          </p:stCondLst>
                                        </p:cTn>
                                        <p:tgtEl>
                                          <p:spTgt spid="163846"/>
                                        </p:tgtEl>
                                        <p:attrNameLst>
                                          <p:attrName>style.visibility</p:attrName>
                                        </p:attrNameLst>
                                      </p:cBhvr>
                                      <p:to>
                                        <p:strVal val="visible"/>
                                      </p:to>
                                    </p:set>
                                    <p:animEffect transition="in" filter="fade">
                                      <p:cBhvr>
                                        <p:cTn id="27" dur="1000"/>
                                        <p:tgtEl>
                                          <p:spTgt spid="163846"/>
                                        </p:tgtEl>
                                      </p:cBhvr>
                                    </p:animEffect>
                                    <p:anim calcmode="lin" valueType="num">
                                      <p:cBhvr>
                                        <p:cTn id="28" dur="1000" fill="hold"/>
                                        <p:tgtEl>
                                          <p:spTgt spid="163846"/>
                                        </p:tgtEl>
                                        <p:attrNameLst>
                                          <p:attrName>ppt_x</p:attrName>
                                        </p:attrNameLst>
                                      </p:cBhvr>
                                      <p:tavLst>
                                        <p:tav tm="0">
                                          <p:val>
                                            <p:strVal val="#ppt_x-.1"/>
                                          </p:val>
                                        </p:tav>
                                        <p:tav tm="100000">
                                          <p:val>
                                            <p:strVal val="#ppt_x"/>
                                          </p:val>
                                        </p:tav>
                                      </p:tavLst>
                                    </p:anim>
                                    <p:anim calcmode="lin" valueType="num">
                                      <p:cBhvr>
                                        <p:cTn id="29" dur="1000" fill="hold"/>
                                        <p:tgtEl>
                                          <p:spTgt spid="163846"/>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112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P spid="163845" grpId="0"/>
      <p:bldP spid="1638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ltLang="en-US"/>
              <a:t>Ch. 3 Network Analysis- Part II</a:t>
            </a:r>
          </a:p>
        </p:txBody>
      </p:sp>
      <p:sp>
        <p:nvSpPr>
          <p:cNvPr id="6" name="Slide Number Placeholder 5"/>
          <p:cNvSpPr>
            <a:spLocks noGrp="1"/>
          </p:cNvSpPr>
          <p:nvPr>
            <p:ph type="sldNum" sz="quarter" idx="12"/>
          </p:nvPr>
        </p:nvSpPr>
        <p:spPr/>
        <p:txBody>
          <a:bodyPr/>
          <a:lstStyle/>
          <a:p>
            <a:fld id="{0673F0F1-7CC8-49C9-93EE-D34116FDB6ED}" type="slidenum">
              <a:rPr lang="en-US" altLang="en-US" smtClean="0"/>
              <a:pPr/>
              <a:t>3</a:t>
            </a:fld>
            <a:endParaRPr lang="en-US" altLang="en-US"/>
          </a:p>
        </p:txBody>
      </p:sp>
      <p:sp>
        <p:nvSpPr>
          <p:cNvPr id="7" name="Rectangle 6"/>
          <p:cNvSpPr/>
          <p:nvPr/>
        </p:nvSpPr>
        <p:spPr>
          <a:xfrm>
            <a:off x="110836" y="166253"/>
            <a:ext cx="9033164" cy="6309420"/>
          </a:xfrm>
          <a:prstGeom prst="rect">
            <a:avLst/>
          </a:prstGeom>
        </p:spPr>
        <p:txBody>
          <a:bodyPr wrap="square">
            <a:spAutoFit/>
          </a:bodyPr>
          <a:lstStyle/>
          <a:p>
            <a:r>
              <a:rPr lang="en-US" sz="2800" b="1" dirty="0">
                <a:solidFill>
                  <a:srgbClr val="FF0000"/>
                </a:solidFill>
              </a:rPr>
              <a:t>Bilateral Circuit. </a:t>
            </a:r>
          </a:p>
          <a:p>
            <a:pPr algn="just"/>
            <a:r>
              <a:rPr lang="en-US" sz="2400" dirty="0"/>
              <a:t>A bilateral circuit is one whose properties or characteristics are the same in either direction. The usual transmission line is bilateral, because it can be made to perform its function equally well in either direction.</a:t>
            </a:r>
          </a:p>
          <a:p>
            <a:r>
              <a:rPr lang="en-US" sz="2800" b="1" dirty="0">
                <a:solidFill>
                  <a:srgbClr val="FF0000"/>
                </a:solidFill>
              </a:rPr>
              <a:t>Unilateral Circuit. </a:t>
            </a:r>
          </a:p>
          <a:p>
            <a:pPr algn="just"/>
            <a:r>
              <a:rPr lang="en-US" sz="2400" dirty="0"/>
              <a:t>It is that circuit whose properties or characteristics change with the direction of its operation. A diode rectifier is a unilateral circuit, because it cannot perform rectification in both directions.</a:t>
            </a:r>
          </a:p>
          <a:p>
            <a:r>
              <a:rPr lang="en-US" sz="2800" b="1" dirty="0">
                <a:solidFill>
                  <a:srgbClr val="FF0000"/>
                </a:solidFill>
              </a:rPr>
              <a:t>Electric Network. </a:t>
            </a:r>
          </a:p>
          <a:p>
            <a:r>
              <a:rPr lang="en-US" sz="2400" dirty="0"/>
              <a:t>A combination of various electric elements, connected in any manner whatsoever, is called an electric network.</a:t>
            </a:r>
          </a:p>
          <a:p>
            <a:r>
              <a:rPr lang="en-US" sz="2800" b="1" dirty="0">
                <a:solidFill>
                  <a:srgbClr val="FF0000"/>
                </a:solidFill>
              </a:rPr>
              <a:t>Passive Network </a:t>
            </a:r>
            <a:r>
              <a:rPr lang="en-US" sz="2400" dirty="0"/>
              <a:t>is one which contains no source of </a:t>
            </a:r>
            <a:r>
              <a:rPr lang="en-US" sz="2400" dirty="0" err="1"/>
              <a:t>e.m.f</a:t>
            </a:r>
            <a:r>
              <a:rPr lang="en-US" sz="2400" dirty="0"/>
              <a:t>. in it.</a:t>
            </a:r>
          </a:p>
          <a:p>
            <a:r>
              <a:rPr lang="en-US" sz="2800" b="1" dirty="0">
                <a:solidFill>
                  <a:srgbClr val="FF0000"/>
                </a:solidFill>
              </a:rPr>
              <a:t>Active Network </a:t>
            </a:r>
            <a:r>
              <a:rPr lang="en-US" sz="2400" dirty="0"/>
              <a:t>is one which contains one or more than one source of </a:t>
            </a:r>
            <a:r>
              <a:rPr lang="en-US" sz="2400" dirty="0" err="1"/>
              <a:t>e.m.f</a:t>
            </a:r>
            <a:r>
              <a:rPr lang="en-US" sz="2400" dirty="0"/>
              <a:t>.</a:t>
            </a:r>
          </a:p>
        </p:txBody>
      </p:sp>
    </p:spTree>
  </p:cSld>
  <p:clrMapOvr>
    <a:masterClrMapping/>
  </p:clrMapOvr>
  <p:transition>
    <p:push dir="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AEA7705-711F-41D3-88B5-35C439379E90}"/>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4563280-6044-4174-82CA-7D5638CE8C16}" type="slidenum">
              <a:rPr lang="en-US" altLang="en-US">
                <a:latin typeface="Garamond" panose="02020404030301010803" pitchFamily="18" charset="0"/>
              </a:rPr>
              <a:pPr eaLnBrk="1" hangingPunct="1"/>
              <a:t>30</a:t>
            </a:fld>
            <a:endParaRPr lang="en-US" altLang="en-US">
              <a:latin typeface="Garamond" panose="02020404030301010803" pitchFamily="18" charset="0"/>
            </a:endParaRPr>
          </a:p>
        </p:txBody>
      </p:sp>
      <p:pic>
        <p:nvPicPr>
          <p:cNvPr id="164866" name="Picture 2" descr="(5">
            <a:extLst>
              <a:ext uri="{FF2B5EF4-FFF2-40B4-BE49-F238E27FC236}">
                <a16:creationId xmlns:a16="http://schemas.microsoft.com/office/drawing/2014/main" id="{5EC80D0F-51DD-4680-B604-4C1CC1055CFD}"/>
              </a:ext>
            </a:extLst>
          </p:cNvPr>
          <p:cNvPicPr>
            <a:picLocks noChangeAspect="1" noChangeArrowheads="1"/>
          </p:cNvPicPr>
          <p:nvPr/>
        </p:nvPicPr>
        <p:blipFill>
          <a:blip r:embed="rId2">
            <a:lum bright="-24000" contrast="54000"/>
            <a:extLst>
              <a:ext uri="{28A0092B-C50C-407E-A947-70E740481C1C}">
                <a14:useLocalDpi xmlns:a14="http://schemas.microsoft.com/office/drawing/2010/main" val="0"/>
              </a:ext>
            </a:extLst>
          </a:blip>
          <a:srcRect l="17308" r="9616" b="4567"/>
          <a:stretch>
            <a:fillRect/>
          </a:stretch>
        </p:blipFill>
        <p:spPr bwMode="auto">
          <a:xfrm>
            <a:off x="1066800" y="1066800"/>
            <a:ext cx="7086600" cy="38957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4867" name="Text Box 3">
            <a:extLst>
              <a:ext uri="{FF2B5EF4-FFF2-40B4-BE49-F238E27FC236}">
                <a16:creationId xmlns:a16="http://schemas.microsoft.com/office/drawing/2014/main" id="{4243B3EF-56D3-4E2D-A466-DD9828D8F54A}"/>
              </a:ext>
            </a:extLst>
          </p:cNvPr>
          <p:cNvSpPr txBox="1">
            <a:spLocks noChangeArrowheads="1"/>
          </p:cNvSpPr>
          <p:nvPr/>
        </p:nvSpPr>
        <p:spPr bwMode="auto">
          <a:xfrm>
            <a:off x="381000" y="334963"/>
            <a:ext cx="6248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cs typeface="Arial" panose="020B0604020202020204" pitchFamily="34" charset="0"/>
              </a:rPr>
              <a:t>Applying</a:t>
            </a:r>
            <a:r>
              <a:rPr lang="en-US" altLang="en-US" sz="3200">
                <a:solidFill>
                  <a:srgbClr val="0033CC"/>
                </a:solidFill>
                <a:cs typeface="Arial" panose="020B0604020202020204" pitchFamily="34" charset="0"/>
              </a:rPr>
              <a:t> Crammer’s rule :</a:t>
            </a:r>
          </a:p>
        </p:txBody>
      </p:sp>
      <p:sp>
        <p:nvSpPr>
          <p:cNvPr id="164868" name="Text Box 4">
            <a:extLst>
              <a:ext uri="{FF2B5EF4-FFF2-40B4-BE49-F238E27FC236}">
                <a16:creationId xmlns:a16="http://schemas.microsoft.com/office/drawing/2014/main" id="{3B43FA2E-D702-4AAB-AE0B-4BCFEBDB5271}"/>
              </a:ext>
            </a:extLst>
          </p:cNvPr>
          <p:cNvSpPr txBox="1">
            <a:spLocks noChangeArrowheads="1"/>
          </p:cNvSpPr>
          <p:nvPr/>
        </p:nvSpPr>
        <p:spPr bwMode="auto">
          <a:xfrm>
            <a:off x="990600" y="51816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0066FF"/>
                </a:solidFill>
                <a:cs typeface="Arial" panose="020B0604020202020204" pitchFamily="34" charset="0"/>
              </a:rPr>
              <a:t>The current in 3-ohm resistor is  </a:t>
            </a:r>
            <a:r>
              <a:rPr lang="en-US" altLang="en-US" sz="2800" i="1">
                <a:solidFill>
                  <a:srgbClr val="0066FF"/>
                </a:solidFill>
                <a:cs typeface="Arial" panose="020B0604020202020204" pitchFamily="34" charset="0"/>
              </a:rPr>
              <a:t>I</a:t>
            </a:r>
            <a:r>
              <a:rPr lang="en-US" altLang="en-US" sz="2800" i="1" baseline="-25000">
                <a:solidFill>
                  <a:srgbClr val="0066FF"/>
                </a:solidFill>
                <a:cs typeface="Arial" panose="020B0604020202020204" pitchFamily="34" charset="0"/>
              </a:rPr>
              <a:t>1</a:t>
            </a:r>
            <a:r>
              <a:rPr lang="en-US" altLang="en-US" sz="2800" i="1">
                <a:solidFill>
                  <a:srgbClr val="0066FF"/>
                </a:solidFill>
                <a:cs typeface="Arial" panose="020B0604020202020204" pitchFamily="34" charset="0"/>
              </a:rPr>
              <a:t> – I</a:t>
            </a:r>
            <a:r>
              <a:rPr lang="en-US" altLang="en-US" sz="2800" i="1" baseline="-25000">
                <a:solidFill>
                  <a:srgbClr val="0066FF"/>
                </a:solidFill>
                <a:cs typeface="Arial" panose="020B0604020202020204" pitchFamily="34" charset="0"/>
              </a:rPr>
              <a:t>2 </a:t>
            </a:r>
            <a:r>
              <a:rPr lang="en-US" altLang="en-US" sz="2800" i="1">
                <a:solidFill>
                  <a:srgbClr val="0066FF"/>
                </a:solidFill>
                <a:cs typeface="Arial" panose="020B0604020202020204" pitchFamily="34" charset="0"/>
              </a:rPr>
              <a:t>=</a:t>
            </a:r>
            <a:r>
              <a:rPr lang="en-US" altLang="en-US" sz="2800">
                <a:solidFill>
                  <a:srgbClr val="0066FF"/>
                </a:solidFill>
                <a:cs typeface="Arial" panose="020B0604020202020204" pitchFamily="34" charset="0"/>
              </a:rPr>
              <a:t> 6 – 4 =  2A</a:t>
            </a:r>
          </a:p>
        </p:txBody>
      </p:sp>
      <p:grpSp>
        <p:nvGrpSpPr>
          <p:cNvPr id="2" name="Group 5">
            <a:extLst>
              <a:ext uri="{FF2B5EF4-FFF2-40B4-BE49-F238E27FC236}">
                <a16:creationId xmlns:a16="http://schemas.microsoft.com/office/drawing/2014/main" id="{52353132-C8C9-4151-B431-DFCBEB230613}"/>
              </a:ext>
            </a:extLst>
          </p:cNvPr>
          <p:cNvGrpSpPr>
            <a:grpSpLocks/>
          </p:cNvGrpSpPr>
          <p:nvPr/>
        </p:nvGrpSpPr>
        <p:grpSpPr bwMode="auto">
          <a:xfrm>
            <a:off x="6324600" y="6477000"/>
            <a:ext cx="2057400" cy="396875"/>
            <a:chOff x="2304" y="4032"/>
            <a:chExt cx="1296" cy="294"/>
          </a:xfrm>
        </p:grpSpPr>
        <p:sp>
          <p:nvSpPr>
            <p:cNvPr id="57353" name="AutoShape 6">
              <a:extLst>
                <a:ext uri="{FF2B5EF4-FFF2-40B4-BE49-F238E27FC236}">
                  <a16:creationId xmlns:a16="http://schemas.microsoft.com/office/drawing/2014/main" id="{D72218C2-F738-4800-B759-587A22619EEC}"/>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7354" name="Text Box 7">
              <a:extLst>
                <a:ext uri="{FF2B5EF4-FFF2-40B4-BE49-F238E27FC236}">
                  <a16:creationId xmlns:a16="http://schemas.microsoft.com/office/drawing/2014/main" id="{C7DD929C-2C1B-455A-A46D-3F26BF8B7D79}"/>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64867"/>
                                        </p:tgtEl>
                                        <p:attrNameLst>
                                          <p:attrName>style.visibility</p:attrName>
                                        </p:attrNameLst>
                                      </p:cBhvr>
                                      <p:to>
                                        <p:strVal val="visible"/>
                                      </p:to>
                                    </p:set>
                                    <p:animEffect transition="in" filter="fade">
                                      <p:cBhvr>
                                        <p:cTn id="7" dur="1000"/>
                                        <p:tgtEl>
                                          <p:spTgt spid="164867"/>
                                        </p:tgtEl>
                                      </p:cBhvr>
                                    </p:animEffect>
                                    <p:anim calcmode="lin" valueType="num">
                                      <p:cBhvr>
                                        <p:cTn id="8" dur="1000" fill="hold"/>
                                        <p:tgtEl>
                                          <p:spTgt spid="164867"/>
                                        </p:tgtEl>
                                        <p:attrNameLst>
                                          <p:attrName>ppt_x</p:attrName>
                                        </p:attrNameLst>
                                      </p:cBhvr>
                                      <p:tavLst>
                                        <p:tav tm="0">
                                          <p:val>
                                            <p:strVal val="#ppt_x-.1"/>
                                          </p:val>
                                        </p:tav>
                                        <p:tav tm="100000">
                                          <p:val>
                                            <p:strVal val="#ppt_x"/>
                                          </p:val>
                                        </p:tav>
                                      </p:tavLst>
                                    </p:anim>
                                    <p:anim calcmode="lin" valueType="num">
                                      <p:cBhvr>
                                        <p:cTn id="9" dur="1000" fill="hold"/>
                                        <p:tgtEl>
                                          <p:spTgt spid="164867"/>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3100"/>
                            </p:stCondLst>
                            <p:childTnLst>
                              <p:par>
                                <p:cTn id="11" presetID="18" presetClass="entr" presetSubtype="6" fill="hold" nodeType="afterEffect">
                                  <p:stCondLst>
                                    <p:cond delay="0"/>
                                  </p:stCondLst>
                                  <p:childTnLst>
                                    <p:set>
                                      <p:cBhvr>
                                        <p:cTn id="12" dur="1" fill="hold">
                                          <p:stCondLst>
                                            <p:cond delay="0"/>
                                          </p:stCondLst>
                                        </p:cTn>
                                        <p:tgtEl>
                                          <p:spTgt spid="164866"/>
                                        </p:tgtEl>
                                        <p:attrNameLst>
                                          <p:attrName>style.visibility</p:attrName>
                                        </p:attrNameLst>
                                      </p:cBhvr>
                                      <p:to>
                                        <p:strVal val="visible"/>
                                      </p:to>
                                    </p:set>
                                    <p:animEffect transition="in" filter="strips(downRight)">
                                      <p:cBhvr>
                                        <p:cTn id="13" dur="5000"/>
                                        <p:tgtEl>
                                          <p:spTgt spid="164866"/>
                                        </p:tgtEl>
                                      </p:cBhvr>
                                    </p:animEffect>
                                  </p:childTnLst>
                                </p:cTn>
                              </p:par>
                            </p:childTnLst>
                          </p:cTn>
                        </p:par>
                        <p:par>
                          <p:cTn id="14" fill="hold" nodeType="afterGroup">
                            <p:stCondLst>
                              <p:cond delay="81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164868"/>
                                        </p:tgtEl>
                                        <p:attrNameLst>
                                          <p:attrName>style.visibility</p:attrName>
                                        </p:attrNameLst>
                                      </p:cBhvr>
                                      <p:to>
                                        <p:strVal val="visible"/>
                                      </p:to>
                                    </p:set>
                                    <p:animEffect transition="in" filter="fade">
                                      <p:cBhvr>
                                        <p:cTn id="17" dur="1000"/>
                                        <p:tgtEl>
                                          <p:spTgt spid="164868"/>
                                        </p:tgtEl>
                                      </p:cBhvr>
                                    </p:animEffect>
                                    <p:anim calcmode="lin" valueType="num">
                                      <p:cBhvr>
                                        <p:cTn id="18" dur="1000" fill="hold"/>
                                        <p:tgtEl>
                                          <p:spTgt spid="164868"/>
                                        </p:tgtEl>
                                        <p:attrNameLst>
                                          <p:attrName>ppt_x</p:attrName>
                                        </p:attrNameLst>
                                      </p:cBhvr>
                                      <p:tavLst>
                                        <p:tav tm="0">
                                          <p:val>
                                            <p:strVal val="#ppt_x-.1"/>
                                          </p:val>
                                        </p:tav>
                                        <p:tav tm="100000">
                                          <p:val>
                                            <p:strVal val="#ppt_x"/>
                                          </p:val>
                                        </p:tav>
                                      </p:tavLst>
                                    </p:anim>
                                    <p:anim calcmode="lin" valueType="num">
                                      <p:cBhvr>
                                        <p:cTn id="19" dur="1000" fill="hold"/>
                                        <p:tgtEl>
                                          <p:spTgt spid="164868"/>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29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p:bldP spid="16486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81D61C37-5659-4A06-9107-0437FA808F78}"/>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2780DE3-E0F7-47C2-AE55-7EA4B7925081}" type="slidenum">
              <a:rPr lang="en-US" altLang="en-US">
                <a:latin typeface="Garamond" panose="02020404030301010803" pitchFamily="18" charset="0"/>
              </a:rPr>
              <a:pPr eaLnBrk="1" hangingPunct="1"/>
              <a:t>31</a:t>
            </a:fld>
            <a:endParaRPr lang="en-US" altLang="en-US">
              <a:latin typeface="Garamond" panose="02020404030301010803" pitchFamily="18" charset="0"/>
            </a:endParaRPr>
          </a:p>
        </p:txBody>
      </p:sp>
      <p:sp>
        <p:nvSpPr>
          <p:cNvPr id="216066" name="Rectangle 2">
            <a:extLst>
              <a:ext uri="{FF2B5EF4-FFF2-40B4-BE49-F238E27FC236}">
                <a16:creationId xmlns:a16="http://schemas.microsoft.com/office/drawing/2014/main" id="{5340FA17-DC00-4551-816B-95B801819730}"/>
              </a:ext>
            </a:extLst>
          </p:cNvPr>
          <p:cNvSpPr>
            <a:spLocks noGrp="1" noChangeArrowheads="1"/>
          </p:cNvSpPr>
          <p:nvPr>
            <p:ph type="title"/>
          </p:nvPr>
        </p:nvSpPr>
        <p:spPr>
          <a:xfrm>
            <a:off x="304800" y="354013"/>
            <a:ext cx="8229600" cy="788987"/>
          </a:xfrm>
        </p:spPr>
        <p:txBody>
          <a:bodyPr/>
          <a:lstStyle/>
          <a:p>
            <a:r>
              <a:rPr lang="en-US" altLang="en-US" b="1"/>
              <a:t>Scientific Calculator</a:t>
            </a:r>
            <a:r>
              <a:rPr lang="en-US" altLang="en-US"/>
              <a:t> </a:t>
            </a:r>
          </a:p>
        </p:txBody>
      </p:sp>
      <p:sp>
        <p:nvSpPr>
          <p:cNvPr id="216067" name="Rectangle 3">
            <a:extLst>
              <a:ext uri="{FF2B5EF4-FFF2-40B4-BE49-F238E27FC236}">
                <a16:creationId xmlns:a16="http://schemas.microsoft.com/office/drawing/2014/main" id="{4FBAB4A0-A173-46F4-A2ED-F6CF0D506468}"/>
              </a:ext>
            </a:extLst>
          </p:cNvPr>
          <p:cNvSpPr>
            <a:spLocks noGrp="1" noChangeArrowheads="1"/>
          </p:cNvSpPr>
          <p:nvPr>
            <p:ph type="body" idx="1"/>
          </p:nvPr>
        </p:nvSpPr>
        <p:spPr>
          <a:xfrm>
            <a:off x="381000" y="1184275"/>
            <a:ext cx="8534400" cy="5064125"/>
          </a:xfrm>
        </p:spPr>
        <p:txBody>
          <a:bodyPr/>
          <a:lstStyle/>
          <a:p>
            <a:r>
              <a:rPr lang="en-US" altLang="en-US" sz="2600" dirty="0">
                <a:latin typeface="Times New Roman" panose="02020603050405020304" pitchFamily="18" charset="0"/>
              </a:rPr>
              <a:t> </a:t>
            </a:r>
            <a:r>
              <a:rPr lang="en-US" altLang="en-US" sz="2800" dirty="0">
                <a:latin typeface="Times New Roman" panose="02020603050405020304" pitchFamily="18" charset="0"/>
              </a:rPr>
              <a:t>Now-a-days, </a:t>
            </a:r>
            <a:r>
              <a:rPr lang="en-US" altLang="en-US" sz="2800" i="1" dirty="0">
                <a:latin typeface="Times New Roman" panose="02020603050405020304" pitchFamily="18" charset="0"/>
              </a:rPr>
              <a:t>advanced scientific calculator</a:t>
            </a:r>
            <a:r>
              <a:rPr lang="en-US" altLang="en-US" sz="2800" dirty="0">
                <a:latin typeface="Times New Roman" panose="02020603050405020304" pitchFamily="18" charset="0"/>
              </a:rPr>
              <a:t> (such as CASIO </a:t>
            </a:r>
            <a:r>
              <a:rPr lang="en-US" altLang="en-US" sz="2800" i="1" dirty="0">
                <a:latin typeface="Times New Roman" panose="02020603050405020304" pitchFamily="18" charset="0"/>
              </a:rPr>
              <a:t>fx</a:t>
            </a:r>
            <a:r>
              <a:rPr lang="en-US" altLang="en-US" sz="2800" dirty="0">
                <a:latin typeface="Times New Roman" panose="02020603050405020304" pitchFamily="18" charset="0"/>
              </a:rPr>
              <a:t>-991ES) are available. </a:t>
            </a:r>
          </a:p>
          <a:p>
            <a:r>
              <a:rPr lang="en-US" altLang="en-US" sz="2800" dirty="0">
                <a:latin typeface="Times New Roman" panose="02020603050405020304" pitchFamily="18" charset="0"/>
              </a:rPr>
              <a:t>Quadratic and simultaneous equations (up to three variables), can be directly solved just by keying in the constants of the equation.</a:t>
            </a:r>
          </a:p>
          <a:p>
            <a:r>
              <a:rPr lang="en-US" altLang="en-US" sz="2800" dirty="0">
                <a:latin typeface="Times New Roman" panose="02020603050405020304" pitchFamily="18" charset="0"/>
              </a:rPr>
              <a:t>Also, you can do calculations with complex numbers (even in mixed mode – polar and Cartesian), as is often required for the analysis of ac circuits</a:t>
            </a:r>
          </a:p>
          <a:p>
            <a:r>
              <a:rPr lang="en-US" altLang="en-US" sz="2800" dirty="0">
                <a:latin typeface="Times New Roman" panose="02020603050405020304" pitchFamily="18" charset="0"/>
              </a:rPr>
              <a:t>Using a good scientific calculator not only saves a lot of time, but also reduces the possibility of making errors. </a:t>
            </a:r>
          </a:p>
        </p:txBody>
      </p:sp>
      <p:grpSp>
        <p:nvGrpSpPr>
          <p:cNvPr id="2" name="Group 4">
            <a:extLst>
              <a:ext uri="{FF2B5EF4-FFF2-40B4-BE49-F238E27FC236}">
                <a16:creationId xmlns:a16="http://schemas.microsoft.com/office/drawing/2014/main" id="{C848559E-D740-4326-955B-A048BC4E68D4}"/>
              </a:ext>
            </a:extLst>
          </p:cNvPr>
          <p:cNvGrpSpPr>
            <a:grpSpLocks/>
          </p:cNvGrpSpPr>
          <p:nvPr/>
        </p:nvGrpSpPr>
        <p:grpSpPr bwMode="auto">
          <a:xfrm>
            <a:off x="6324600" y="6477000"/>
            <a:ext cx="2057400" cy="396875"/>
            <a:chOff x="2304" y="4032"/>
            <a:chExt cx="1296" cy="294"/>
          </a:xfrm>
        </p:grpSpPr>
        <p:sp>
          <p:nvSpPr>
            <p:cNvPr id="58376" name="AutoShape 5">
              <a:extLst>
                <a:ext uri="{FF2B5EF4-FFF2-40B4-BE49-F238E27FC236}">
                  <a16:creationId xmlns:a16="http://schemas.microsoft.com/office/drawing/2014/main" id="{8B1DFD51-0B01-4F0D-B4E2-C1A7E891DFAD}"/>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8377" name="Text Box 6">
              <a:extLst>
                <a:ext uri="{FF2B5EF4-FFF2-40B4-BE49-F238E27FC236}">
                  <a16:creationId xmlns:a16="http://schemas.microsoft.com/office/drawing/2014/main" id="{B3E129D9-B9AD-4748-B8D9-E904E91FA95F}"/>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16066"/>
                                        </p:tgtEl>
                                        <p:attrNameLst>
                                          <p:attrName>style.visibility</p:attrName>
                                        </p:attrNameLst>
                                      </p:cBhvr>
                                      <p:to>
                                        <p:strVal val="visible"/>
                                      </p:to>
                                    </p:set>
                                    <p:animEffect transition="in" filter="wipe(down)">
                                      <p:cBhvr>
                                        <p:cTn id="7" dur="580">
                                          <p:stCondLst>
                                            <p:cond delay="0"/>
                                          </p:stCondLst>
                                        </p:cTn>
                                        <p:tgtEl>
                                          <p:spTgt spid="216066"/>
                                        </p:tgtEl>
                                      </p:cBhvr>
                                    </p:animEffect>
                                    <p:anim calcmode="lin" valueType="num">
                                      <p:cBhvr>
                                        <p:cTn id="8" dur="1822" tmFilter="0,0; 0.14,0.36; 0.43,0.73; 0.71,0.91; 1.0,1.0">
                                          <p:stCondLst>
                                            <p:cond delay="0"/>
                                          </p:stCondLst>
                                        </p:cTn>
                                        <p:tgtEl>
                                          <p:spTgt spid="21606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606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606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606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6066"/>
                                        </p:tgtEl>
                                        <p:attrNameLst>
                                          <p:attrName>ppt_y</p:attrName>
                                        </p:attrNameLst>
                                      </p:cBhvr>
                                      <p:tavLst>
                                        <p:tav tm="0" fmla="#ppt_y-sin(pi*$)/81">
                                          <p:val>
                                            <p:fltVal val="0"/>
                                          </p:val>
                                        </p:tav>
                                        <p:tav tm="100000">
                                          <p:val>
                                            <p:fltVal val="1"/>
                                          </p:val>
                                        </p:tav>
                                      </p:tavLst>
                                    </p:anim>
                                    <p:animScale>
                                      <p:cBhvr>
                                        <p:cTn id="13" dur="26">
                                          <p:stCondLst>
                                            <p:cond delay="650"/>
                                          </p:stCondLst>
                                        </p:cTn>
                                        <p:tgtEl>
                                          <p:spTgt spid="216066"/>
                                        </p:tgtEl>
                                      </p:cBhvr>
                                      <p:to x="100000" y="60000"/>
                                    </p:animScale>
                                    <p:animScale>
                                      <p:cBhvr>
                                        <p:cTn id="14" dur="166" decel="50000">
                                          <p:stCondLst>
                                            <p:cond delay="676"/>
                                          </p:stCondLst>
                                        </p:cTn>
                                        <p:tgtEl>
                                          <p:spTgt spid="216066"/>
                                        </p:tgtEl>
                                      </p:cBhvr>
                                      <p:to x="100000" y="100000"/>
                                    </p:animScale>
                                    <p:animScale>
                                      <p:cBhvr>
                                        <p:cTn id="15" dur="26">
                                          <p:stCondLst>
                                            <p:cond delay="1312"/>
                                          </p:stCondLst>
                                        </p:cTn>
                                        <p:tgtEl>
                                          <p:spTgt spid="216066"/>
                                        </p:tgtEl>
                                      </p:cBhvr>
                                      <p:to x="100000" y="80000"/>
                                    </p:animScale>
                                    <p:animScale>
                                      <p:cBhvr>
                                        <p:cTn id="16" dur="166" decel="50000">
                                          <p:stCondLst>
                                            <p:cond delay="1338"/>
                                          </p:stCondLst>
                                        </p:cTn>
                                        <p:tgtEl>
                                          <p:spTgt spid="216066"/>
                                        </p:tgtEl>
                                      </p:cBhvr>
                                      <p:to x="100000" y="100000"/>
                                    </p:animScale>
                                    <p:animScale>
                                      <p:cBhvr>
                                        <p:cTn id="17" dur="26">
                                          <p:stCondLst>
                                            <p:cond delay="1642"/>
                                          </p:stCondLst>
                                        </p:cTn>
                                        <p:tgtEl>
                                          <p:spTgt spid="216066"/>
                                        </p:tgtEl>
                                      </p:cBhvr>
                                      <p:to x="100000" y="90000"/>
                                    </p:animScale>
                                    <p:animScale>
                                      <p:cBhvr>
                                        <p:cTn id="18" dur="166" decel="50000">
                                          <p:stCondLst>
                                            <p:cond delay="1668"/>
                                          </p:stCondLst>
                                        </p:cTn>
                                        <p:tgtEl>
                                          <p:spTgt spid="216066"/>
                                        </p:tgtEl>
                                      </p:cBhvr>
                                      <p:to x="100000" y="100000"/>
                                    </p:animScale>
                                    <p:animScale>
                                      <p:cBhvr>
                                        <p:cTn id="19" dur="26">
                                          <p:stCondLst>
                                            <p:cond delay="1808"/>
                                          </p:stCondLst>
                                        </p:cTn>
                                        <p:tgtEl>
                                          <p:spTgt spid="216066"/>
                                        </p:tgtEl>
                                      </p:cBhvr>
                                      <p:to x="100000" y="95000"/>
                                    </p:animScale>
                                    <p:animScale>
                                      <p:cBhvr>
                                        <p:cTn id="20" dur="166" decel="50000">
                                          <p:stCondLst>
                                            <p:cond delay="1834"/>
                                          </p:stCondLst>
                                        </p:cTn>
                                        <p:tgtEl>
                                          <p:spTgt spid="216066"/>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16067">
                                            <p:txEl>
                                              <p:pRg st="0" end="0"/>
                                            </p:txEl>
                                          </p:spTgt>
                                        </p:tgtEl>
                                        <p:attrNameLst>
                                          <p:attrName>style.visibility</p:attrName>
                                        </p:attrNameLst>
                                      </p:cBhvr>
                                      <p:to>
                                        <p:strVal val="visible"/>
                                      </p:to>
                                    </p:set>
                                    <p:animEffect transition="in" filter="fade">
                                      <p:cBhvr>
                                        <p:cTn id="24" dur="1000"/>
                                        <p:tgtEl>
                                          <p:spTgt spid="216067">
                                            <p:txEl>
                                              <p:pRg st="0" end="0"/>
                                            </p:txEl>
                                          </p:spTgt>
                                        </p:tgtEl>
                                      </p:cBhvr>
                                    </p:animEffect>
                                    <p:anim calcmode="lin" valueType="num">
                                      <p:cBhvr>
                                        <p:cTn id="25" dur="1000" fill="hold"/>
                                        <p:tgtEl>
                                          <p:spTgt spid="216067">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1606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102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16067">
                                            <p:txEl>
                                              <p:pRg st="1" end="1"/>
                                            </p:txEl>
                                          </p:spTgt>
                                        </p:tgtEl>
                                        <p:attrNameLst>
                                          <p:attrName>style.visibility</p:attrName>
                                        </p:attrNameLst>
                                      </p:cBhvr>
                                      <p:to>
                                        <p:strVal val="visible"/>
                                      </p:to>
                                    </p:set>
                                    <p:animEffect transition="in" filter="fade">
                                      <p:cBhvr>
                                        <p:cTn id="30" dur="1000"/>
                                        <p:tgtEl>
                                          <p:spTgt spid="216067">
                                            <p:txEl>
                                              <p:pRg st="1" end="1"/>
                                            </p:txEl>
                                          </p:spTgt>
                                        </p:tgtEl>
                                      </p:cBhvr>
                                    </p:animEffect>
                                    <p:anim calcmode="lin" valueType="num">
                                      <p:cBhvr>
                                        <p:cTn id="31" dur="1000" fill="hold"/>
                                        <p:tgtEl>
                                          <p:spTgt spid="216067">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21606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224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216067">
                                            <p:txEl>
                                              <p:pRg st="2" end="2"/>
                                            </p:txEl>
                                          </p:spTgt>
                                        </p:tgtEl>
                                        <p:attrNameLst>
                                          <p:attrName>style.visibility</p:attrName>
                                        </p:attrNameLst>
                                      </p:cBhvr>
                                      <p:to>
                                        <p:strVal val="visible"/>
                                      </p:to>
                                    </p:set>
                                    <p:animEffect transition="in" filter="fade">
                                      <p:cBhvr>
                                        <p:cTn id="36" dur="1000"/>
                                        <p:tgtEl>
                                          <p:spTgt spid="216067">
                                            <p:txEl>
                                              <p:pRg st="2" end="2"/>
                                            </p:txEl>
                                          </p:spTgt>
                                        </p:tgtEl>
                                      </p:cBhvr>
                                    </p:animEffect>
                                    <p:anim calcmode="lin" valueType="num">
                                      <p:cBhvr>
                                        <p:cTn id="37" dur="1000" fill="hold"/>
                                        <p:tgtEl>
                                          <p:spTgt spid="216067">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21606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5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216067">
                                            <p:txEl>
                                              <p:pRg st="3" end="3"/>
                                            </p:txEl>
                                          </p:spTgt>
                                        </p:tgtEl>
                                        <p:attrNameLst>
                                          <p:attrName>style.visibility</p:attrName>
                                        </p:attrNameLst>
                                      </p:cBhvr>
                                      <p:to>
                                        <p:strVal val="visible"/>
                                      </p:to>
                                    </p:set>
                                    <p:animEffect transition="in" filter="fade">
                                      <p:cBhvr>
                                        <p:cTn id="42" dur="1000"/>
                                        <p:tgtEl>
                                          <p:spTgt spid="216067">
                                            <p:txEl>
                                              <p:pRg st="3" end="3"/>
                                            </p:txEl>
                                          </p:spTgt>
                                        </p:tgtEl>
                                      </p:cBhvr>
                                    </p:animEffect>
                                    <p:anim calcmode="lin" valueType="num">
                                      <p:cBhvr>
                                        <p:cTn id="43" dur="1000" fill="hold"/>
                                        <p:tgtEl>
                                          <p:spTgt spid="216067">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216067">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46000"/>
                            </p:stCondLst>
                            <p:childTnLst>
                              <p:par>
                                <p:cTn id="46" presetID="22" presetClass="entr" presetSubtype="8"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6" grpId="0"/>
      <p:bldP spid="216067"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06A7BC72-5CDA-4AEA-A939-FBF46C57DD33}"/>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16A4459-F2A5-4ABB-8D8B-855C230199A7}" type="slidenum">
              <a:rPr lang="en-US" altLang="en-US">
                <a:latin typeface="Garamond" panose="02020404030301010803" pitchFamily="18" charset="0"/>
              </a:rPr>
              <a:pPr eaLnBrk="1" hangingPunct="1"/>
              <a:t>32</a:t>
            </a:fld>
            <a:endParaRPr lang="en-US" altLang="en-US">
              <a:latin typeface="Garamond" panose="02020404030301010803" pitchFamily="18" charset="0"/>
            </a:endParaRPr>
          </a:p>
        </p:txBody>
      </p:sp>
      <p:sp>
        <p:nvSpPr>
          <p:cNvPr id="165890" name="Rectangle 2">
            <a:extLst>
              <a:ext uri="{FF2B5EF4-FFF2-40B4-BE49-F238E27FC236}">
                <a16:creationId xmlns:a16="http://schemas.microsoft.com/office/drawing/2014/main" id="{E6277493-43E2-4846-8401-ACAEF67B2BB4}"/>
              </a:ext>
            </a:extLst>
          </p:cNvPr>
          <p:cNvSpPr>
            <a:spLocks noGrp="1" noChangeArrowheads="1"/>
          </p:cNvSpPr>
          <p:nvPr>
            <p:ph type="title"/>
          </p:nvPr>
        </p:nvSpPr>
        <p:spPr>
          <a:xfrm>
            <a:off x="304800" y="350838"/>
            <a:ext cx="7772400" cy="715962"/>
          </a:xfrm>
        </p:spPr>
        <p:txBody>
          <a:bodyPr/>
          <a:lstStyle/>
          <a:p>
            <a:r>
              <a:rPr lang="en-US" altLang="en-US" sz="3800">
                <a:solidFill>
                  <a:srgbClr val="339966"/>
                </a:solidFill>
                <a:latin typeface="Times New Roman" panose="02020603050405020304" pitchFamily="18" charset="0"/>
              </a:rPr>
              <a:t>Three-mesh Network</a:t>
            </a:r>
            <a:r>
              <a:rPr lang="en-US" altLang="en-US" sz="3400" b="1">
                <a:solidFill>
                  <a:srgbClr val="A50021"/>
                </a:solidFill>
                <a:latin typeface="Arial" panose="020B0604020202020204" pitchFamily="34" charset="0"/>
              </a:rPr>
              <a:t> </a:t>
            </a:r>
          </a:p>
        </p:txBody>
      </p:sp>
      <p:sp>
        <p:nvSpPr>
          <p:cNvPr id="165891" name="Rectangle 3">
            <a:extLst>
              <a:ext uri="{FF2B5EF4-FFF2-40B4-BE49-F238E27FC236}">
                <a16:creationId xmlns:a16="http://schemas.microsoft.com/office/drawing/2014/main" id="{873E3DB3-E312-47F8-810E-20F27C1B7C17}"/>
              </a:ext>
            </a:extLst>
          </p:cNvPr>
          <p:cNvSpPr>
            <a:spLocks noGrp="1" noChangeArrowheads="1"/>
          </p:cNvSpPr>
          <p:nvPr>
            <p:ph type="body" sz="half" idx="1"/>
          </p:nvPr>
        </p:nvSpPr>
        <p:spPr>
          <a:xfrm>
            <a:off x="381000" y="990600"/>
            <a:ext cx="8382000" cy="5135563"/>
          </a:xfrm>
        </p:spPr>
        <p:txBody>
          <a:bodyPr/>
          <a:lstStyle/>
          <a:p>
            <a:r>
              <a:rPr lang="en-US" altLang="en-US">
                <a:latin typeface="Times New Roman" panose="02020603050405020304" pitchFamily="18" charset="0"/>
              </a:rPr>
              <a:t>Write the three equations for the three meshes and put them in a matrix form.</a:t>
            </a:r>
          </a:p>
        </p:txBody>
      </p:sp>
      <p:pic>
        <p:nvPicPr>
          <p:cNvPr id="165892" name="Picture 4" descr="5">
            <a:extLst>
              <a:ext uri="{FF2B5EF4-FFF2-40B4-BE49-F238E27FC236}">
                <a16:creationId xmlns:a16="http://schemas.microsoft.com/office/drawing/2014/main" id="{07A5F2F3-A8C8-4B1C-A462-7357382A0785}"/>
              </a:ext>
            </a:extLst>
          </p:cNvPr>
          <p:cNvPicPr>
            <a:picLocks noGrp="1" noChangeAspect="1" noChangeArrowheads="1"/>
          </p:cNvPicPr>
          <p:nvPr>
            <p:ph sz="half" idx="2"/>
          </p:nvPr>
        </p:nvPicPr>
        <p:blipFill>
          <a:blip r:embed="rId2">
            <a:lum bright="-12000" contrast="30000"/>
            <a:extLst>
              <a:ext uri="{28A0092B-C50C-407E-A947-70E740481C1C}">
                <a14:useLocalDpi xmlns:a14="http://schemas.microsoft.com/office/drawing/2010/main" val="0"/>
              </a:ext>
            </a:extLst>
          </a:blip>
          <a:srcRect r="6718" b="4030"/>
          <a:stretch>
            <a:fillRect/>
          </a:stretch>
        </p:blipFill>
        <p:spPr>
          <a:xfrm>
            <a:off x="2192338" y="2133600"/>
            <a:ext cx="4759325" cy="3956050"/>
          </a:xfrm>
          <a:noFill/>
          <a:ln w="57150">
            <a:solidFill>
              <a:srgbClr val="000000"/>
            </a:solidFill>
            <a:miter lim="800000"/>
            <a:headEnd/>
            <a:tailEnd/>
          </a:ln>
        </p:spPr>
      </p:pic>
      <p:grpSp>
        <p:nvGrpSpPr>
          <p:cNvPr id="2" name="Group 5">
            <a:extLst>
              <a:ext uri="{FF2B5EF4-FFF2-40B4-BE49-F238E27FC236}">
                <a16:creationId xmlns:a16="http://schemas.microsoft.com/office/drawing/2014/main" id="{06AA7030-3783-474D-B728-9C89861D7DC4}"/>
              </a:ext>
            </a:extLst>
          </p:cNvPr>
          <p:cNvGrpSpPr>
            <a:grpSpLocks/>
          </p:cNvGrpSpPr>
          <p:nvPr/>
        </p:nvGrpSpPr>
        <p:grpSpPr bwMode="auto">
          <a:xfrm>
            <a:off x="6324600" y="6477000"/>
            <a:ext cx="2057400" cy="396875"/>
            <a:chOff x="2304" y="4032"/>
            <a:chExt cx="1296" cy="294"/>
          </a:xfrm>
        </p:grpSpPr>
        <p:sp>
          <p:nvSpPr>
            <p:cNvPr id="59401" name="AutoShape 6">
              <a:extLst>
                <a:ext uri="{FF2B5EF4-FFF2-40B4-BE49-F238E27FC236}">
                  <a16:creationId xmlns:a16="http://schemas.microsoft.com/office/drawing/2014/main" id="{5472BE8A-D800-470E-85F3-5C63F056E74A}"/>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59402" name="Text Box 7">
              <a:extLst>
                <a:ext uri="{FF2B5EF4-FFF2-40B4-BE49-F238E27FC236}">
                  <a16:creationId xmlns:a16="http://schemas.microsoft.com/office/drawing/2014/main" id="{0F5E198E-D894-49A9-9392-8CB30FFED73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wipe(down)">
                                      <p:cBhvr>
                                        <p:cTn id="7" dur="580">
                                          <p:stCondLst>
                                            <p:cond delay="0"/>
                                          </p:stCondLst>
                                        </p:cTn>
                                        <p:tgtEl>
                                          <p:spTgt spid="165890"/>
                                        </p:tgtEl>
                                      </p:cBhvr>
                                    </p:animEffect>
                                    <p:anim calcmode="lin" valueType="num">
                                      <p:cBhvr>
                                        <p:cTn id="8" dur="1822" tmFilter="0,0; 0.14,0.36; 0.43,0.73; 0.71,0.91; 1.0,1.0">
                                          <p:stCondLst>
                                            <p:cond delay="0"/>
                                          </p:stCondLst>
                                        </p:cTn>
                                        <p:tgtEl>
                                          <p:spTgt spid="16589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589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589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589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5890"/>
                                        </p:tgtEl>
                                        <p:attrNameLst>
                                          <p:attrName>ppt_y</p:attrName>
                                        </p:attrNameLst>
                                      </p:cBhvr>
                                      <p:tavLst>
                                        <p:tav tm="0" fmla="#ppt_y-sin(pi*$)/81">
                                          <p:val>
                                            <p:fltVal val="0"/>
                                          </p:val>
                                        </p:tav>
                                        <p:tav tm="100000">
                                          <p:val>
                                            <p:fltVal val="1"/>
                                          </p:val>
                                        </p:tav>
                                      </p:tavLst>
                                    </p:anim>
                                    <p:animScale>
                                      <p:cBhvr>
                                        <p:cTn id="13" dur="26">
                                          <p:stCondLst>
                                            <p:cond delay="650"/>
                                          </p:stCondLst>
                                        </p:cTn>
                                        <p:tgtEl>
                                          <p:spTgt spid="165890"/>
                                        </p:tgtEl>
                                      </p:cBhvr>
                                      <p:to x="100000" y="60000"/>
                                    </p:animScale>
                                    <p:animScale>
                                      <p:cBhvr>
                                        <p:cTn id="14" dur="166" decel="50000">
                                          <p:stCondLst>
                                            <p:cond delay="676"/>
                                          </p:stCondLst>
                                        </p:cTn>
                                        <p:tgtEl>
                                          <p:spTgt spid="165890"/>
                                        </p:tgtEl>
                                      </p:cBhvr>
                                      <p:to x="100000" y="100000"/>
                                    </p:animScale>
                                    <p:animScale>
                                      <p:cBhvr>
                                        <p:cTn id="15" dur="26">
                                          <p:stCondLst>
                                            <p:cond delay="1312"/>
                                          </p:stCondLst>
                                        </p:cTn>
                                        <p:tgtEl>
                                          <p:spTgt spid="165890"/>
                                        </p:tgtEl>
                                      </p:cBhvr>
                                      <p:to x="100000" y="80000"/>
                                    </p:animScale>
                                    <p:animScale>
                                      <p:cBhvr>
                                        <p:cTn id="16" dur="166" decel="50000">
                                          <p:stCondLst>
                                            <p:cond delay="1338"/>
                                          </p:stCondLst>
                                        </p:cTn>
                                        <p:tgtEl>
                                          <p:spTgt spid="165890"/>
                                        </p:tgtEl>
                                      </p:cBhvr>
                                      <p:to x="100000" y="100000"/>
                                    </p:animScale>
                                    <p:animScale>
                                      <p:cBhvr>
                                        <p:cTn id="17" dur="26">
                                          <p:stCondLst>
                                            <p:cond delay="1642"/>
                                          </p:stCondLst>
                                        </p:cTn>
                                        <p:tgtEl>
                                          <p:spTgt spid="165890"/>
                                        </p:tgtEl>
                                      </p:cBhvr>
                                      <p:to x="100000" y="90000"/>
                                    </p:animScale>
                                    <p:animScale>
                                      <p:cBhvr>
                                        <p:cTn id="18" dur="166" decel="50000">
                                          <p:stCondLst>
                                            <p:cond delay="1668"/>
                                          </p:stCondLst>
                                        </p:cTn>
                                        <p:tgtEl>
                                          <p:spTgt spid="165890"/>
                                        </p:tgtEl>
                                      </p:cBhvr>
                                      <p:to x="100000" y="100000"/>
                                    </p:animScale>
                                    <p:animScale>
                                      <p:cBhvr>
                                        <p:cTn id="19" dur="26">
                                          <p:stCondLst>
                                            <p:cond delay="1808"/>
                                          </p:stCondLst>
                                        </p:cTn>
                                        <p:tgtEl>
                                          <p:spTgt spid="165890"/>
                                        </p:tgtEl>
                                      </p:cBhvr>
                                      <p:to x="100000" y="95000"/>
                                    </p:animScale>
                                    <p:animScale>
                                      <p:cBhvr>
                                        <p:cTn id="20" dur="166" decel="50000">
                                          <p:stCondLst>
                                            <p:cond delay="1834"/>
                                          </p:stCondLst>
                                        </p:cTn>
                                        <p:tgtEl>
                                          <p:spTgt spid="165890"/>
                                        </p:tgtEl>
                                      </p:cBhvr>
                                      <p:to x="100000" y="100000"/>
                                    </p:animScale>
                                  </p:childTnLst>
                                </p:cTn>
                              </p:par>
                            </p:childTnLst>
                          </p:cTn>
                        </p:par>
                        <p:par>
                          <p:cTn id="21" fill="hold" nodeType="afterGroup">
                            <p:stCondLst>
                              <p:cond delay="2000"/>
                            </p:stCondLst>
                            <p:childTnLst>
                              <p:par>
                                <p:cTn id="22" presetID="40" presetClass="entr" presetSubtype="0" fill="hold" nodeType="afterEffect">
                                  <p:stCondLst>
                                    <p:cond delay="0"/>
                                  </p:stCondLst>
                                  <p:iterate type="lt">
                                    <p:tmPct val="10000"/>
                                  </p:iterate>
                                  <p:childTnLst>
                                    <p:set>
                                      <p:cBhvr>
                                        <p:cTn id="23" dur="1" fill="hold">
                                          <p:stCondLst>
                                            <p:cond delay="0"/>
                                          </p:stCondLst>
                                        </p:cTn>
                                        <p:tgtEl>
                                          <p:spTgt spid="165891">
                                            <p:txEl>
                                              <p:pRg st="0" end="0"/>
                                            </p:txEl>
                                          </p:spTgt>
                                        </p:tgtEl>
                                        <p:attrNameLst>
                                          <p:attrName>style.visibility</p:attrName>
                                        </p:attrNameLst>
                                      </p:cBhvr>
                                      <p:to>
                                        <p:strVal val="visible"/>
                                      </p:to>
                                    </p:set>
                                    <p:animEffect transition="in" filter="fade">
                                      <p:cBhvr>
                                        <p:cTn id="24" dur="1000"/>
                                        <p:tgtEl>
                                          <p:spTgt spid="165891">
                                            <p:txEl>
                                              <p:pRg st="0" end="0"/>
                                            </p:txEl>
                                          </p:spTgt>
                                        </p:tgtEl>
                                      </p:cBhvr>
                                    </p:animEffect>
                                    <p:anim calcmode="lin" valueType="num">
                                      <p:cBhvr>
                                        <p:cTn id="25" dur="1000" fill="hold"/>
                                        <p:tgtEl>
                                          <p:spTgt spid="165891">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65891">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9200"/>
                            </p:stCondLst>
                            <p:childTnLst>
                              <p:par>
                                <p:cTn id="28" presetID="8" presetClass="entr" presetSubtype="16" fill="hold" nodeType="afterEffect">
                                  <p:stCondLst>
                                    <p:cond delay="0"/>
                                  </p:stCondLst>
                                  <p:childTnLst>
                                    <p:set>
                                      <p:cBhvr>
                                        <p:cTn id="29" dur="1" fill="hold">
                                          <p:stCondLst>
                                            <p:cond delay="0"/>
                                          </p:stCondLst>
                                        </p:cTn>
                                        <p:tgtEl>
                                          <p:spTgt spid="165892"/>
                                        </p:tgtEl>
                                        <p:attrNameLst>
                                          <p:attrName>style.visibility</p:attrName>
                                        </p:attrNameLst>
                                      </p:cBhvr>
                                      <p:to>
                                        <p:strVal val="visible"/>
                                      </p:to>
                                    </p:set>
                                    <p:animEffect transition="in" filter="diamond(in)">
                                      <p:cBhvr>
                                        <p:cTn id="30" dur="2000"/>
                                        <p:tgtEl>
                                          <p:spTgt spid="165892"/>
                                        </p:tgtEl>
                                      </p:cBhvr>
                                    </p:animEffect>
                                  </p:childTnLst>
                                </p:cTn>
                              </p:par>
                            </p:childTnLst>
                          </p:cTn>
                        </p:par>
                        <p:par>
                          <p:cTn id="31" fill="hold" nodeType="afterGroup">
                            <p:stCondLst>
                              <p:cond delay="112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CEA6F9FC-430F-4FEA-BD6A-652375E584C4}"/>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3A2B371-1E11-42E4-8EE1-7DA7575A8EA0}" type="slidenum">
              <a:rPr lang="en-US" altLang="en-US">
                <a:latin typeface="Garamond" panose="02020404030301010803" pitchFamily="18" charset="0"/>
              </a:rPr>
              <a:pPr eaLnBrk="1" hangingPunct="1"/>
              <a:t>33</a:t>
            </a:fld>
            <a:endParaRPr lang="en-US" altLang="en-US">
              <a:latin typeface="Garamond" panose="02020404030301010803" pitchFamily="18" charset="0"/>
            </a:endParaRPr>
          </a:p>
        </p:txBody>
      </p:sp>
      <p:pic>
        <p:nvPicPr>
          <p:cNvPr id="166914" name="Picture 2" descr="(5">
            <a:extLst>
              <a:ext uri="{FF2B5EF4-FFF2-40B4-BE49-F238E27FC236}">
                <a16:creationId xmlns:a16="http://schemas.microsoft.com/office/drawing/2014/main" id="{001556ED-7EAF-455F-A722-46E1F8F539CD}"/>
              </a:ext>
            </a:extLst>
          </p:cNvPr>
          <p:cNvPicPr>
            <a:picLocks noChangeAspect="1" noChangeArrowheads="1"/>
          </p:cNvPicPr>
          <p:nvPr/>
        </p:nvPicPr>
        <p:blipFill>
          <a:blip r:embed="rId2">
            <a:lum bright="-36000" contrast="78000"/>
            <a:extLst>
              <a:ext uri="{28A0092B-C50C-407E-A947-70E740481C1C}">
                <a14:useLocalDpi xmlns:a14="http://schemas.microsoft.com/office/drawing/2010/main" val="0"/>
              </a:ext>
            </a:extLst>
          </a:blip>
          <a:srcRect l="24110" r="25659" b="69701"/>
          <a:stretch>
            <a:fillRect/>
          </a:stretch>
        </p:blipFill>
        <p:spPr bwMode="auto">
          <a:xfrm>
            <a:off x="1600200" y="847725"/>
            <a:ext cx="5791200" cy="22002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6915" name="Picture 3" descr="(5">
            <a:extLst>
              <a:ext uri="{FF2B5EF4-FFF2-40B4-BE49-F238E27FC236}">
                <a16:creationId xmlns:a16="http://schemas.microsoft.com/office/drawing/2014/main" id="{EA8D1FC6-CF1E-41FE-8CFD-3D18F35BF97F}"/>
              </a:ext>
            </a:extLst>
          </p:cNvPr>
          <p:cNvPicPr>
            <a:picLocks noChangeAspect="1" noChangeArrowheads="1"/>
          </p:cNvPicPr>
          <p:nvPr/>
        </p:nvPicPr>
        <p:blipFill>
          <a:blip r:embed="rId2">
            <a:lum bright="-24000" contrast="72000"/>
            <a:extLst>
              <a:ext uri="{28A0092B-C50C-407E-A947-70E740481C1C}">
                <a14:useLocalDpi xmlns:a14="http://schemas.microsoft.com/office/drawing/2010/main" val="0"/>
              </a:ext>
            </a:extLst>
          </a:blip>
          <a:srcRect l="6783" t="35887" r="17476" b="37196"/>
          <a:stretch>
            <a:fillRect/>
          </a:stretch>
        </p:blipFill>
        <p:spPr bwMode="auto">
          <a:xfrm>
            <a:off x="304800" y="3635375"/>
            <a:ext cx="8610600" cy="19272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4">
            <a:extLst>
              <a:ext uri="{FF2B5EF4-FFF2-40B4-BE49-F238E27FC236}">
                <a16:creationId xmlns:a16="http://schemas.microsoft.com/office/drawing/2014/main" id="{CC29FD4E-1892-42DD-87A1-73FB61A400E9}"/>
              </a:ext>
            </a:extLst>
          </p:cNvPr>
          <p:cNvGrpSpPr>
            <a:grpSpLocks/>
          </p:cNvGrpSpPr>
          <p:nvPr/>
        </p:nvGrpSpPr>
        <p:grpSpPr bwMode="auto">
          <a:xfrm>
            <a:off x="6324600" y="6477000"/>
            <a:ext cx="2057400" cy="396875"/>
            <a:chOff x="2304" y="4032"/>
            <a:chExt cx="1296" cy="294"/>
          </a:xfrm>
        </p:grpSpPr>
        <p:sp>
          <p:nvSpPr>
            <p:cNvPr id="60424" name="AutoShape 5">
              <a:extLst>
                <a:ext uri="{FF2B5EF4-FFF2-40B4-BE49-F238E27FC236}">
                  <a16:creationId xmlns:a16="http://schemas.microsoft.com/office/drawing/2014/main" id="{3941B764-72C3-43D0-885A-914020625E98}"/>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0425" name="Text Box 6">
              <a:extLst>
                <a:ext uri="{FF2B5EF4-FFF2-40B4-BE49-F238E27FC236}">
                  <a16:creationId xmlns:a16="http://schemas.microsoft.com/office/drawing/2014/main" id="{03DE2AB7-7D94-4785-902A-31DA7607AE3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diamond(in)">
                                      <p:cBhvr>
                                        <p:cTn id="7" dur="2000"/>
                                        <p:tgtEl>
                                          <p:spTgt spid="166914"/>
                                        </p:tgtEl>
                                      </p:cBhvr>
                                    </p:animEffect>
                                  </p:childTnLst>
                                </p:cTn>
                              </p:par>
                            </p:childTnLst>
                          </p:cTn>
                        </p:par>
                        <p:par>
                          <p:cTn id="8" fill="hold" nodeType="afterGroup">
                            <p:stCondLst>
                              <p:cond delay="2000"/>
                            </p:stCondLst>
                            <p:childTnLst>
                              <p:par>
                                <p:cTn id="9" presetID="6" presetClass="entr" presetSubtype="16" fill="hold" nodeType="afterEffect">
                                  <p:stCondLst>
                                    <p:cond delay="0"/>
                                  </p:stCondLst>
                                  <p:childTnLst>
                                    <p:set>
                                      <p:cBhvr>
                                        <p:cTn id="10" dur="1" fill="hold">
                                          <p:stCondLst>
                                            <p:cond delay="0"/>
                                          </p:stCondLst>
                                        </p:cTn>
                                        <p:tgtEl>
                                          <p:spTgt spid="166915"/>
                                        </p:tgtEl>
                                        <p:attrNameLst>
                                          <p:attrName>style.visibility</p:attrName>
                                        </p:attrNameLst>
                                      </p:cBhvr>
                                      <p:to>
                                        <p:strVal val="visible"/>
                                      </p:to>
                                    </p:set>
                                    <p:animEffect transition="in" filter="circle(in)">
                                      <p:cBhvr>
                                        <p:cTn id="11" dur="2000"/>
                                        <p:tgtEl>
                                          <p:spTgt spid="166915"/>
                                        </p:tgtEl>
                                      </p:cBhvr>
                                    </p:animEffect>
                                  </p:childTnLst>
                                </p:cTn>
                              </p:par>
                            </p:childTnLst>
                          </p:cTn>
                        </p:par>
                        <p:par>
                          <p:cTn id="12" fill="hold" nodeType="afterGroup">
                            <p:stCondLst>
                              <p:cond delay="4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F2A468D6-9539-4FF1-850D-E0EABA0B7156}"/>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81F8789-E610-4318-8DE2-A1ECF8CF14FF}" type="slidenum">
              <a:rPr lang="en-US" altLang="en-US">
                <a:latin typeface="Garamond" panose="02020404030301010803" pitchFamily="18" charset="0"/>
              </a:rPr>
              <a:pPr eaLnBrk="1" hangingPunct="1"/>
              <a:t>34</a:t>
            </a:fld>
            <a:endParaRPr lang="en-US" altLang="en-US">
              <a:latin typeface="Garamond" panose="02020404030301010803" pitchFamily="18" charset="0"/>
            </a:endParaRPr>
          </a:p>
        </p:txBody>
      </p:sp>
      <p:pic>
        <p:nvPicPr>
          <p:cNvPr id="167938" name="Picture 2" descr="(5">
            <a:extLst>
              <a:ext uri="{FF2B5EF4-FFF2-40B4-BE49-F238E27FC236}">
                <a16:creationId xmlns:a16="http://schemas.microsoft.com/office/drawing/2014/main" id="{36B7E6BD-735B-47F5-91FF-CF00364E5CF8}"/>
              </a:ext>
            </a:extLst>
          </p:cNvPr>
          <p:cNvPicPr>
            <a:picLocks noChangeAspect="1" noChangeArrowheads="1"/>
          </p:cNvPicPr>
          <p:nvPr/>
        </p:nvPicPr>
        <p:blipFill>
          <a:blip r:embed="rId2">
            <a:lum bright="-30000" contrast="84000"/>
            <a:extLst>
              <a:ext uri="{28A0092B-C50C-407E-A947-70E740481C1C}">
                <a14:useLocalDpi xmlns:a14="http://schemas.microsoft.com/office/drawing/2010/main" val="0"/>
              </a:ext>
            </a:extLst>
          </a:blip>
          <a:srcRect l="29568" t="39369" r="37108" b="46823"/>
          <a:stretch>
            <a:fillRect/>
          </a:stretch>
        </p:blipFill>
        <p:spPr bwMode="auto">
          <a:xfrm>
            <a:off x="2362200" y="835025"/>
            <a:ext cx="4572000" cy="20605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7939" name="Picture 3" descr="(5">
            <a:extLst>
              <a:ext uri="{FF2B5EF4-FFF2-40B4-BE49-F238E27FC236}">
                <a16:creationId xmlns:a16="http://schemas.microsoft.com/office/drawing/2014/main" id="{9E0B1F2F-4A5F-4EED-8C7C-B627C45E35E0}"/>
              </a:ext>
            </a:extLst>
          </p:cNvPr>
          <p:cNvPicPr>
            <a:picLocks noChangeAspect="1" noChangeArrowheads="1"/>
          </p:cNvPicPr>
          <p:nvPr/>
        </p:nvPicPr>
        <p:blipFill>
          <a:blip r:embed="rId2">
            <a:lum bright="-36000" contrast="72000"/>
            <a:extLst>
              <a:ext uri="{28A0092B-C50C-407E-A947-70E740481C1C}">
                <a14:useLocalDpi xmlns:a14="http://schemas.microsoft.com/office/drawing/2010/main" val="0"/>
              </a:ext>
            </a:extLst>
          </a:blip>
          <a:srcRect l="24486" t="78711" r="30952" b="5989"/>
          <a:stretch>
            <a:fillRect/>
          </a:stretch>
        </p:blipFill>
        <p:spPr bwMode="auto">
          <a:xfrm>
            <a:off x="1371600" y="3352800"/>
            <a:ext cx="6477000" cy="24193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4">
            <a:extLst>
              <a:ext uri="{FF2B5EF4-FFF2-40B4-BE49-F238E27FC236}">
                <a16:creationId xmlns:a16="http://schemas.microsoft.com/office/drawing/2014/main" id="{8601FBBE-A9EF-4BEC-B0FC-26FC38FBC20B}"/>
              </a:ext>
            </a:extLst>
          </p:cNvPr>
          <p:cNvGrpSpPr>
            <a:grpSpLocks/>
          </p:cNvGrpSpPr>
          <p:nvPr/>
        </p:nvGrpSpPr>
        <p:grpSpPr bwMode="auto">
          <a:xfrm>
            <a:off x="6324600" y="6477000"/>
            <a:ext cx="2057400" cy="396875"/>
            <a:chOff x="2304" y="4032"/>
            <a:chExt cx="1296" cy="294"/>
          </a:xfrm>
        </p:grpSpPr>
        <p:sp>
          <p:nvSpPr>
            <p:cNvPr id="61448" name="AutoShape 5">
              <a:extLst>
                <a:ext uri="{FF2B5EF4-FFF2-40B4-BE49-F238E27FC236}">
                  <a16:creationId xmlns:a16="http://schemas.microsoft.com/office/drawing/2014/main" id="{FC52111C-B65A-44FB-AC7E-B94F31FC907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1449" name="Text Box 6">
              <a:extLst>
                <a:ext uri="{FF2B5EF4-FFF2-40B4-BE49-F238E27FC236}">
                  <a16:creationId xmlns:a16="http://schemas.microsoft.com/office/drawing/2014/main" id="{EEEAC1D2-A322-405C-8C1C-BCB0753BCC56}"/>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diamond(in)">
                                      <p:cBhvr>
                                        <p:cTn id="7" dur="2000"/>
                                        <p:tgtEl>
                                          <p:spTgt spid="167938"/>
                                        </p:tgtEl>
                                      </p:cBhvr>
                                    </p:animEffect>
                                  </p:childTnLst>
                                </p:cTn>
                              </p:par>
                            </p:childTnLst>
                          </p:cTn>
                        </p:par>
                        <p:par>
                          <p:cTn id="8" fill="hold" nodeType="afterGroup">
                            <p:stCondLst>
                              <p:cond delay="2000"/>
                            </p:stCondLst>
                            <p:childTnLst>
                              <p:par>
                                <p:cTn id="9" presetID="6" presetClass="entr" presetSubtype="16" fill="hold" nodeType="afterEffect">
                                  <p:stCondLst>
                                    <p:cond delay="0"/>
                                  </p:stCondLst>
                                  <p:childTnLst>
                                    <p:set>
                                      <p:cBhvr>
                                        <p:cTn id="10" dur="1" fill="hold">
                                          <p:stCondLst>
                                            <p:cond delay="0"/>
                                          </p:stCondLst>
                                        </p:cTn>
                                        <p:tgtEl>
                                          <p:spTgt spid="167939"/>
                                        </p:tgtEl>
                                        <p:attrNameLst>
                                          <p:attrName>style.visibility</p:attrName>
                                        </p:attrNameLst>
                                      </p:cBhvr>
                                      <p:to>
                                        <p:strVal val="visible"/>
                                      </p:to>
                                    </p:set>
                                    <p:animEffect transition="in" filter="circle(in)">
                                      <p:cBhvr>
                                        <p:cTn id="11" dur="2000"/>
                                        <p:tgtEl>
                                          <p:spTgt spid="167939"/>
                                        </p:tgtEl>
                                      </p:cBhvr>
                                    </p:animEffect>
                                  </p:childTnLst>
                                </p:cTn>
                              </p:par>
                            </p:childTnLst>
                          </p:cTn>
                        </p:par>
                        <p:par>
                          <p:cTn id="12" fill="hold" nodeType="afterGroup">
                            <p:stCondLst>
                              <p:cond delay="4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11F14C6A-240E-4E59-A889-B533AAB80C39}"/>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55F3D97-713D-4242-91B1-9EC975F563AF}" type="slidenum">
              <a:rPr lang="en-US" altLang="en-US">
                <a:latin typeface="Garamond" panose="02020404030301010803" pitchFamily="18" charset="0"/>
              </a:rPr>
              <a:pPr eaLnBrk="1" hangingPunct="1"/>
              <a:t>35</a:t>
            </a:fld>
            <a:endParaRPr lang="en-US" altLang="en-US">
              <a:latin typeface="Garamond" panose="02020404030301010803" pitchFamily="18" charset="0"/>
            </a:endParaRPr>
          </a:p>
        </p:txBody>
      </p:sp>
      <p:pic>
        <p:nvPicPr>
          <p:cNvPr id="168962" name="Picture 2" descr="(5">
            <a:extLst>
              <a:ext uri="{FF2B5EF4-FFF2-40B4-BE49-F238E27FC236}">
                <a16:creationId xmlns:a16="http://schemas.microsoft.com/office/drawing/2014/main" id="{201825EC-68ED-4606-B29A-8238BBF8EC1A}"/>
              </a:ext>
            </a:extLst>
          </p:cNvPr>
          <p:cNvPicPr>
            <a:picLocks noChangeAspect="1" noChangeArrowheads="1"/>
          </p:cNvPicPr>
          <p:nvPr/>
        </p:nvPicPr>
        <p:blipFill>
          <a:blip r:embed="rId2">
            <a:lum bright="-30000" contrast="90000"/>
            <a:extLst>
              <a:ext uri="{28A0092B-C50C-407E-A947-70E740481C1C}">
                <a14:useLocalDpi xmlns:a14="http://schemas.microsoft.com/office/drawing/2010/main" val="0"/>
              </a:ext>
            </a:extLst>
          </a:blip>
          <a:srcRect l="5930" t="75365" r="75368" b="2188"/>
          <a:stretch>
            <a:fillRect/>
          </a:stretch>
        </p:blipFill>
        <p:spPr bwMode="auto">
          <a:xfrm>
            <a:off x="304800" y="457200"/>
            <a:ext cx="2514600" cy="190182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8963" name="Text Box 3">
            <a:extLst>
              <a:ext uri="{FF2B5EF4-FFF2-40B4-BE49-F238E27FC236}">
                <a16:creationId xmlns:a16="http://schemas.microsoft.com/office/drawing/2014/main" id="{E6CDAE35-2417-4E49-8D15-EEA1C775F722}"/>
              </a:ext>
            </a:extLst>
          </p:cNvPr>
          <p:cNvSpPr txBox="1">
            <a:spLocks noChangeArrowheads="1"/>
          </p:cNvSpPr>
          <p:nvPr/>
        </p:nvSpPr>
        <p:spPr bwMode="auto">
          <a:xfrm>
            <a:off x="3048000" y="754063"/>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FF0000"/>
                </a:solidFill>
                <a:cs typeface="Arial" panose="020B0604020202020204" pitchFamily="34" charset="0"/>
              </a:rPr>
              <a:t>Self-resistance</a:t>
            </a:r>
            <a:r>
              <a:rPr lang="en-US" altLang="en-US" sz="2800">
                <a:solidFill>
                  <a:srgbClr val="0033CC"/>
                </a:solidFill>
                <a:cs typeface="Arial" panose="020B0604020202020204" pitchFamily="34" charset="0"/>
              </a:rPr>
              <a:t> of mesh 1</a:t>
            </a:r>
          </a:p>
        </p:txBody>
      </p:sp>
      <p:sp>
        <p:nvSpPr>
          <p:cNvPr id="168964" name="Text Box 4">
            <a:extLst>
              <a:ext uri="{FF2B5EF4-FFF2-40B4-BE49-F238E27FC236}">
                <a16:creationId xmlns:a16="http://schemas.microsoft.com/office/drawing/2014/main" id="{54B89834-C8E1-41F3-9847-AA4E4766E0AC}"/>
              </a:ext>
            </a:extLst>
          </p:cNvPr>
          <p:cNvSpPr txBox="1">
            <a:spLocks noChangeArrowheads="1"/>
          </p:cNvSpPr>
          <p:nvPr/>
        </p:nvSpPr>
        <p:spPr bwMode="auto">
          <a:xfrm>
            <a:off x="3124200" y="1600200"/>
            <a:ext cx="5562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FF0000"/>
                </a:solidFill>
                <a:cs typeface="Arial" panose="020B0604020202020204" pitchFamily="34" charset="0"/>
              </a:rPr>
              <a:t>Mutual resistance</a:t>
            </a:r>
            <a:r>
              <a:rPr lang="en-US" altLang="en-US" sz="2800">
                <a:solidFill>
                  <a:srgbClr val="0033CC"/>
                </a:solidFill>
                <a:cs typeface="Arial" panose="020B0604020202020204" pitchFamily="34" charset="0"/>
              </a:rPr>
              <a:t> </a:t>
            </a:r>
            <a:br>
              <a:rPr lang="en-US" altLang="en-US" sz="2800">
                <a:solidFill>
                  <a:srgbClr val="0033CC"/>
                </a:solidFill>
                <a:cs typeface="Arial" panose="020B0604020202020204" pitchFamily="34" charset="0"/>
              </a:rPr>
            </a:br>
            <a:r>
              <a:rPr lang="en-US" altLang="en-US" sz="2800">
                <a:solidFill>
                  <a:srgbClr val="0033CC"/>
                </a:solidFill>
                <a:cs typeface="Arial" panose="020B0604020202020204" pitchFamily="34" charset="0"/>
              </a:rPr>
              <a:t>between mesh 1 and 2.</a:t>
            </a:r>
          </a:p>
        </p:txBody>
      </p:sp>
      <p:pic>
        <p:nvPicPr>
          <p:cNvPr id="168965" name="Picture 5" descr="(5">
            <a:extLst>
              <a:ext uri="{FF2B5EF4-FFF2-40B4-BE49-F238E27FC236}">
                <a16:creationId xmlns:a16="http://schemas.microsoft.com/office/drawing/2014/main" id="{63468287-99E5-4917-94BB-63A3626E8504}"/>
              </a:ext>
            </a:extLst>
          </p:cNvPr>
          <p:cNvPicPr>
            <a:picLocks noChangeAspect="1" noChangeArrowheads="1"/>
          </p:cNvPicPr>
          <p:nvPr/>
        </p:nvPicPr>
        <p:blipFill>
          <a:blip r:embed="rId3">
            <a:lum bright="-42000" contrast="78000"/>
            <a:extLst>
              <a:ext uri="{28A0092B-C50C-407E-A947-70E740481C1C}">
                <a14:useLocalDpi xmlns:a14="http://schemas.microsoft.com/office/drawing/2010/main" val="0"/>
              </a:ext>
            </a:extLst>
          </a:blip>
          <a:srcRect l="4805" t="54230" r="8696" b="24257"/>
          <a:stretch>
            <a:fillRect/>
          </a:stretch>
        </p:blipFill>
        <p:spPr bwMode="auto">
          <a:xfrm>
            <a:off x="228600" y="3005138"/>
            <a:ext cx="8610600" cy="301466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6">
            <a:extLst>
              <a:ext uri="{FF2B5EF4-FFF2-40B4-BE49-F238E27FC236}">
                <a16:creationId xmlns:a16="http://schemas.microsoft.com/office/drawing/2014/main" id="{D2211424-0E82-4C23-8CBA-847892EE8B5C}"/>
              </a:ext>
            </a:extLst>
          </p:cNvPr>
          <p:cNvGrpSpPr>
            <a:grpSpLocks/>
          </p:cNvGrpSpPr>
          <p:nvPr/>
        </p:nvGrpSpPr>
        <p:grpSpPr bwMode="auto">
          <a:xfrm>
            <a:off x="6324600" y="6477000"/>
            <a:ext cx="2057400" cy="396875"/>
            <a:chOff x="2304" y="4032"/>
            <a:chExt cx="1296" cy="294"/>
          </a:xfrm>
        </p:grpSpPr>
        <p:sp>
          <p:nvSpPr>
            <p:cNvPr id="62474" name="AutoShape 7">
              <a:extLst>
                <a:ext uri="{FF2B5EF4-FFF2-40B4-BE49-F238E27FC236}">
                  <a16:creationId xmlns:a16="http://schemas.microsoft.com/office/drawing/2014/main" id="{90F0D54D-C678-41BC-8C2B-FA9FF34B6481}"/>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2475" name="Text Box 8">
              <a:extLst>
                <a:ext uri="{FF2B5EF4-FFF2-40B4-BE49-F238E27FC236}">
                  <a16:creationId xmlns:a16="http://schemas.microsoft.com/office/drawing/2014/main" id="{A2CAEF51-D958-4539-8598-CE6EC25E7F7B}"/>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68962"/>
                                        </p:tgtEl>
                                        <p:attrNameLst>
                                          <p:attrName>style.visibility</p:attrName>
                                        </p:attrNameLst>
                                      </p:cBhvr>
                                      <p:to>
                                        <p:strVal val="visible"/>
                                      </p:to>
                                    </p:set>
                                    <p:animEffect transition="in" filter="diamond(in)">
                                      <p:cBhvr>
                                        <p:cTn id="7" dur="2000"/>
                                        <p:tgtEl>
                                          <p:spTgt spid="168962"/>
                                        </p:tgtEl>
                                      </p:cBhvr>
                                    </p:animEffect>
                                  </p:childTnLst>
                                </p:cTn>
                              </p:par>
                            </p:childTnLst>
                          </p:cTn>
                        </p:par>
                        <p:par>
                          <p:cTn id="8" fill="hold" nodeType="afterGroup">
                            <p:stCondLst>
                              <p:cond delay="2000"/>
                            </p:stCondLst>
                            <p:childTnLst>
                              <p:par>
                                <p:cTn id="9" presetID="40" presetClass="entr" presetSubtype="0" fill="hold" grpId="0" nodeType="afterEffect">
                                  <p:stCondLst>
                                    <p:cond delay="0"/>
                                  </p:stCondLst>
                                  <p:iterate type="lt">
                                    <p:tmPct val="10000"/>
                                  </p:iterate>
                                  <p:childTnLst>
                                    <p:set>
                                      <p:cBhvr>
                                        <p:cTn id="10" dur="1" fill="hold">
                                          <p:stCondLst>
                                            <p:cond delay="0"/>
                                          </p:stCondLst>
                                        </p:cTn>
                                        <p:tgtEl>
                                          <p:spTgt spid="168963"/>
                                        </p:tgtEl>
                                        <p:attrNameLst>
                                          <p:attrName>style.visibility</p:attrName>
                                        </p:attrNameLst>
                                      </p:cBhvr>
                                      <p:to>
                                        <p:strVal val="visible"/>
                                      </p:to>
                                    </p:set>
                                    <p:animEffect transition="in" filter="fade">
                                      <p:cBhvr>
                                        <p:cTn id="11" dur="1000"/>
                                        <p:tgtEl>
                                          <p:spTgt spid="168963"/>
                                        </p:tgtEl>
                                      </p:cBhvr>
                                    </p:animEffect>
                                    <p:anim calcmode="lin" valueType="num">
                                      <p:cBhvr>
                                        <p:cTn id="12" dur="1000" fill="hold"/>
                                        <p:tgtEl>
                                          <p:spTgt spid="168963"/>
                                        </p:tgtEl>
                                        <p:attrNameLst>
                                          <p:attrName>ppt_x</p:attrName>
                                        </p:attrNameLst>
                                      </p:cBhvr>
                                      <p:tavLst>
                                        <p:tav tm="0">
                                          <p:val>
                                            <p:strVal val="#ppt_x-.1"/>
                                          </p:val>
                                        </p:tav>
                                        <p:tav tm="100000">
                                          <p:val>
                                            <p:strVal val="#ppt_x"/>
                                          </p:val>
                                        </p:tav>
                                      </p:tavLst>
                                    </p:anim>
                                    <p:anim calcmode="lin" valueType="num">
                                      <p:cBhvr>
                                        <p:cTn id="13" dur="1000" fill="hold"/>
                                        <p:tgtEl>
                                          <p:spTgt spid="16896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1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168964"/>
                                        </p:tgtEl>
                                        <p:attrNameLst>
                                          <p:attrName>style.visibility</p:attrName>
                                        </p:attrNameLst>
                                      </p:cBhvr>
                                      <p:to>
                                        <p:strVal val="visible"/>
                                      </p:to>
                                    </p:set>
                                    <p:animEffect transition="in" filter="fade">
                                      <p:cBhvr>
                                        <p:cTn id="17" dur="1000"/>
                                        <p:tgtEl>
                                          <p:spTgt spid="168964"/>
                                        </p:tgtEl>
                                      </p:cBhvr>
                                    </p:animEffect>
                                    <p:anim calcmode="lin" valueType="num">
                                      <p:cBhvr>
                                        <p:cTn id="18" dur="1000" fill="hold"/>
                                        <p:tgtEl>
                                          <p:spTgt spid="168964"/>
                                        </p:tgtEl>
                                        <p:attrNameLst>
                                          <p:attrName>ppt_x</p:attrName>
                                        </p:attrNameLst>
                                      </p:cBhvr>
                                      <p:tavLst>
                                        <p:tav tm="0">
                                          <p:val>
                                            <p:strVal val="#ppt_x-.1"/>
                                          </p:val>
                                        </p:tav>
                                        <p:tav tm="100000">
                                          <p:val>
                                            <p:strVal val="#ppt_x"/>
                                          </p:val>
                                        </p:tav>
                                      </p:tavLst>
                                    </p:anim>
                                    <p:anim calcmode="lin" valueType="num">
                                      <p:cBhvr>
                                        <p:cTn id="19" dur="1000" fill="hold"/>
                                        <p:tgtEl>
                                          <p:spTgt spid="168964"/>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9400"/>
                            </p:stCondLst>
                            <p:childTnLst>
                              <p:par>
                                <p:cTn id="21" presetID="6" presetClass="entr" presetSubtype="16" fill="hold" nodeType="afterEffect">
                                  <p:stCondLst>
                                    <p:cond delay="0"/>
                                  </p:stCondLst>
                                  <p:childTnLst>
                                    <p:set>
                                      <p:cBhvr>
                                        <p:cTn id="22" dur="1" fill="hold">
                                          <p:stCondLst>
                                            <p:cond delay="0"/>
                                          </p:stCondLst>
                                        </p:cTn>
                                        <p:tgtEl>
                                          <p:spTgt spid="168965"/>
                                        </p:tgtEl>
                                        <p:attrNameLst>
                                          <p:attrName>style.visibility</p:attrName>
                                        </p:attrNameLst>
                                      </p:cBhvr>
                                      <p:to>
                                        <p:strVal val="visible"/>
                                      </p:to>
                                    </p:set>
                                    <p:animEffect transition="in" filter="circle(in)">
                                      <p:cBhvr>
                                        <p:cTn id="23" dur="2000"/>
                                        <p:tgtEl>
                                          <p:spTgt spid="168965"/>
                                        </p:tgtEl>
                                      </p:cBhvr>
                                    </p:animEffect>
                                  </p:childTnLst>
                                </p:cTn>
                              </p:par>
                            </p:childTnLst>
                          </p:cTn>
                        </p:par>
                        <p:par>
                          <p:cTn id="24" fill="hold" nodeType="afterGroup">
                            <p:stCondLst>
                              <p:cond delay="114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p:bldP spid="16896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3C045FB3-D75E-4FFD-8FB8-12E9F05555A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879F4BA-0D69-43A5-8928-1B0B6BA2BFDE}" type="slidenum">
              <a:rPr lang="en-US" altLang="en-US">
                <a:latin typeface="Garamond" panose="02020404030301010803" pitchFamily="18" charset="0"/>
              </a:rPr>
              <a:pPr eaLnBrk="1" hangingPunct="1"/>
              <a:t>36</a:t>
            </a:fld>
            <a:endParaRPr lang="en-US" altLang="en-US">
              <a:latin typeface="Garamond" panose="02020404030301010803" pitchFamily="18" charset="0"/>
            </a:endParaRPr>
          </a:p>
        </p:txBody>
      </p:sp>
      <p:sp>
        <p:nvSpPr>
          <p:cNvPr id="169986" name="Rectangle 2">
            <a:extLst>
              <a:ext uri="{FF2B5EF4-FFF2-40B4-BE49-F238E27FC236}">
                <a16:creationId xmlns:a16="http://schemas.microsoft.com/office/drawing/2014/main" id="{591F7A8A-4EFD-411D-BE66-5BED1EE04AD9}"/>
              </a:ext>
            </a:extLst>
          </p:cNvPr>
          <p:cNvSpPr>
            <a:spLocks noGrp="1" noChangeArrowheads="1"/>
          </p:cNvSpPr>
          <p:nvPr>
            <p:ph type="title"/>
          </p:nvPr>
        </p:nvSpPr>
        <p:spPr>
          <a:xfrm>
            <a:off x="381000" y="427038"/>
            <a:ext cx="7772400" cy="868362"/>
          </a:xfrm>
        </p:spPr>
        <p:txBody>
          <a:bodyPr/>
          <a:lstStyle/>
          <a:p>
            <a:r>
              <a:rPr lang="en-US" altLang="en-US" b="1">
                <a:solidFill>
                  <a:srgbClr val="339966"/>
                </a:solidFill>
                <a:latin typeface="Times New Roman" panose="02020603050405020304" pitchFamily="18" charset="0"/>
              </a:rPr>
              <a:t>The Resistance Matrix</a:t>
            </a:r>
          </a:p>
        </p:txBody>
      </p:sp>
      <p:sp>
        <p:nvSpPr>
          <p:cNvPr id="169987" name="Rectangle 3">
            <a:extLst>
              <a:ext uri="{FF2B5EF4-FFF2-40B4-BE49-F238E27FC236}">
                <a16:creationId xmlns:a16="http://schemas.microsoft.com/office/drawing/2014/main" id="{D3E55E6E-C589-4E83-9052-8B9C5B61C42F}"/>
              </a:ext>
            </a:extLst>
          </p:cNvPr>
          <p:cNvSpPr>
            <a:spLocks noGrp="1" noChangeArrowheads="1"/>
          </p:cNvSpPr>
          <p:nvPr>
            <p:ph type="body" idx="1"/>
          </p:nvPr>
        </p:nvSpPr>
        <p:spPr>
          <a:xfrm>
            <a:off x="457200" y="1371600"/>
            <a:ext cx="8229600" cy="4754563"/>
          </a:xfrm>
        </p:spPr>
        <p:txBody>
          <a:bodyPr/>
          <a:lstStyle/>
          <a:p>
            <a:r>
              <a:rPr lang="en-US" altLang="en-US">
                <a:latin typeface="Times New Roman" panose="02020603050405020304" pitchFamily="18" charset="0"/>
              </a:rPr>
              <a:t>It is symmetrical about the </a:t>
            </a:r>
            <a:r>
              <a:rPr lang="en-US" altLang="en-US">
                <a:solidFill>
                  <a:srgbClr val="3399FF"/>
                </a:solidFill>
                <a:latin typeface="Times New Roman" panose="02020603050405020304" pitchFamily="18" charset="0"/>
              </a:rPr>
              <a:t>major diagonal</a:t>
            </a:r>
            <a:r>
              <a:rPr lang="en-US" altLang="en-US">
                <a:latin typeface="Times New Roman" panose="02020603050405020304" pitchFamily="18" charset="0"/>
              </a:rPr>
              <a:t>, as         </a:t>
            </a:r>
            <a:r>
              <a:rPr lang="en-US" altLang="en-US" i="1">
                <a:solidFill>
                  <a:srgbClr val="0033CC"/>
                </a:solidFill>
                <a:latin typeface="Times New Roman" panose="02020603050405020304" pitchFamily="18" charset="0"/>
              </a:rPr>
              <a:t>R</a:t>
            </a:r>
            <a:r>
              <a:rPr lang="en-US" altLang="en-US" baseline="-25000">
                <a:solidFill>
                  <a:srgbClr val="0033CC"/>
                </a:solidFill>
                <a:latin typeface="Times New Roman" panose="02020603050405020304" pitchFamily="18" charset="0"/>
              </a:rPr>
              <a:t>12</a:t>
            </a:r>
            <a:r>
              <a:rPr lang="en-US" altLang="en-US" i="1">
                <a:solidFill>
                  <a:srgbClr val="0033CC"/>
                </a:solidFill>
                <a:latin typeface="Times New Roman" panose="02020603050405020304" pitchFamily="18" charset="0"/>
              </a:rPr>
              <a:t> = R</a:t>
            </a:r>
            <a:r>
              <a:rPr lang="en-US" altLang="en-US" baseline="-25000">
                <a:solidFill>
                  <a:srgbClr val="0033CC"/>
                </a:solidFill>
                <a:latin typeface="Times New Roman" panose="02020603050405020304" pitchFamily="18" charset="0"/>
              </a:rPr>
              <a:t>21</a:t>
            </a:r>
            <a:r>
              <a:rPr lang="en-US" altLang="en-US" i="1">
                <a:solidFill>
                  <a:srgbClr val="0033CC"/>
                </a:solidFill>
                <a:latin typeface="Times New Roman" panose="02020603050405020304" pitchFamily="18" charset="0"/>
              </a:rPr>
              <a:t>,    R</a:t>
            </a:r>
            <a:r>
              <a:rPr lang="en-US" altLang="en-US" baseline="-25000">
                <a:solidFill>
                  <a:srgbClr val="0033CC"/>
                </a:solidFill>
                <a:latin typeface="Times New Roman" panose="02020603050405020304" pitchFamily="18" charset="0"/>
              </a:rPr>
              <a:t>13</a:t>
            </a:r>
            <a:r>
              <a:rPr lang="en-US" altLang="en-US" i="1" baseline="-25000">
                <a:solidFill>
                  <a:srgbClr val="0033CC"/>
                </a:solidFill>
                <a:latin typeface="Times New Roman" panose="02020603050405020304" pitchFamily="18" charset="0"/>
              </a:rPr>
              <a:t> </a:t>
            </a:r>
            <a:r>
              <a:rPr lang="en-US" altLang="en-US" i="1">
                <a:solidFill>
                  <a:srgbClr val="0033CC"/>
                </a:solidFill>
                <a:latin typeface="Times New Roman" panose="02020603050405020304" pitchFamily="18" charset="0"/>
              </a:rPr>
              <a:t>= R</a:t>
            </a:r>
            <a:r>
              <a:rPr lang="en-US" altLang="en-US" baseline="-25000">
                <a:solidFill>
                  <a:srgbClr val="0033CC"/>
                </a:solidFill>
                <a:latin typeface="Times New Roman" panose="02020603050405020304" pitchFamily="18" charset="0"/>
              </a:rPr>
              <a:t>31</a:t>
            </a:r>
            <a:r>
              <a:rPr lang="en-US" altLang="en-US" i="1">
                <a:solidFill>
                  <a:srgbClr val="0033CC"/>
                </a:solidFill>
                <a:latin typeface="Times New Roman" panose="02020603050405020304" pitchFamily="18" charset="0"/>
              </a:rPr>
              <a:t>,   etc.</a:t>
            </a:r>
          </a:p>
          <a:p>
            <a:r>
              <a:rPr lang="en-US" altLang="en-US">
                <a:latin typeface="Times New Roman" panose="02020603050405020304" pitchFamily="18" charset="0"/>
              </a:rPr>
              <a:t>All the elements on the major diagonal have </a:t>
            </a:r>
            <a:r>
              <a:rPr lang="en-US" altLang="en-US">
                <a:solidFill>
                  <a:srgbClr val="FF3300"/>
                </a:solidFill>
                <a:latin typeface="Times New Roman" panose="02020603050405020304" pitchFamily="18" charset="0"/>
              </a:rPr>
              <a:t>positive values</a:t>
            </a:r>
            <a:r>
              <a:rPr lang="en-US" altLang="en-US">
                <a:latin typeface="Times New Roman" panose="02020603050405020304" pitchFamily="18" charset="0"/>
              </a:rPr>
              <a:t>.</a:t>
            </a:r>
          </a:p>
          <a:p>
            <a:r>
              <a:rPr lang="en-US" altLang="en-US">
                <a:latin typeface="Times New Roman" panose="02020603050405020304" pitchFamily="18" charset="0"/>
              </a:rPr>
              <a:t>The </a:t>
            </a:r>
            <a:r>
              <a:rPr lang="en-US" altLang="en-US" i="1">
                <a:latin typeface="Times New Roman" panose="02020603050405020304" pitchFamily="18" charset="0"/>
              </a:rPr>
              <a:t> </a:t>
            </a:r>
            <a:r>
              <a:rPr lang="en-US" altLang="en-US">
                <a:solidFill>
                  <a:srgbClr val="3399FF"/>
                </a:solidFill>
                <a:latin typeface="Times New Roman" panose="02020603050405020304" pitchFamily="18" charset="0"/>
              </a:rPr>
              <a:t>off-diagonal elements</a:t>
            </a:r>
            <a:r>
              <a:rPr lang="en-US" altLang="en-US" i="1">
                <a:solidFill>
                  <a:srgbClr val="3399FF"/>
                </a:solidFill>
                <a:latin typeface="Times New Roman" panose="02020603050405020304" pitchFamily="18" charset="0"/>
              </a:rPr>
              <a:t> </a:t>
            </a:r>
            <a:r>
              <a:rPr lang="en-US" altLang="en-US">
                <a:latin typeface="Times New Roman" panose="02020603050405020304" pitchFamily="18" charset="0"/>
              </a:rPr>
              <a:t>have</a:t>
            </a:r>
            <a:r>
              <a:rPr lang="en-US" altLang="en-US" i="1">
                <a:solidFill>
                  <a:srgbClr val="3399FF"/>
                </a:solidFill>
                <a:latin typeface="Times New Roman" panose="02020603050405020304" pitchFamily="18" charset="0"/>
              </a:rPr>
              <a:t> </a:t>
            </a:r>
            <a:r>
              <a:rPr lang="en-US" altLang="en-US">
                <a:solidFill>
                  <a:srgbClr val="FF3300"/>
                </a:solidFill>
                <a:latin typeface="Times New Roman" panose="02020603050405020304" pitchFamily="18" charset="0"/>
              </a:rPr>
              <a:t>negative values</a:t>
            </a:r>
            <a:r>
              <a:rPr lang="en-US" altLang="en-US">
                <a:latin typeface="Times New Roman" panose="02020603050405020304" pitchFamily="18" charset="0"/>
              </a:rPr>
              <a:t>.</a:t>
            </a:r>
          </a:p>
          <a:p>
            <a:r>
              <a:rPr lang="en-US" altLang="en-US">
                <a:latin typeface="Times New Roman" panose="02020603050405020304" pitchFamily="18" charset="0"/>
              </a:rPr>
              <a:t>The mutual resistance between two meshes will be zero, if there is no resistance common to them.</a:t>
            </a:r>
          </a:p>
        </p:txBody>
      </p:sp>
      <p:grpSp>
        <p:nvGrpSpPr>
          <p:cNvPr id="2" name="Group 4">
            <a:extLst>
              <a:ext uri="{FF2B5EF4-FFF2-40B4-BE49-F238E27FC236}">
                <a16:creationId xmlns:a16="http://schemas.microsoft.com/office/drawing/2014/main" id="{E5BE32CC-76BE-4CB8-9D35-14FBC1254960}"/>
              </a:ext>
            </a:extLst>
          </p:cNvPr>
          <p:cNvGrpSpPr>
            <a:grpSpLocks/>
          </p:cNvGrpSpPr>
          <p:nvPr/>
        </p:nvGrpSpPr>
        <p:grpSpPr bwMode="auto">
          <a:xfrm>
            <a:off x="6324600" y="6477000"/>
            <a:ext cx="2057400" cy="396875"/>
            <a:chOff x="2304" y="4032"/>
            <a:chExt cx="1296" cy="294"/>
          </a:xfrm>
        </p:grpSpPr>
        <p:sp>
          <p:nvSpPr>
            <p:cNvPr id="63496" name="AutoShape 5">
              <a:extLst>
                <a:ext uri="{FF2B5EF4-FFF2-40B4-BE49-F238E27FC236}">
                  <a16:creationId xmlns:a16="http://schemas.microsoft.com/office/drawing/2014/main" id="{60E2DCEB-7283-4F5A-AF9E-E06AC0D49518}"/>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3497" name="Text Box 6">
              <a:extLst>
                <a:ext uri="{FF2B5EF4-FFF2-40B4-BE49-F238E27FC236}">
                  <a16:creationId xmlns:a16="http://schemas.microsoft.com/office/drawing/2014/main" id="{763E0DF4-297F-4D0A-A533-1BEF8F559FB9}"/>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69986"/>
                                        </p:tgtEl>
                                        <p:attrNameLst>
                                          <p:attrName>style.visibility</p:attrName>
                                        </p:attrNameLst>
                                      </p:cBhvr>
                                      <p:to>
                                        <p:strVal val="visible"/>
                                      </p:to>
                                    </p:set>
                                    <p:animEffect transition="in" filter="wipe(down)">
                                      <p:cBhvr>
                                        <p:cTn id="7" dur="580">
                                          <p:stCondLst>
                                            <p:cond delay="0"/>
                                          </p:stCondLst>
                                        </p:cTn>
                                        <p:tgtEl>
                                          <p:spTgt spid="169986"/>
                                        </p:tgtEl>
                                      </p:cBhvr>
                                    </p:animEffect>
                                    <p:anim calcmode="lin" valueType="num">
                                      <p:cBhvr>
                                        <p:cTn id="8" dur="1822" tmFilter="0,0; 0.14,0.36; 0.43,0.73; 0.71,0.91; 1.0,1.0">
                                          <p:stCondLst>
                                            <p:cond delay="0"/>
                                          </p:stCondLst>
                                        </p:cTn>
                                        <p:tgtEl>
                                          <p:spTgt spid="16998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998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998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998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998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9986"/>
                                        </p:tgtEl>
                                      </p:cBhvr>
                                      <p:to x="100000" y="60000"/>
                                    </p:animScale>
                                    <p:animScale>
                                      <p:cBhvr>
                                        <p:cTn id="14" dur="166" decel="50000">
                                          <p:stCondLst>
                                            <p:cond delay="676"/>
                                          </p:stCondLst>
                                        </p:cTn>
                                        <p:tgtEl>
                                          <p:spTgt spid="169986"/>
                                        </p:tgtEl>
                                      </p:cBhvr>
                                      <p:to x="100000" y="100000"/>
                                    </p:animScale>
                                    <p:animScale>
                                      <p:cBhvr>
                                        <p:cTn id="15" dur="26">
                                          <p:stCondLst>
                                            <p:cond delay="1312"/>
                                          </p:stCondLst>
                                        </p:cTn>
                                        <p:tgtEl>
                                          <p:spTgt spid="169986"/>
                                        </p:tgtEl>
                                      </p:cBhvr>
                                      <p:to x="100000" y="80000"/>
                                    </p:animScale>
                                    <p:animScale>
                                      <p:cBhvr>
                                        <p:cTn id="16" dur="166" decel="50000">
                                          <p:stCondLst>
                                            <p:cond delay="1338"/>
                                          </p:stCondLst>
                                        </p:cTn>
                                        <p:tgtEl>
                                          <p:spTgt spid="169986"/>
                                        </p:tgtEl>
                                      </p:cBhvr>
                                      <p:to x="100000" y="100000"/>
                                    </p:animScale>
                                    <p:animScale>
                                      <p:cBhvr>
                                        <p:cTn id="17" dur="26">
                                          <p:stCondLst>
                                            <p:cond delay="1642"/>
                                          </p:stCondLst>
                                        </p:cTn>
                                        <p:tgtEl>
                                          <p:spTgt spid="169986"/>
                                        </p:tgtEl>
                                      </p:cBhvr>
                                      <p:to x="100000" y="90000"/>
                                    </p:animScale>
                                    <p:animScale>
                                      <p:cBhvr>
                                        <p:cTn id="18" dur="166" decel="50000">
                                          <p:stCondLst>
                                            <p:cond delay="1668"/>
                                          </p:stCondLst>
                                        </p:cTn>
                                        <p:tgtEl>
                                          <p:spTgt spid="169986"/>
                                        </p:tgtEl>
                                      </p:cBhvr>
                                      <p:to x="100000" y="100000"/>
                                    </p:animScale>
                                    <p:animScale>
                                      <p:cBhvr>
                                        <p:cTn id="19" dur="26">
                                          <p:stCondLst>
                                            <p:cond delay="1808"/>
                                          </p:stCondLst>
                                        </p:cTn>
                                        <p:tgtEl>
                                          <p:spTgt spid="169986"/>
                                        </p:tgtEl>
                                      </p:cBhvr>
                                      <p:to x="100000" y="95000"/>
                                    </p:animScale>
                                    <p:animScale>
                                      <p:cBhvr>
                                        <p:cTn id="20" dur="166" decel="50000">
                                          <p:stCondLst>
                                            <p:cond delay="1834"/>
                                          </p:stCondLst>
                                        </p:cTn>
                                        <p:tgtEl>
                                          <p:spTgt spid="169986"/>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69987">
                                            <p:txEl>
                                              <p:pRg st="0" end="0"/>
                                            </p:txEl>
                                          </p:spTgt>
                                        </p:tgtEl>
                                        <p:attrNameLst>
                                          <p:attrName>style.visibility</p:attrName>
                                        </p:attrNameLst>
                                      </p:cBhvr>
                                      <p:to>
                                        <p:strVal val="visible"/>
                                      </p:to>
                                    </p:set>
                                    <p:animEffect transition="in" filter="fade">
                                      <p:cBhvr>
                                        <p:cTn id="24" dur="1000"/>
                                        <p:tgtEl>
                                          <p:spTgt spid="169987">
                                            <p:txEl>
                                              <p:pRg st="0" end="0"/>
                                            </p:txEl>
                                          </p:spTgt>
                                        </p:tgtEl>
                                      </p:cBhvr>
                                    </p:animEffect>
                                    <p:anim calcmode="lin" valueType="num">
                                      <p:cBhvr>
                                        <p:cTn id="25" dur="1000" fill="hold"/>
                                        <p:tgtEl>
                                          <p:spTgt spid="169987">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6998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88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169987">
                                            <p:txEl>
                                              <p:pRg st="1" end="1"/>
                                            </p:txEl>
                                          </p:spTgt>
                                        </p:tgtEl>
                                        <p:attrNameLst>
                                          <p:attrName>style.visibility</p:attrName>
                                        </p:attrNameLst>
                                      </p:cBhvr>
                                      <p:to>
                                        <p:strVal val="visible"/>
                                      </p:to>
                                    </p:set>
                                    <p:animEffect transition="in" filter="fade">
                                      <p:cBhvr>
                                        <p:cTn id="30" dur="1000"/>
                                        <p:tgtEl>
                                          <p:spTgt spid="169987">
                                            <p:txEl>
                                              <p:pRg st="1" end="1"/>
                                            </p:txEl>
                                          </p:spTgt>
                                        </p:tgtEl>
                                      </p:cBhvr>
                                    </p:animEffect>
                                    <p:anim calcmode="lin" valueType="num">
                                      <p:cBhvr>
                                        <p:cTn id="31" dur="1000" fill="hold"/>
                                        <p:tgtEl>
                                          <p:spTgt spid="169987">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16998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48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169987">
                                            <p:txEl>
                                              <p:pRg st="2" end="2"/>
                                            </p:txEl>
                                          </p:spTgt>
                                        </p:tgtEl>
                                        <p:attrNameLst>
                                          <p:attrName>style.visibility</p:attrName>
                                        </p:attrNameLst>
                                      </p:cBhvr>
                                      <p:to>
                                        <p:strVal val="visible"/>
                                      </p:to>
                                    </p:set>
                                    <p:animEffect transition="in" filter="fade">
                                      <p:cBhvr>
                                        <p:cTn id="36" dur="1000"/>
                                        <p:tgtEl>
                                          <p:spTgt spid="169987">
                                            <p:txEl>
                                              <p:pRg st="2" end="2"/>
                                            </p:txEl>
                                          </p:spTgt>
                                        </p:tgtEl>
                                      </p:cBhvr>
                                    </p:animEffect>
                                    <p:anim calcmode="lin" valueType="num">
                                      <p:cBhvr>
                                        <p:cTn id="37" dur="1000" fill="hold"/>
                                        <p:tgtEl>
                                          <p:spTgt spid="169987">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16998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99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169987">
                                            <p:txEl>
                                              <p:pRg st="3" end="3"/>
                                            </p:txEl>
                                          </p:spTgt>
                                        </p:tgtEl>
                                        <p:attrNameLst>
                                          <p:attrName>style.visibility</p:attrName>
                                        </p:attrNameLst>
                                      </p:cBhvr>
                                      <p:to>
                                        <p:strVal val="visible"/>
                                      </p:to>
                                    </p:set>
                                    <p:animEffect transition="in" filter="fade">
                                      <p:cBhvr>
                                        <p:cTn id="42" dur="1000"/>
                                        <p:tgtEl>
                                          <p:spTgt spid="169987">
                                            <p:txEl>
                                              <p:pRg st="3" end="3"/>
                                            </p:txEl>
                                          </p:spTgt>
                                        </p:tgtEl>
                                      </p:cBhvr>
                                    </p:animEffect>
                                    <p:anim calcmode="lin" valueType="num">
                                      <p:cBhvr>
                                        <p:cTn id="43" dur="1000" fill="hold"/>
                                        <p:tgtEl>
                                          <p:spTgt spid="169987">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169987">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8800"/>
                            </p:stCondLst>
                            <p:childTnLst>
                              <p:par>
                                <p:cTn id="46" presetID="22" presetClass="entr" presetSubtype="8"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p:bldP spid="169987"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9E5E6F12-A609-4864-AB6C-395F93BC790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22B7EBD-FD43-4290-9EFE-B103E3E487AE}" type="slidenum">
              <a:rPr lang="en-US" altLang="en-US">
                <a:latin typeface="Garamond" panose="02020404030301010803" pitchFamily="18" charset="0"/>
              </a:rPr>
              <a:pPr eaLnBrk="1" hangingPunct="1"/>
              <a:t>37</a:t>
            </a:fld>
            <a:endParaRPr lang="en-US" altLang="en-US">
              <a:latin typeface="Garamond" panose="02020404030301010803" pitchFamily="18" charset="0"/>
            </a:endParaRPr>
          </a:p>
        </p:txBody>
      </p:sp>
      <p:sp>
        <p:nvSpPr>
          <p:cNvPr id="171010" name="Rectangle 2">
            <a:extLst>
              <a:ext uri="{FF2B5EF4-FFF2-40B4-BE49-F238E27FC236}">
                <a16:creationId xmlns:a16="http://schemas.microsoft.com/office/drawing/2014/main" id="{D55BEAB7-4213-40EC-84C2-244AEB103B70}"/>
              </a:ext>
            </a:extLst>
          </p:cNvPr>
          <p:cNvSpPr>
            <a:spLocks noGrp="1" noChangeArrowheads="1"/>
          </p:cNvSpPr>
          <p:nvPr>
            <p:ph type="title"/>
          </p:nvPr>
        </p:nvSpPr>
        <p:spPr>
          <a:xfrm>
            <a:off x="381000" y="536575"/>
            <a:ext cx="8229600" cy="1063625"/>
          </a:xfrm>
        </p:spPr>
        <p:txBody>
          <a:bodyPr/>
          <a:lstStyle/>
          <a:p>
            <a:r>
              <a:rPr lang="en-US" altLang="en-US" sz="4600">
                <a:solidFill>
                  <a:srgbClr val="A50021"/>
                </a:solidFill>
                <a:latin typeface="Times New Roman" panose="02020603050405020304" pitchFamily="18" charset="0"/>
              </a:rPr>
              <a:t>Mesh Analysis Limitations</a:t>
            </a:r>
          </a:p>
        </p:txBody>
      </p:sp>
      <p:sp>
        <p:nvSpPr>
          <p:cNvPr id="171011" name="Rectangle 3">
            <a:extLst>
              <a:ext uri="{FF2B5EF4-FFF2-40B4-BE49-F238E27FC236}">
                <a16:creationId xmlns:a16="http://schemas.microsoft.com/office/drawing/2014/main" id="{AB8C1DAA-DC30-4D95-944A-547E37BD0564}"/>
              </a:ext>
            </a:extLst>
          </p:cNvPr>
          <p:cNvSpPr>
            <a:spLocks noGrp="1" noChangeArrowheads="1"/>
          </p:cNvSpPr>
          <p:nvPr>
            <p:ph type="body" idx="1"/>
          </p:nvPr>
        </p:nvSpPr>
        <p:spPr>
          <a:xfrm>
            <a:off x="457200" y="1752600"/>
            <a:ext cx="8229600" cy="4378325"/>
          </a:xfrm>
        </p:spPr>
        <p:txBody>
          <a:bodyPr/>
          <a:lstStyle/>
          <a:p>
            <a:r>
              <a:rPr lang="en-US" altLang="en-US">
                <a:latin typeface="Times New Roman" panose="02020603050405020304" pitchFamily="18" charset="0"/>
              </a:rPr>
              <a:t>It is applicable only to those planar networks which contain only independent voltage sources.</a:t>
            </a:r>
          </a:p>
          <a:p>
            <a:pPr>
              <a:buFont typeface="Wingdings" panose="05000000000000000000" pitchFamily="2" charset="2"/>
              <a:buNone/>
            </a:pPr>
            <a:endParaRPr lang="en-US" altLang="en-US">
              <a:latin typeface="Times New Roman" panose="02020603050405020304" pitchFamily="18" charset="0"/>
            </a:endParaRPr>
          </a:p>
          <a:p>
            <a:r>
              <a:rPr lang="en-US" altLang="en-US">
                <a:latin typeface="Times New Roman" panose="02020603050405020304" pitchFamily="18" charset="0"/>
              </a:rPr>
              <a:t>If there is a practical current source, it can be converted to an equivalent practical voltage source.</a:t>
            </a:r>
          </a:p>
        </p:txBody>
      </p:sp>
      <p:grpSp>
        <p:nvGrpSpPr>
          <p:cNvPr id="2" name="Group 4">
            <a:extLst>
              <a:ext uri="{FF2B5EF4-FFF2-40B4-BE49-F238E27FC236}">
                <a16:creationId xmlns:a16="http://schemas.microsoft.com/office/drawing/2014/main" id="{FA38C59A-16AF-4962-A082-13858B4C3E1F}"/>
              </a:ext>
            </a:extLst>
          </p:cNvPr>
          <p:cNvGrpSpPr>
            <a:grpSpLocks/>
          </p:cNvGrpSpPr>
          <p:nvPr/>
        </p:nvGrpSpPr>
        <p:grpSpPr bwMode="auto">
          <a:xfrm>
            <a:off x="6324600" y="6477000"/>
            <a:ext cx="2057400" cy="396875"/>
            <a:chOff x="2304" y="4032"/>
            <a:chExt cx="1296" cy="294"/>
          </a:xfrm>
        </p:grpSpPr>
        <p:sp>
          <p:nvSpPr>
            <p:cNvPr id="64520" name="AutoShape 5">
              <a:extLst>
                <a:ext uri="{FF2B5EF4-FFF2-40B4-BE49-F238E27FC236}">
                  <a16:creationId xmlns:a16="http://schemas.microsoft.com/office/drawing/2014/main" id="{04F96FF0-9082-452A-8F65-706740E066EA}"/>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4521" name="Text Box 6">
              <a:extLst>
                <a:ext uri="{FF2B5EF4-FFF2-40B4-BE49-F238E27FC236}">
                  <a16:creationId xmlns:a16="http://schemas.microsoft.com/office/drawing/2014/main" id="{D2919730-C4A0-41BB-AEF2-775C1E476FC4}"/>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down)">
                                      <p:cBhvr>
                                        <p:cTn id="7" dur="580">
                                          <p:stCondLst>
                                            <p:cond delay="0"/>
                                          </p:stCondLst>
                                        </p:cTn>
                                        <p:tgtEl>
                                          <p:spTgt spid="171010"/>
                                        </p:tgtEl>
                                      </p:cBhvr>
                                    </p:animEffect>
                                    <p:anim calcmode="lin" valueType="num">
                                      <p:cBhvr>
                                        <p:cTn id="8" dur="1822" tmFilter="0,0; 0.14,0.36; 0.43,0.73; 0.71,0.91; 1.0,1.0">
                                          <p:stCondLst>
                                            <p:cond delay="0"/>
                                          </p:stCondLst>
                                        </p:cTn>
                                        <p:tgtEl>
                                          <p:spTgt spid="1710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10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10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10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10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71010"/>
                                        </p:tgtEl>
                                      </p:cBhvr>
                                      <p:to x="100000" y="60000"/>
                                    </p:animScale>
                                    <p:animScale>
                                      <p:cBhvr>
                                        <p:cTn id="14" dur="166" decel="50000">
                                          <p:stCondLst>
                                            <p:cond delay="676"/>
                                          </p:stCondLst>
                                        </p:cTn>
                                        <p:tgtEl>
                                          <p:spTgt spid="171010"/>
                                        </p:tgtEl>
                                      </p:cBhvr>
                                      <p:to x="100000" y="100000"/>
                                    </p:animScale>
                                    <p:animScale>
                                      <p:cBhvr>
                                        <p:cTn id="15" dur="26">
                                          <p:stCondLst>
                                            <p:cond delay="1312"/>
                                          </p:stCondLst>
                                        </p:cTn>
                                        <p:tgtEl>
                                          <p:spTgt spid="171010"/>
                                        </p:tgtEl>
                                      </p:cBhvr>
                                      <p:to x="100000" y="80000"/>
                                    </p:animScale>
                                    <p:animScale>
                                      <p:cBhvr>
                                        <p:cTn id="16" dur="166" decel="50000">
                                          <p:stCondLst>
                                            <p:cond delay="1338"/>
                                          </p:stCondLst>
                                        </p:cTn>
                                        <p:tgtEl>
                                          <p:spTgt spid="171010"/>
                                        </p:tgtEl>
                                      </p:cBhvr>
                                      <p:to x="100000" y="100000"/>
                                    </p:animScale>
                                    <p:animScale>
                                      <p:cBhvr>
                                        <p:cTn id="17" dur="26">
                                          <p:stCondLst>
                                            <p:cond delay="1642"/>
                                          </p:stCondLst>
                                        </p:cTn>
                                        <p:tgtEl>
                                          <p:spTgt spid="171010"/>
                                        </p:tgtEl>
                                      </p:cBhvr>
                                      <p:to x="100000" y="90000"/>
                                    </p:animScale>
                                    <p:animScale>
                                      <p:cBhvr>
                                        <p:cTn id="18" dur="166" decel="50000">
                                          <p:stCondLst>
                                            <p:cond delay="1668"/>
                                          </p:stCondLst>
                                        </p:cTn>
                                        <p:tgtEl>
                                          <p:spTgt spid="171010"/>
                                        </p:tgtEl>
                                      </p:cBhvr>
                                      <p:to x="100000" y="100000"/>
                                    </p:animScale>
                                    <p:animScale>
                                      <p:cBhvr>
                                        <p:cTn id="19" dur="26">
                                          <p:stCondLst>
                                            <p:cond delay="1808"/>
                                          </p:stCondLst>
                                        </p:cTn>
                                        <p:tgtEl>
                                          <p:spTgt spid="171010"/>
                                        </p:tgtEl>
                                      </p:cBhvr>
                                      <p:to x="100000" y="95000"/>
                                    </p:animScale>
                                    <p:animScale>
                                      <p:cBhvr>
                                        <p:cTn id="20" dur="166" decel="50000">
                                          <p:stCondLst>
                                            <p:cond delay="1834"/>
                                          </p:stCondLst>
                                        </p:cTn>
                                        <p:tgtEl>
                                          <p:spTgt spid="171010"/>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71011">
                                            <p:txEl>
                                              <p:pRg st="0" end="0"/>
                                            </p:txEl>
                                          </p:spTgt>
                                        </p:tgtEl>
                                        <p:attrNameLst>
                                          <p:attrName>style.visibility</p:attrName>
                                        </p:attrNameLst>
                                      </p:cBhvr>
                                      <p:to>
                                        <p:strVal val="visible"/>
                                      </p:to>
                                    </p:set>
                                    <p:animEffect transition="in" filter="fade">
                                      <p:cBhvr>
                                        <p:cTn id="24" dur="1000"/>
                                        <p:tgtEl>
                                          <p:spTgt spid="171011">
                                            <p:txEl>
                                              <p:pRg st="0" end="0"/>
                                            </p:txEl>
                                          </p:spTgt>
                                        </p:tgtEl>
                                      </p:cBhvr>
                                    </p:animEffect>
                                    <p:anim calcmode="lin" valueType="num">
                                      <p:cBhvr>
                                        <p:cTn id="25" dur="1000" fill="hold"/>
                                        <p:tgtEl>
                                          <p:spTgt spid="171011">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71011">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110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171011">
                                            <p:txEl>
                                              <p:pRg st="2" end="2"/>
                                            </p:txEl>
                                          </p:spTgt>
                                        </p:tgtEl>
                                        <p:attrNameLst>
                                          <p:attrName>style.visibility</p:attrName>
                                        </p:attrNameLst>
                                      </p:cBhvr>
                                      <p:to>
                                        <p:strVal val="visible"/>
                                      </p:to>
                                    </p:set>
                                    <p:animEffect transition="in" filter="fade">
                                      <p:cBhvr>
                                        <p:cTn id="30" dur="1000"/>
                                        <p:tgtEl>
                                          <p:spTgt spid="171011">
                                            <p:txEl>
                                              <p:pRg st="2" end="2"/>
                                            </p:txEl>
                                          </p:spTgt>
                                        </p:tgtEl>
                                      </p:cBhvr>
                                    </p:animEffect>
                                    <p:anim calcmode="lin" valueType="num">
                                      <p:cBhvr>
                                        <p:cTn id="31" dur="1000" fill="hold"/>
                                        <p:tgtEl>
                                          <p:spTgt spid="171011">
                                            <p:txEl>
                                              <p:pRg st="2" end="2"/>
                                            </p:txEl>
                                          </p:spTgt>
                                        </p:tgtEl>
                                        <p:attrNameLst>
                                          <p:attrName>ppt_x</p:attrName>
                                        </p:attrNameLst>
                                      </p:cBhvr>
                                      <p:tavLst>
                                        <p:tav tm="0">
                                          <p:val>
                                            <p:strVal val="#ppt_x-.1"/>
                                          </p:val>
                                        </p:tav>
                                        <p:tav tm="100000">
                                          <p:val>
                                            <p:strVal val="#ppt_x"/>
                                          </p:val>
                                        </p:tav>
                                      </p:tavLst>
                                    </p:anim>
                                    <p:anim calcmode="lin" valueType="num">
                                      <p:cBhvr>
                                        <p:cTn id="32" dur="1000" fill="hold"/>
                                        <p:tgtEl>
                                          <p:spTgt spid="171011">
                                            <p:txEl>
                                              <p:pRg st="2" end="2"/>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2050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p:bldP spid="171011"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CBDA8268-6C2C-4612-B979-ED9AC532998B}"/>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6A036DB-36C9-48DB-9D29-D9983D4EDFEB}" type="slidenum">
              <a:rPr lang="en-US" altLang="en-US">
                <a:latin typeface="Garamond" panose="02020404030301010803" pitchFamily="18" charset="0"/>
              </a:rPr>
              <a:pPr eaLnBrk="1" hangingPunct="1"/>
              <a:t>38</a:t>
            </a:fld>
            <a:endParaRPr lang="en-US" altLang="en-US">
              <a:latin typeface="Garamond" panose="02020404030301010803" pitchFamily="18" charset="0"/>
            </a:endParaRPr>
          </a:p>
        </p:txBody>
      </p:sp>
      <p:sp>
        <p:nvSpPr>
          <p:cNvPr id="175106" name="Rectangle 2">
            <a:extLst>
              <a:ext uri="{FF2B5EF4-FFF2-40B4-BE49-F238E27FC236}">
                <a16:creationId xmlns:a16="http://schemas.microsoft.com/office/drawing/2014/main" id="{EE326ED4-9D3E-441A-97B7-EC28E198EF7D}"/>
              </a:ext>
            </a:extLst>
          </p:cNvPr>
          <p:cNvSpPr>
            <a:spLocks noGrp="1" noChangeArrowheads="1"/>
          </p:cNvSpPr>
          <p:nvPr>
            <p:ph type="title"/>
          </p:nvPr>
        </p:nvSpPr>
        <p:spPr>
          <a:xfrm>
            <a:off x="228600" y="381000"/>
            <a:ext cx="7772400" cy="944563"/>
          </a:xfrm>
        </p:spPr>
        <p:txBody>
          <a:bodyPr/>
          <a:lstStyle/>
          <a:p>
            <a:r>
              <a:rPr lang="en-US" altLang="en-US" sz="3800" b="1">
                <a:solidFill>
                  <a:srgbClr val="339966"/>
                </a:solidFill>
                <a:latin typeface="Times New Roman" panose="02020603050405020304" pitchFamily="18" charset="0"/>
              </a:rPr>
              <a:t>Procedure for Mesh Analysis</a:t>
            </a:r>
          </a:p>
        </p:txBody>
      </p:sp>
      <p:sp>
        <p:nvSpPr>
          <p:cNvPr id="175107" name="Rectangle 3">
            <a:extLst>
              <a:ext uri="{FF2B5EF4-FFF2-40B4-BE49-F238E27FC236}">
                <a16:creationId xmlns:a16="http://schemas.microsoft.com/office/drawing/2014/main" id="{3145E685-14AB-4735-A7D4-555A0ADC87EA}"/>
              </a:ext>
            </a:extLst>
          </p:cNvPr>
          <p:cNvSpPr>
            <a:spLocks noGrp="1" noChangeArrowheads="1"/>
          </p:cNvSpPr>
          <p:nvPr>
            <p:ph type="body" idx="1"/>
          </p:nvPr>
        </p:nvSpPr>
        <p:spPr>
          <a:xfrm>
            <a:off x="457200" y="1143000"/>
            <a:ext cx="8229600" cy="5029200"/>
          </a:xfrm>
        </p:spPr>
        <p:txBody>
          <a:bodyPr/>
          <a:lstStyle/>
          <a:p>
            <a:pPr marL="609600" indent="-609600">
              <a:lnSpc>
                <a:spcPct val="90000"/>
              </a:lnSpc>
              <a:buFontTx/>
              <a:buAutoNum type="arabicPeriod"/>
            </a:pPr>
            <a:r>
              <a:rPr lang="en-US" altLang="en-US">
                <a:latin typeface="Times New Roman" panose="02020603050405020304" pitchFamily="18" charset="0"/>
              </a:rPr>
              <a:t>Make sure that the network is  planar.</a:t>
            </a:r>
          </a:p>
          <a:p>
            <a:pPr marL="609600" indent="-609600">
              <a:lnSpc>
                <a:spcPct val="90000"/>
              </a:lnSpc>
              <a:buFontTx/>
              <a:buAutoNum type="arabicPeriod"/>
            </a:pPr>
            <a:r>
              <a:rPr lang="en-US" altLang="en-US">
                <a:latin typeface="Times New Roman" panose="02020603050405020304" pitchFamily="18" charset="0"/>
              </a:rPr>
              <a:t>Make sure that it contains </a:t>
            </a:r>
            <a:r>
              <a:rPr lang="en-US" altLang="en-US">
                <a:solidFill>
                  <a:srgbClr val="0033CC"/>
                </a:solidFill>
                <a:latin typeface="Times New Roman" panose="02020603050405020304" pitchFamily="18" charset="0"/>
              </a:rPr>
              <a:t>only independent voltage sources.</a:t>
            </a:r>
          </a:p>
          <a:p>
            <a:pPr marL="609600" indent="-609600">
              <a:lnSpc>
                <a:spcPct val="90000"/>
              </a:lnSpc>
              <a:buFontTx/>
              <a:buAutoNum type="arabicPeriod"/>
            </a:pPr>
            <a:r>
              <a:rPr lang="en-US" altLang="en-US">
                <a:latin typeface="Times New Roman" panose="02020603050405020304" pitchFamily="18" charset="0"/>
              </a:rPr>
              <a:t>Assign clockwise  mesh currents.</a:t>
            </a:r>
          </a:p>
          <a:p>
            <a:pPr marL="609600" indent="-609600">
              <a:lnSpc>
                <a:spcPct val="90000"/>
              </a:lnSpc>
              <a:buFontTx/>
              <a:buAutoNum type="arabicPeriod"/>
            </a:pPr>
            <a:r>
              <a:rPr lang="en-US" altLang="en-US">
                <a:latin typeface="Times New Roman" panose="02020603050405020304" pitchFamily="18" charset="0"/>
              </a:rPr>
              <a:t>Write mesh equations in matrix form </a:t>
            </a:r>
            <a:r>
              <a:rPr lang="en-US" altLang="en-US">
                <a:solidFill>
                  <a:srgbClr val="A50021"/>
                </a:solidFill>
                <a:latin typeface="Times New Roman" panose="02020603050405020304" pitchFamily="18" charset="0"/>
              </a:rPr>
              <a:t>by inspection</a:t>
            </a:r>
            <a:r>
              <a:rPr lang="en-US" altLang="en-US">
                <a:latin typeface="Times New Roman" panose="02020603050405020304" pitchFamily="18" charset="0"/>
              </a:rPr>
              <a:t>. </a:t>
            </a:r>
          </a:p>
          <a:p>
            <a:pPr marL="609600" indent="-609600">
              <a:lnSpc>
                <a:spcPct val="90000"/>
              </a:lnSpc>
              <a:buFontTx/>
              <a:buAutoNum type="arabicPeriod"/>
            </a:pPr>
            <a:r>
              <a:rPr lang="en-US" altLang="en-US">
                <a:latin typeface="Times New Roman" panose="02020603050405020304" pitchFamily="18" charset="0"/>
              </a:rPr>
              <a:t>An element on the principal diagonal is the </a:t>
            </a:r>
            <a:r>
              <a:rPr lang="en-US" altLang="en-US" i="1">
                <a:solidFill>
                  <a:schemeClr val="tx2"/>
                </a:solidFill>
                <a:latin typeface="Times New Roman" panose="02020603050405020304" pitchFamily="18" charset="0"/>
              </a:rPr>
              <a:t>self-resistance</a:t>
            </a:r>
            <a:r>
              <a:rPr lang="en-US" altLang="en-US">
                <a:latin typeface="Times New Roman" panose="02020603050405020304" pitchFamily="18" charset="0"/>
              </a:rPr>
              <a:t> of the mesh. These elements are all </a:t>
            </a:r>
            <a:r>
              <a:rPr lang="en-US" altLang="en-US">
                <a:solidFill>
                  <a:srgbClr val="A50021"/>
                </a:solidFill>
                <a:latin typeface="Times New Roman" panose="02020603050405020304" pitchFamily="18" charset="0"/>
              </a:rPr>
              <a:t>positive</a:t>
            </a:r>
            <a:r>
              <a:rPr lang="en-US" altLang="en-US">
                <a:latin typeface="Times New Roman" panose="02020603050405020304" pitchFamily="18" charset="0"/>
              </a:rPr>
              <a:t>.  An element off the major diagonal is </a:t>
            </a:r>
            <a:r>
              <a:rPr lang="en-US" altLang="en-US">
                <a:solidFill>
                  <a:srgbClr val="A50021"/>
                </a:solidFill>
                <a:latin typeface="Times New Roman" panose="02020603050405020304" pitchFamily="18" charset="0"/>
              </a:rPr>
              <a:t>negative</a:t>
            </a:r>
            <a:r>
              <a:rPr lang="en-US" altLang="en-US">
                <a:latin typeface="Times New Roman" panose="02020603050405020304" pitchFamily="18" charset="0"/>
              </a:rPr>
              <a:t> (or zero), and represents the </a:t>
            </a:r>
            <a:r>
              <a:rPr lang="en-US" altLang="en-US" i="1">
                <a:solidFill>
                  <a:schemeClr val="tx2"/>
                </a:solidFill>
                <a:latin typeface="Times New Roman" panose="02020603050405020304" pitchFamily="18" charset="0"/>
              </a:rPr>
              <a:t>mutual resistance</a:t>
            </a:r>
            <a:r>
              <a:rPr lang="en-US" altLang="en-US" i="1">
                <a:latin typeface="Times New Roman" panose="02020603050405020304" pitchFamily="18" charset="0"/>
              </a:rPr>
              <a:t>. </a:t>
            </a:r>
          </a:p>
        </p:txBody>
      </p:sp>
      <p:grpSp>
        <p:nvGrpSpPr>
          <p:cNvPr id="2" name="Group 4">
            <a:extLst>
              <a:ext uri="{FF2B5EF4-FFF2-40B4-BE49-F238E27FC236}">
                <a16:creationId xmlns:a16="http://schemas.microsoft.com/office/drawing/2014/main" id="{BDF9DB26-C43E-4233-A6F6-E6E1886B6726}"/>
              </a:ext>
            </a:extLst>
          </p:cNvPr>
          <p:cNvGrpSpPr>
            <a:grpSpLocks/>
          </p:cNvGrpSpPr>
          <p:nvPr/>
        </p:nvGrpSpPr>
        <p:grpSpPr bwMode="auto">
          <a:xfrm>
            <a:off x="6324600" y="6477000"/>
            <a:ext cx="2057400" cy="396875"/>
            <a:chOff x="2304" y="4032"/>
            <a:chExt cx="1296" cy="294"/>
          </a:xfrm>
        </p:grpSpPr>
        <p:sp>
          <p:nvSpPr>
            <p:cNvPr id="65544" name="AutoShape 5">
              <a:extLst>
                <a:ext uri="{FF2B5EF4-FFF2-40B4-BE49-F238E27FC236}">
                  <a16:creationId xmlns:a16="http://schemas.microsoft.com/office/drawing/2014/main" id="{6297D848-5BCA-42AA-9F83-AD6E6A34762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5545" name="Text Box 6">
              <a:extLst>
                <a:ext uri="{FF2B5EF4-FFF2-40B4-BE49-F238E27FC236}">
                  <a16:creationId xmlns:a16="http://schemas.microsoft.com/office/drawing/2014/main" id="{0537973D-07FA-4EB0-900E-E139E42BD7A0}"/>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wipe(down)">
                                      <p:cBhvr>
                                        <p:cTn id="7" dur="580">
                                          <p:stCondLst>
                                            <p:cond delay="0"/>
                                          </p:stCondLst>
                                        </p:cTn>
                                        <p:tgtEl>
                                          <p:spTgt spid="175106"/>
                                        </p:tgtEl>
                                      </p:cBhvr>
                                    </p:animEffect>
                                    <p:anim calcmode="lin" valueType="num">
                                      <p:cBhvr>
                                        <p:cTn id="8" dur="1822" tmFilter="0,0; 0.14,0.36; 0.43,0.73; 0.71,0.91; 1.0,1.0">
                                          <p:stCondLst>
                                            <p:cond delay="0"/>
                                          </p:stCondLst>
                                        </p:cTn>
                                        <p:tgtEl>
                                          <p:spTgt spid="17510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510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510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510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5106"/>
                                        </p:tgtEl>
                                        <p:attrNameLst>
                                          <p:attrName>ppt_y</p:attrName>
                                        </p:attrNameLst>
                                      </p:cBhvr>
                                      <p:tavLst>
                                        <p:tav tm="0" fmla="#ppt_y-sin(pi*$)/81">
                                          <p:val>
                                            <p:fltVal val="0"/>
                                          </p:val>
                                        </p:tav>
                                        <p:tav tm="100000">
                                          <p:val>
                                            <p:fltVal val="1"/>
                                          </p:val>
                                        </p:tav>
                                      </p:tavLst>
                                    </p:anim>
                                    <p:animScale>
                                      <p:cBhvr>
                                        <p:cTn id="13" dur="26">
                                          <p:stCondLst>
                                            <p:cond delay="650"/>
                                          </p:stCondLst>
                                        </p:cTn>
                                        <p:tgtEl>
                                          <p:spTgt spid="175106"/>
                                        </p:tgtEl>
                                      </p:cBhvr>
                                      <p:to x="100000" y="60000"/>
                                    </p:animScale>
                                    <p:animScale>
                                      <p:cBhvr>
                                        <p:cTn id="14" dur="166" decel="50000">
                                          <p:stCondLst>
                                            <p:cond delay="676"/>
                                          </p:stCondLst>
                                        </p:cTn>
                                        <p:tgtEl>
                                          <p:spTgt spid="175106"/>
                                        </p:tgtEl>
                                      </p:cBhvr>
                                      <p:to x="100000" y="100000"/>
                                    </p:animScale>
                                    <p:animScale>
                                      <p:cBhvr>
                                        <p:cTn id="15" dur="26">
                                          <p:stCondLst>
                                            <p:cond delay="1312"/>
                                          </p:stCondLst>
                                        </p:cTn>
                                        <p:tgtEl>
                                          <p:spTgt spid="175106"/>
                                        </p:tgtEl>
                                      </p:cBhvr>
                                      <p:to x="100000" y="80000"/>
                                    </p:animScale>
                                    <p:animScale>
                                      <p:cBhvr>
                                        <p:cTn id="16" dur="166" decel="50000">
                                          <p:stCondLst>
                                            <p:cond delay="1338"/>
                                          </p:stCondLst>
                                        </p:cTn>
                                        <p:tgtEl>
                                          <p:spTgt spid="175106"/>
                                        </p:tgtEl>
                                      </p:cBhvr>
                                      <p:to x="100000" y="100000"/>
                                    </p:animScale>
                                    <p:animScale>
                                      <p:cBhvr>
                                        <p:cTn id="17" dur="26">
                                          <p:stCondLst>
                                            <p:cond delay="1642"/>
                                          </p:stCondLst>
                                        </p:cTn>
                                        <p:tgtEl>
                                          <p:spTgt spid="175106"/>
                                        </p:tgtEl>
                                      </p:cBhvr>
                                      <p:to x="100000" y="90000"/>
                                    </p:animScale>
                                    <p:animScale>
                                      <p:cBhvr>
                                        <p:cTn id="18" dur="166" decel="50000">
                                          <p:stCondLst>
                                            <p:cond delay="1668"/>
                                          </p:stCondLst>
                                        </p:cTn>
                                        <p:tgtEl>
                                          <p:spTgt spid="175106"/>
                                        </p:tgtEl>
                                      </p:cBhvr>
                                      <p:to x="100000" y="100000"/>
                                    </p:animScale>
                                    <p:animScale>
                                      <p:cBhvr>
                                        <p:cTn id="19" dur="26">
                                          <p:stCondLst>
                                            <p:cond delay="1808"/>
                                          </p:stCondLst>
                                        </p:cTn>
                                        <p:tgtEl>
                                          <p:spTgt spid="175106"/>
                                        </p:tgtEl>
                                      </p:cBhvr>
                                      <p:to x="100000" y="95000"/>
                                    </p:animScale>
                                    <p:animScale>
                                      <p:cBhvr>
                                        <p:cTn id="20" dur="166" decel="50000">
                                          <p:stCondLst>
                                            <p:cond delay="1834"/>
                                          </p:stCondLst>
                                        </p:cTn>
                                        <p:tgtEl>
                                          <p:spTgt spid="175106"/>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75107">
                                            <p:txEl>
                                              <p:pRg st="0" end="0"/>
                                            </p:txEl>
                                          </p:spTgt>
                                        </p:tgtEl>
                                        <p:attrNameLst>
                                          <p:attrName>style.visibility</p:attrName>
                                        </p:attrNameLst>
                                      </p:cBhvr>
                                      <p:to>
                                        <p:strVal val="visible"/>
                                      </p:to>
                                    </p:set>
                                    <p:animEffect transition="in" filter="fade">
                                      <p:cBhvr>
                                        <p:cTn id="24" dur="1000"/>
                                        <p:tgtEl>
                                          <p:spTgt spid="175107">
                                            <p:txEl>
                                              <p:pRg st="0" end="0"/>
                                            </p:txEl>
                                          </p:spTgt>
                                        </p:tgtEl>
                                      </p:cBhvr>
                                    </p:animEffect>
                                    <p:anim calcmode="lin" valueType="num">
                                      <p:cBhvr>
                                        <p:cTn id="25" dur="1000" fill="hold"/>
                                        <p:tgtEl>
                                          <p:spTgt spid="175107">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7510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60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175107">
                                            <p:txEl>
                                              <p:pRg st="1" end="1"/>
                                            </p:txEl>
                                          </p:spTgt>
                                        </p:tgtEl>
                                        <p:attrNameLst>
                                          <p:attrName>style.visibility</p:attrName>
                                        </p:attrNameLst>
                                      </p:cBhvr>
                                      <p:to>
                                        <p:strVal val="visible"/>
                                      </p:to>
                                    </p:set>
                                    <p:animEffect transition="in" filter="fade">
                                      <p:cBhvr>
                                        <p:cTn id="30" dur="1000"/>
                                        <p:tgtEl>
                                          <p:spTgt spid="175107">
                                            <p:txEl>
                                              <p:pRg st="1" end="1"/>
                                            </p:txEl>
                                          </p:spTgt>
                                        </p:tgtEl>
                                      </p:cBhvr>
                                    </p:animEffect>
                                    <p:anim calcmode="lin" valueType="num">
                                      <p:cBhvr>
                                        <p:cTn id="31" dur="1000" fill="hold"/>
                                        <p:tgtEl>
                                          <p:spTgt spid="175107">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17510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21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175107">
                                            <p:txEl>
                                              <p:pRg st="2" end="2"/>
                                            </p:txEl>
                                          </p:spTgt>
                                        </p:tgtEl>
                                        <p:attrNameLst>
                                          <p:attrName>style.visibility</p:attrName>
                                        </p:attrNameLst>
                                      </p:cBhvr>
                                      <p:to>
                                        <p:strVal val="visible"/>
                                      </p:to>
                                    </p:set>
                                    <p:animEffect transition="in" filter="fade">
                                      <p:cBhvr>
                                        <p:cTn id="36" dur="1000"/>
                                        <p:tgtEl>
                                          <p:spTgt spid="175107">
                                            <p:txEl>
                                              <p:pRg st="2" end="2"/>
                                            </p:txEl>
                                          </p:spTgt>
                                        </p:tgtEl>
                                      </p:cBhvr>
                                    </p:animEffect>
                                    <p:anim calcmode="lin" valueType="num">
                                      <p:cBhvr>
                                        <p:cTn id="37" dur="1000" fill="hold"/>
                                        <p:tgtEl>
                                          <p:spTgt spid="175107">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17510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58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175107">
                                            <p:txEl>
                                              <p:pRg st="3" end="3"/>
                                            </p:txEl>
                                          </p:spTgt>
                                        </p:tgtEl>
                                        <p:attrNameLst>
                                          <p:attrName>style.visibility</p:attrName>
                                        </p:attrNameLst>
                                      </p:cBhvr>
                                      <p:to>
                                        <p:strVal val="visible"/>
                                      </p:to>
                                    </p:set>
                                    <p:animEffect transition="in" filter="fade">
                                      <p:cBhvr>
                                        <p:cTn id="42" dur="1000"/>
                                        <p:tgtEl>
                                          <p:spTgt spid="175107">
                                            <p:txEl>
                                              <p:pRg st="3" end="3"/>
                                            </p:txEl>
                                          </p:spTgt>
                                        </p:tgtEl>
                                      </p:cBhvr>
                                    </p:animEffect>
                                    <p:anim calcmode="lin" valueType="num">
                                      <p:cBhvr>
                                        <p:cTn id="43" dur="1000" fill="hold"/>
                                        <p:tgtEl>
                                          <p:spTgt spid="175107">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175107">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1000"/>
                            </p:stCondLst>
                            <p:childTnLst>
                              <p:par>
                                <p:cTn id="46" presetID="40" presetClass="entr" presetSubtype="0" fill="hold" grpId="0" nodeType="afterEffect">
                                  <p:stCondLst>
                                    <p:cond delay="0"/>
                                  </p:stCondLst>
                                  <p:iterate type="lt">
                                    <p:tmPct val="10000"/>
                                  </p:iterate>
                                  <p:childTnLst>
                                    <p:set>
                                      <p:cBhvr>
                                        <p:cTn id="47" dur="1" fill="hold">
                                          <p:stCondLst>
                                            <p:cond delay="0"/>
                                          </p:stCondLst>
                                        </p:cTn>
                                        <p:tgtEl>
                                          <p:spTgt spid="175107">
                                            <p:txEl>
                                              <p:pRg st="4" end="4"/>
                                            </p:txEl>
                                          </p:spTgt>
                                        </p:tgtEl>
                                        <p:attrNameLst>
                                          <p:attrName>style.visibility</p:attrName>
                                        </p:attrNameLst>
                                      </p:cBhvr>
                                      <p:to>
                                        <p:strVal val="visible"/>
                                      </p:to>
                                    </p:set>
                                    <p:animEffect transition="in" filter="fade">
                                      <p:cBhvr>
                                        <p:cTn id="48" dur="1000"/>
                                        <p:tgtEl>
                                          <p:spTgt spid="175107">
                                            <p:txEl>
                                              <p:pRg st="4" end="4"/>
                                            </p:txEl>
                                          </p:spTgt>
                                        </p:tgtEl>
                                      </p:cBhvr>
                                    </p:animEffect>
                                    <p:anim calcmode="lin" valueType="num">
                                      <p:cBhvr>
                                        <p:cTn id="49" dur="1000" fill="hold"/>
                                        <p:tgtEl>
                                          <p:spTgt spid="175107">
                                            <p:txEl>
                                              <p:pRg st="4" end="4"/>
                                            </p:txEl>
                                          </p:spTgt>
                                        </p:tgtEl>
                                        <p:attrNameLst>
                                          <p:attrName>ppt_x</p:attrName>
                                        </p:attrNameLst>
                                      </p:cBhvr>
                                      <p:tavLst>
                                        <p:tav tm="0">
                                          <p:val>
                                            <p:strVal val="#ppt_x-.1"/>
                                          </p:val>
                                        </p:tav>
                                        <p:tav tm="100000">
                                          <p:val>
                                            <p:strVal val="#ppt_x"/>
                                          </p:val>
                                        </p:tav>
                                      </p:tavLst>
                                    </p:anim>
                                    <p:anim calcmode="lin" valueType="num">
                                      <p:cBhvr>
                                        <p:cTn id="50" dur="1000" fill="hold"/>
                                        <p:tgtEl>
                                          <p:spTgt spid="175107">
                                            <p:txEl>
                                              <p:pRg st="4" end="4"/>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880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6" grpId="0"/>
      <p:bldP spid="175107"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C3932780-18CE-4CFA-A306-9933F4CBE124}"/>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64D31E5-3C43-4F0D-AD35-E6E887DA6C63}" type="slidenum">
              <a:rPr lang="en-US" altLang="en-US">
                <a:latin typeface="Garamond" panose="02020404030301010803" pitchFamily="18" charset="0"/>
              </a:rPr>
              <a:pPr eaLnBrk="1" hangingPunct="1"/>
              <a:t>39</a:t>
            </a:fld>
            <a:endParaRPr lang="en-US" altLang="en-US">
              <a:latin typeface="Garamond" panose="02020404030301010803" pitchFamily="18" charset="0"/>
            </a:endParaRPr>
          </a:p>
        </p:txBody>
      </p:sp>
      <p:sp>
        <p:nvSpPr>
          <p:cNvPr id="176131" name="Rectangle 3">
            <a:extLst>
              <a:ext uri="{FF2B5EF4-FFF2-40B4-BE49-F238E27FC236}">
                <a16:creationId xmlns:a16="http://schemas.microsoft.com/office/drawing/2014/main" id="{A195E459-C2EA-4B20-B76F-A575CB7C7C16}"/>
              </a:ext>
            </a:extLst>
          </p:cNvPr>
          <p:cNvSpPr>
            <a:spLocks noGrp="1" noChangeArrowheads="1"/>
          </p:cNvSpPr>
          <p:nvPr>
            <p:ph type="body" idx="1"/>
          </p:nvPr>
        </p:nvSpPr>
        <p:spPr>
          <a:xfrm>
            <a:off x="457200" y="762000"/>
            <a:ext cx="8229600" cy="5216525"/>
          </a:xfrm>
        </p:spPr>
        <p:txBody>
          <a:bodyPr/>
          <a:lstStyle/>
          <a:p>
            <a:pPr marL="609600" indent="-609600">
              <a:buFontTx/>
              <a:buAutoNum type="arabicPeriod" startAt="6"/>
            </a:pPr>
            <a:r>
              <a:rPr lang="en-US" altLang="en-US">
                <a:latin typeface="Times New Roman" panose="02020603050405020304" pitchFamily="18" charset="0"/>
              </a:rPr>
              <a:t>Check the symmetry of resistance matrix about the major diagonal.</a:t>
            </a:r>
            <a:endParaRPr lang="en-US" altLang="en-US" i="1">
              <a:latin typeface="Times New Roman" panose="02020603050405020304" pitchFamily="18" charset="0"/>
            </a:endParaRPr>
          </a:p>
          <a:p>
            <a:pPr marL="609600" indent="-609600">
              <a:buFontTx/>
              <a:buAutoNum type="arabicPeriod" startAt="6"/>
            </a:pPr>
            <a:r>
              <a:rPr lang="en-US" altLang="en-US">
                <a:latin typeface="Times New Roman" panose="02020603050405020304" pitchFamily="18" charset="0"/>
              </a:rPr>
              <a:t>An element of the </a:t>
            </a:r>
            <a:r>
              <a:rPr lang="en-US" altLang="en-US">
                <a:solidFill>
                  <a:srgbClr val="0066FF"/>
                </a:solidFill>
                <a:latin typeface="Times New Roman" panose="02020603050405020304" pitchFamily="18" charset="0"/>
              </a:rPr>
              <a:t>voltage source column matrix</a:t>
            </a:r>
            <a:r>
              <a:rPr lang="en-US" altLang="en-US">
                <a:latin typeface="Times New Roman" panose="02020603050405020304" pitchFamily="18" charset="0"/>
              </a:rPr>
              <a:t> on the right side represents the </a:t>
            </a:r>
            <a:r>
              <a:rPr lang="en-US" altLang="en-US">
                <a:solidFill>
                  <a:schemeClr val="tx2"/>
                </a:solidFill>
                <a:latin typeface="Times New Roman" panose="02020603050405020304" pitchFamily="18" charset="0"/>
              </a:rPr>
              <a:t>algebraic sum of the voltage sources that produce current in the same direction</a:t>
            </a:r>
            <a:r>
              <a:rPr lang="en-US" altLang="en-US">
                <a:latin typeface="Times New Roman" panose="02020603050405020304" pitchFamily="18" charset="0"/>
              </a:rPr>
              <a:t> as the assumed mesh current.</a:t>
            </a:r>
          </a:p>
          <a:p>
            <a:pPr marL="609600" indent="-609600">
              <a:buFontTx/>
              <a:buAutoNum type="arabicPeriod" startAt="6"/>
            </a:pPr>
            <a:r>
              <a:rPr lang="en-US" altLang="en-US">
                <a:latin typeface="Times New Roman" panose="02020603050405020304" pitchFamily="18" charset="0"/>
              </a:rPr>
              <a:t>Solve the equations to determine the unknown mesh currents, using Calculator.</a:t>
            </a:r>
          </a:p>
          <a:p>
            <a:pPr marL="609600" indent="-609600">
              <a:buFontTx/>
              <a:buAutoNum type="arabicPeriod" startAt="6"/>
            </a:pPr>
            <a:r>
              <a:rPr lang="en-US" altLang="en-US">
                <a:latin typeface="Times New Roman" panose="02020603050405020304" pitchFamily="18" charset="0"/>
              </a:rPr>
              <a:t>Determine the branch currents and voltages.</a:t>
            </a:r>
          </a:p>
        </p:txBody>
      </p:sp>
      <p:grpSp>
        <p:nvGrpSpPr>
          <p:cNvPr id="2" name="Group 5">
            <a:extLst>
              <a:ext uri="{FF2B5EF4-FFF2-40B4-BE49-F238E27FC236}">
                <a16:creationId xmlns:a16="http://schemas.microsoft.com/office/drawing/2014/main" id="{30E3A936-97C2-49A9-B227-7C59385BCED3}"/>
              </a:ext>
            </a:extLst>
          </p:cNvPr>
          <p:cNvGrpSpPr>
            <a:grpSpLocks/>
          </p:cNvGrpSpPr>
          <p:nvPr/>
        </p:nvGrpSpPr>
        <p:grpSpPr bwMode="auto">
          <a:xfrm>
            <a:off x="6324600" y="6477000"/>
            <a:ext cx="2057400" cy="396875"/>
            <a:chOff x="2304" y="4032"/>
            <a:chExt cx="1296" cy="294"/>
          </a:xfrm>
        </p:grpSpPr>
        <p:sp>
          <p:nvSpPr>
            <p:cNvPr id="66567" name="AutoShape 6">
              <a:extLst>
                <a:ext uri="{FF2B5EF4-FFF2-40B4-BE49-F238E27FC236}">
                  <a16:creationId xmlns:a16="http://schemas.microsoft.com/office/drawing/2014/main" id="{696FD0D4-FE0F-4AFD-BFF3-DD0CF0391B89}"/>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6568" name="Text Box 7">
              <a:extLst>
                <a:ext uri="{FF2B5EF4-FFF2-40B4-BE49-F238E27FC236}">
                  <a16:creationId xmlns:a16="http://schemas.microsoft.com/office/drawing/2014/main" id="{775588E7-2B7B-430F-9982-BBF1BABBC0C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76131">
                                            <p:txEl>
                                              <p:pRg st="0" end="0"/>
                                            </p:txEl>
                                          </p:spTgt>
                                        </p:tgtEl>
                                        <p:attrNameLst>
                                          <p:attrName>style.visibility</p:attrName>
                                        </p:attrNameLst>
                                      </p:cBhvr>
                                      <p:to>
                                        <p:strVal val="visible"/>
                                      </p:to>
                                    </p:set>
                                    <p:animEffect transition="in" filter="fade">
                                      <p:cBhvr>
                                        <p:cTn id="7" dur="1000"/>
                                        <p:tgtEl>
                                          <p:spTgt spid="176131">
                                            <p:txEl>
                                              <p:pRg st="0" end="0"/>
                                            </p:txEl>
                                          </p:spTgt>
                                        </p:tgtEl>
                                      </p:cBhvr>
                                    </p:animEffect>
                                    <p:anim calcmode="lin" valueType="num">
                                      <p:cBhvr>
                                        <p:cTn id="8" dur="1000" fill="hold"/>
                                        <p:tgtEl>
                                          <p:spTgt spid="176131">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76131">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65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176131">
                                            <p:txEl>
                                              <p:pRg st="1" end="1"/>
                                            </p:txEl>
                                          </p:spTgt>
                                        </p:tgtEl>
                                        <p:attrNameLst>
                                          <p:attrName>style.visibility</p:attrName>
                                        </p:attrNameLst>
                                      </p:cBhvr>
                                      <p:to>
                                        <p:strVal val="visible"/>
                                      </p:to>
                                    </p:set>
                                    <p:animEffect transition="in" filter="fade">
                                      <p:cBhvr>
                                        <p:cTn id="13" dur="1000"/>
                                        <p:tgtEl>
                                          <p:spTgt spid="176131">
                                            <p:txEl>
                                              <p:pRg st="1" end="1"/>
                                            </p:txEl>
                                          </p:spTgt>
                                        </p:tgtEl>
                                      </p:cBhvr>
                                    </p:animEffect>
                                    <p:anim calcmode="lin" valueType="num">
                                      <p:cBhvr>
                                        <p:cTn id="14" dur="1000" fill="hold"/>
                                        <p:tgtEl>
                                          <p:spTgt spid="176131">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176131">
                                            <p:txEl>
                                              <p:pRg st="1" end="1"/>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23100"/>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176131">
                                            <p:txEl>
                                              <p:pRg st="2" end="2"/>
                                            </p:txEl>
                                          </p:spTgt>
                                        </p:tgtEl>
                                        <p:attrNameLst>
                                          <p:attrName>style.visibility</p:attrName>
                                        </p:attrNameLst>
                                      </p:cBhvr>
                                      <p:to>
                                        <p:strVal val="visible"/>
                                      </p:to>
                                    </p:set>
                                    <p:animEffect transition="in" filter="fade">
                                      <p:cBhvr>
                                        <p:cTn id="19" dur="1000"/>
                                        <p:tgtEl>
                                          <p:spTgt spid="176131">
                                            <p:txEl>
                                              <p:pRg st="2" end="2"/>
                                            </p:txEl>
                                          </p:spTgt>
                                        </p:tgtEl>
                                      </p:cBhvr>
                                    </p:animEffect>
                                    <p:anim calcmode="lin" valueType="num">
                                      <p:cBhvr>
                                        <p:cTn id="20" dur="1000" fill="hold"/>
                                        <p:tgtEl>
                                          <p:spTgt spid="176131">
                                            <p:txEl>
                                              <p:pRg st="2" end="2"/>
                                            </p:txEl>
                                          </p:spTgt>
                                        </p:tgtEl>
                                        <p:attrNameLst>
                                          <p:attrName>ppt_x</p:attrName>
                                        </p:attrNameLst>
                                      </p:cBhvr>
                                      <p:tavLst>
                                        <p:tav tm="0">
                                          <p:val>
                                            <p:strVal val="#ppt_x-.1"/>
                                          </p:val>
                                        </p:tav>
                                        <p:tav tm="100000">
                                          <p:val>
                                            <p:strVal val="#ppt_x"/>
                                          </p:val>
                                        </p:tav>
                                      </p:tavLst>
                                    </p:anim>
                                    <p:anim calcmode="lin" valueType="num">
                                      <p:cBhvr>
                                        <p:cTn id="21" dur="1000" fill="hold"/>
                                        <p:tgtEl>
                                          <p:spTgt spid="176131">
                                            <p:txEl>
                                              <p:pRg st="2" end="2"/>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307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176131">
                                            <p:txEl>
                                              <p:pRg st="3" end="3"/>
                                            </p:txEl>
                                          </p:spTgt>
                                        </p:tgtEl>
                                        <p:attrNameLst>
                                          <p:attrName>style.visibility</p:attrName>
                                        </p:attrNameLst>
                                      </p:cBhvr>
                                      <p:to>
                                        <p:strVal val="visible"/>
                                      </p:to>
                                    </p:set>
                                    <p:animEffect transition="in" filter="fade">
                                      <p:cBhvr>
                                        <p:cTn id="25" dur="1000"/>
                                        <p:tgtEl>
                                          <p:spTgt spid="176131">
                                            <p:txEl>
                                              <p:pRg st="3" end="3"/>
                                            </p:txEl>
                                          </p:spTgt>
                                        </p:tgtEl>
                                      </p:cBhvr>
                                    </p:animEffect>
                                    <p:anim calcmode="lin" valueType="num">
                                      <p:cBhvr>
                                        <p:cTn id="26" dur="1000" fill="hold"/>
                                        <p:tgtEl>
                                          <p:spTgt spid="176131">
                                            <p:txEl>
                                              <p:pRg st="3" end="3"/>
                                            </p:txEl>
                                          </p:spTgt>
                                        </p:tgtEl>
                                        <p:attrNameLst>
                                          <p:attrName>ppt_x</p:attrName>
                                        </p:attrNameLst>
                                      </p:cBhvr>
                                      <p:tavLst>
                                        <p:tav tm="0">
                                          <p:val>
                                            <p:strVal val="#ppt_x-.1"/>
                                          </p:val>
                                        </p:tav>
                                        <p:tav tm="100000">
                                          <p:val>
                                            <p:strVal val="#ppt_x"/>
                                          </p:val>
                                        </p:tav>
                                      </p:tavLst>
                                    </p:anim>
                                    <p:anim calcmode="lin" valueType="num">
                                      <p:cBhvr>
                                        <p:cTn id="27" dur="1000" fill="hold"/>
                                        <p:tgtEl>
                                          <p:spTgt spid="176131">
                                            <p:txEl>
                                              <p:pRg st="3" end="3"/>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54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ltLang="en-US"/>
              <a:t>Ch. 3 Network Analysis- Part II</a:t>
            </a:r>
          </a:p>
        </p:txBody>
      </p:sp>
      <p:sp>
        <p:nvSpPr>
          <p:cNvPr id="6" name="Slide Number Placeholder 5"/>
          <p:cNvSpPr>
            <a:spLocks noGrp="1"/>
          </p:cNvSpPr>
          <p:nvPr>
            <p:ph type="sldNum" sz="quarter" idx="12"/>
          </p:nvPr>
        </p:nvSpPr>
        <p:spPr/>
        <p:txBody>
          <a:bodyPr/>
          <a:lstStyle/>
          <a:p>
            <a:fld id="{0673F0F1-7CC8-49C9-93EE-D34116FDB6ED}" type="slidenum">
              <a:rPr lang="en-US" altLang="en-US" smtClean="0"/>
              <a:pPr/>
              <a:t>4</a:t>
            </a:fld>
            <a:endParaRPr lang="en-US" altLang="en-US"/>
          </a:p>
        </p:txBody>
      </p:sp>
      <p:sp>
        <p:nvSpPr>
          <p:cNvPr id="7" name="Rectangle 6"/>
          <p:cNvSpPr/>
          <p:nvPr/>
        </p:nvSpPr>
        <p:spPr>
          <a:xfrm>
            <a:off x="286327" y="267855"/>
            <a:ext cx="8857673" cy="3662541"/>
          </a:xfrm>
          <a:prstGeom prst="rect">
            <a:avLst/>
          </a:prstGeom>
        </p:spPr>
        <p:txBody>
          <a:bodyPr wrap="square">
            <a:spAutoFit/>
          </a:bodyPr>
          <a:lstStyle/>
          <a:p>
            <a:r>
              <a:rPr lang="en-US" sz="2800" b="1" dirty="0">
                <a:solidFill>
                  <a:srgbClr val="FF0000"/>
                </a:solidFill>
              </a:rPr>
              <a:t>Node</a:t>
            </a:r>
            <a:r>
              <a:rPr lang="en-US" b="1" dirty="0"/>
              <a:t> </a:t>
            </a:r>
            <a:r>
              <a:rPr lang="en-US" sz="2400" dirty="0"/>
              <a:t>is a junction in a circuit where two or more circuit elements are connected together.</a:t>
            </a:r>
          </a:p>
          <a:p>
            <a:r>
              <a:rPr lang="en-US" sz="2800" b="1" dirty="0">
                <a:solidFill>
                  <a:srgbClr val="FF0000"/>
                </a:solidFill>
              </a:rPr>
              <a:t> Branch </a:t>
            </a:r>
            <a:r>
              <a:rPr lang="en-US" sz="2400" dirty="0"/>
              <a:t>is that part of a network which lies between two junctions.</a:t>
            </a:r>
          </a:p>
          <a:p>
            <a:r>
              <a:rPr lang="en-US" sz="2800" b="1" dirty="0">
                <a:solidFill>
                  <a:srgbClr val="FF0000"/>
                </a:solidFill>
              </a:rPr>
              <a:t>Loop. </a:t>
            </a:r>
          </a:p>
          <a:p>
            <a:r>
              <a:rPr lang="en-US" sz="2400" dirty="0"/>
              <a:t>It is a close path in a circuit in which no element or node is encountered more than once.</a:t>
            </a:r>
          </a:p>
          <a:p>
            <a:r>
              <a:rPr lang="en-US" sz="2800" b="1" dirty="0">
                <a:solidFill>
                  <a:srgbClr val="FF0000"/>
                </a:solidFill>
              </a:rPr>
              <a:t>Mesh.</a:t>
            </a:r>
          </a:p>
          <a:p>
            <a:r>
              <a:rPr lang="en-US" sz="2400" dirty="0"/>
              <a:t> It is a loop that contains no other loop within it.</a:t>
            </a:r>
          </a:p>
        </p:txBody>
      </p:sp>
      <p:pic>
        <p:nvPicPr>
          <p:cNvPr id="161794" name="Picture 2" descr="C:\Users\KIIT\Desktop\photo.PNG"/>
          <p:cNvPicPr>
            <a:picLocks noChangeAspect="1" noChangeArrowheads="1"/>
          </p:cNvPicPr>
          <p:nvPr/>
        </p:nvPicPr>
        <p:blipFill>
          <a:blip r:embed="rId2"/>
          <a:srcRect/>
          <a:stretch>
            <a:fillRect/>
          </a:stretch>
        </p:blipFill>
        <p:spPr bwMode="auto">
          <a:xfrm>
            <a:off x="711487" y="3865995"/>
            <a:ext cx="7790545" cy="2442441"/>
          </a:xfrm>
          <a:prstGeom prst="rect">
            <a:avLst/>
          </a:prstGeom>
          <a:noFill/>
        </p:spPr>
      </p:pic>
    </p:spTree>
  </p:cSld>
  <p:clrMapOvr>
    <a:masterClrMapping/>
  </p:clrMapOvr>
  <p:transition>
    <p:push dir="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5C6488CA-C0F8-4D49-BF86-EF343B68DFA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AE59C9C-7946-45D0-ADA4-028BF6095F20}" type="slidenum">
              <a:rPr lang="en-US" altLang="en-US">
                <a:latin typeface="Garamond" panose="02020404030301010803" pitchFamily="18" charset="0"/>
              </a:rPr>
              <a:pPr eaLnBrk="1" hangingPunct="1"/>
              <a:t>40</a:t>
            </a:fld>
            <a:endParaRPr lang="en-US" altLang="en-US">
              <a:latin typeface="Garamond" panose="02020404030301010803" pitchFamily="18" charset="0"/>
            </a:endParaRPr>
          </a:p>
        </p:txBody>
      </p:sp>
      <p:sp>
        <p:nvSpPr>
          <p:cNvPr id="177154" name="Rectangle 2">
            <a:extLst>
              <a:ext uri="{FF2B5EF4-FFF2-40B4-BE49-F238E27FC236}">
                <a16:creationId xmlns:a16="http://schemas.microsoft.com/office/drawing/2014/main" id="{AC3E4A53-D291-43F7-8742-8F9245205578}"/>
              </a:ext>
            </a:extLst>
          </p:cNvPr>
          <p:cNvSpPr>
            <a:spLocks noGrp="1" noChangeArrowheads="1"/>
          </p:cNvSpPr>
          <p:nvPr>
            <p:ph type="title"/>
          </p:nvPr>
        </p:nvSpPr>
        <p:spPr>
          <a:xfrm>
            <a:off x="228600" y="304800"/>
            <a:ext cx="8229600" cy="533400"/>
          </a:xfrm>
        </p:spPr>
        <p:txBody>
          <a:bodyPr/>
          <a:lstStyle/>
          <a:p>
            <a:r>
              <a:rPr lang="en-US" altLang="en-US" sz="3800" b="1">
                <a:solidFill>
                  <a:srgbClr val="339966"/>
                </a:solidFill>
                <a:latin typeface="Times New Roman" panose="02020603050405020304" pitchFamily="18" charset="0"/>
              </a:rPr>
              <a:t>Example 6</a:t>
            </a:r>
            <a:endParaRPr lang="en-US" altLang="en-US" sz="3800">
              <a:solidFill>
                <a:srgbClr val="339966"/>
              </a:solidFill>
              <a:latin typeface="Times New Roman" panose="02020603050405020304" pitchFamily="18" charset="0"/>
            </a:endParaRPr>
          </a:p>
        </p:txBody>
      </p:sp>
      <p:sp>
        <p:nvSpPr>
          <p:cNvPr id="177155" name="Rectangle 3">
            <a:extLst>
              <a:ext uri="{FF2B5EF4-FFF2-40B4-BE49-F238E27FC236}">
                <a16:creationId xmlns:a16="http://schemas.microsoft.com/office/drawing/2014/main" id="{04CA977F-2AB3-4BE7-8CEA-BD37BBAD18F9}"/>
              </a:ext>
            </a:extLst>
          </p:cNvPr>
          <p:cNvSpPr>
            <a:spLocks noGrp="1" noChangeArrowheads="1"/>
          </p:cNvSpPr>
          <p:nvPr>
            <p:ph type="body" sz="half" idx="1"/>
          </p:nvPr>
        </p:nvSpPr>
        <p:spPr>
          <a:xfrm>
            <a:off x="228600" y="990600"/>
            <a:ext cx="8610600" cy="914400"/>
          </a:xfrm>
        </p:spPr>
        <p:txBody>
          <a:bodyPr/>
          <a:lstStyle/>
          <a:p>
            <a:pPr marL="533400" indent="-533400"/>
            <a:r>
              <a:rPr lang="en-US" altLang="en-US">
                <a:latin typeface="Times New Roman" panose="02020603050405020304" pitchFamily="18" charset="0"/>
              </a:rPr>
              <a:t>Determine the currents in various resistances of  the  network shown. </a:t>
            </a:r>
          </a:p>
        </p:txBody>
      </p:sp>
      <p:pic>
        <p:nvPicPr>
          <p:cNvPr id="177156" name="Picture 4" descr="5">
            <a:extLst>
              <a:ext uri="{FF2B5EF4-FFF2-40B4-BE49-F238E27FC236}">
                <a16:creationId xmlns:a16="http://schemas.microsoft.com/office/drawing/2014/main" id="{AF48D33A-C573-429B-9CF3-AC282A0BD405}"/>
              </a:ext>
            </a:extLst>
          </p:cNvPr>
          <p:cNvPicPr>
            <a:picLocks noGrp="1" noChangeAspect="1" noChangeArrowheads="1"/>
          </p:cNvPicPr>
          <p:nvPr>
            <p:ph sz="quarter" idx="3"/>
          </p:nvPr>
        </p:nvPicPr>
        <p:blipFill>
          <a:blip r:embed="rId2">
            <a:lum bright="-24000" contrast="60000"/>
            <a:extLst>
              <a:ext uri="{28A0092B-C50C-407E-A947-70E740481C1C}">
                <a14:useLocalDpi xmlns:a14="http://schemas.microsoft.com/office/drawing/2010/main" val="0"/>
              </a:ext>
            </a:extLst>
          </a:blip>
          <a:srcRect l="2174" t="5220" r="4347" b="1877"/>
          <a:stretch>
            <a:fillRect/>
          </a:stretch>
        </p:blipFill>
        <p:spPr>
          <a:xfrm>
            <a:off x="2362200" y="2408238"/>
            <a:ext cx="4343400" cy="3333750"/>
          </a:xfrm>
          <a:noFill/>
          <a:ln w="28575">
            <a:solidFill>
              <a:srgbClr val="0066FF"/>
            </a:solidFill>
            <a:miter lim="800000"/>
            <a:headEnd/>
            <a:tailEnd/>
          </a:ln>
        </p:spPr>
      </p:pic>
      <p:grpSp>
        <p:nvGrpSpPr>
          <p:cNvPr id="2" name="Group 5">
            <a:extLst>
              <a:ext uri="{FF2B5EF4-FFF2-40B4-BE49-F238E27FC236}">
                <a16:creationId xmlns:a16="http://schemas.microsoft.com/office/drawing/2014/main" id="{1178229E-2015-4AB9-B71C-234D45A3C46B}"/>
              </a:ext>
            </a:extLst>
          </p:cNvPr>
          <p:cNvGrpSpPr>
            <a:grpSpLocks/>
          </p:cNvGrpSpPr>
          <p:nvPr/>
        </p:nvGrpSpPr>
        <p:grpSpPr bwMode="auto">
          <a:xfrm>
            <a:off x="6324600" y="6477000"/>
            <a:ext cx="2057400" cy="396875"/>
            <a:chOff x="2304" y="4032"/>
            <a:chExt cx="1296" cy="294"/>
          </a:xfrm>
        </p:grpSpPr>
        <p:sp>
          <p:nvSpPr>
            <p:cNvPr id="67593" name="AutoShape 6">
              <a:extLst>
                <a:ext uri="{FF2B5EF4-FFF2-40B4-BE49-F238E27FC236}">
                  <a16:creationId xmlns:a16="http://schemas.microsoft.com/office/drawing/2014/main" id="{763D8B5D-765E-40CD-BC3F-87CDA9DCB0A6}"/>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7594" name="Text Box 7">
              <a:extLst>
                <a:ext uri="{FF2B5EF4-FFF2-40B4-BE49-F238E27FC236}">
                  <a16:creationId xmlns:a16="http://schemas.microsoft.com/office/drawing/2014/main" id="{AFE5F1F5-1219-44A2-A115-BE7C004E5511}"/>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77154"/>
                                        </p:tgtEl>
                                        <p:attrNameLst>
                                          <p:attrName>style.visibility</p:attrName>
                                        </p:attrNameLst>
                                      </p:cBhvr>
                                      <p:to>
                                        <p:strVal val="visible"/>
                                      </p:to>
                                    </p:set>
                                    <p:animEffect transition="in" filter="wipe(down)">
                                      <p:cBhvr>
                                        <p:cTn id="7" dur="580">
                                          <p:stCondLst>
                                            <p:cond delay="0"/>
                                          </p:stCondLst>
                                        </p:cTn>
                                        <p:tgtEl>
                                          <p:spTgt spid="177154"/>
                                        </p:tgtEl>
                                      </p:cBhvr>
                                    </p:animEffect>
                                    <p:anim calcmode="lin" valueType="num">
                                      <p:cBhvr>
                                        <p:cTn id="8" dur="1822" tmFilter="0,0; 0.14,0.36; 0.43,0.73; 0.71,0.91; 1.0,1.0">
                                          <p:stCondLst>
                                            <p:cond delay="0"/>
                                          </p:stCondLst>
                                        </p:cTn>
                                        <p:tgtEl>
                                          <p:spTgt spid="17715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715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715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715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7154"/>
                                        </p:tgtEl>
                                        <p:attrNameLst>
                                          <p:attrName>ppt_y</p:attrName>
                                        </p:attrNameLst>
                                      </p:cBhvr>
                                      <p:tavLst>
                                        <p:tav tm="0" fmla="#ppt_y-sin(pi*$)/81">
                                          <p:val>
                                            <p:fltVal val="0"/>
                                          </p:val>
                                        </p:tav>
                                        <p:tav tm="100000">
                                          <p:val>
                                            <p:fltVal val="1"/>
                                          </p:val>
                                        </p:tav>
                                      </p:tavLst>
                                    </p:anim>
                                    <p:animScale>
                                      <p:cBhvr>
                                        <p:cTn id="13" dur="26">
                                          <p:stCondLst>
                                            <p:cond delay="650"/>
                                          </p:stCondLst>
                                        </p:cTn>
                                        <p:tgtEl>
                                          <p:spTgt spid="177154"/>
                                        </p:tgtEl>
                                      </p:cBhvr>
                                      <p:to x="100000" y="60000"/>
                                    </p:animScale>
                                    <p:animScale>
                                      <p:cBhvr>
                                        <p:cTn id="14" dur="166" decel="50000">
                                          <p:stCondLst>
                                            <p:cond delay="676"/>
                                          </p:stCondLst>
                                        </p:cTn>
                                        <p:tgtEl>
                                          <p:spTgt spid="177154"/>
                                        </p:tgtEl>
                                      </p:cBhvr>
                                      <p:to x="100000" y="100000"/>
                                    </p:animScale>
                                    <p:animScale>
                                      <p:cBhvr>
                                        <p:cTn id="15" dur="26">
                                          <p:stCondLst>
                                            <p:cond delay="1312"/>
                                          </p:stCondLst>
                                        </p:cTn>
                                        <p:tgtEl>
                                          <p:spTgt spid="177154"/>
                                        </p:tgtEl>
                                      </p:cBhvr>
                                      <p:to x="100000" y="80000"/>
                                    </p:animScale>
                                    <p:animScale>
                                      <p:cBhvr>
                                        <p:cTn id="16" dur="166" decel="50000">
                                          <p:stCondLst>
                                            <p:cond delay="1338"/>
                                          </p:stCondLst>
                                        </p:cTn>
                                        <p:tgtEl>
                                          <p:spTgt spid="177154"/>
                                        </p:tgtEl>
                                      </p:cBhvr>
                                      <p:to x="100000" y="100000"/>
                                    </p:animScale>
                                    <p:animScale>
                                      <p:cBhvr>
                                        <p:cTn id="17" dur="26">
                                          <p:stCondLst>
                                            <p:cond delay="1642"/>
                                          </p:stCondLst>
                                        </p:cTn>
                                        <p:tgtEl>
                                          <p:spTgt spid="177154"/>
                                        </p:tgtEl>
                                      </p:cBhvr>
                                      <p:to x="100000" y="90000"/>
                                    </p:animScale>
                                    <p:animScale>
                                      <p:cBhvr>
                                        <p:cTn id="18" dur="166" decel="50000">
                                          <p:stCondLst>
                                            <p:cond delay="1668"/>
                                          </p:stCondLst>
                                        </p:cTn>
                                        <p:tgtEl>
                                          <p:spTgt spid="177154"/>
                                        </p:tgtEl>
                                      </p:cBhvr>
                                      <p:to x="100000" y="100000"/>
                                    </p:animScale>
                                    <p:animScale>
                                      <p:cBhvr>
                                        <p:cTn id="19" dur="26">
                                          <p:stCondLst>
                                            <p:cond delay="1808"/>
                                          </p:stCondLst>
                                        </p:cTn>
                                        <p:tgtEl>
                                          <p:spTgt spid="177154"/>
                                        </p:tgtEl>
                                      </p:cBhvr>
                                      <p:to x="100000" y="95000"/>
                                    </p:animScale>
                                    <p:animScale>
                                      <p:cBhvr>
                                        <p:cTn id="20" dur="166" decel="50000">
                                          <p:stCondLst>
                                            <p:cond delay="1834"/>
                                          </p:stCondLst>
                                        </p:cTn>
                                        <p:tgtEl>
                                          <p:spTgt spid="177154"/>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77155">
                                            <p:txEl>
                                              <p:pRg st="0" end="0"/>
                                            </p:txEl>
                                          </p:spTgt>
                                        </p:tgtEl>
                                        <p:attrNameLst>
                                          <p:attrName>style.visibility</p:attrName>
                                        </p:attrNameLst>
                                      </p:cBhvr>
                                      <p:to>
                                        <p:strVal val="visible"/>
                                      </p:to>
                                    </p:set>
                                    <p:animEffect transition="in" filter="fade">
                                      <p:cBhvr>
                                        <p:cTn id="24" dur="500"/>
                                        <p:tgtEl>
                                          <p:spTgt spid="177155">
                                            <p:txEl>
                                              <p:pRg st="0" end="0"/>
                                            </p:txEl>
                                          </p:spTgt>
                                        </p:tgtEl>
                                      </p:cBhvr>
                                    </p:animEffect>
                                    <p:anim calcmode="lin" valueType="num">
                                      <p:cBhvr>
                                        <p:cTn id="25" dur="500" fill="hold"/>
                                        <p:tgtEl>
                                          <p:spTgt spid="177155">
                                            <p:txEl>
                                              <p:pRg st="0" end="0"/>
                                            </p:txEl>
                                          </p:spTgt>
                                        </p:tgtEl>
                                        <p:attrNameLst>
                                          <p:attrName>ppt_x</p:attrName>
                                        </p:attrNameLst>
                                      </p:cBhvr>
                                      <p:tavLst>
                                        <p:tav tm="0">
                                          <p:val>
                                            <p:strVal val="#ppt_x-.1"/>
                                          </p:val>
                                        </p:tav>
                                        <p:tav tm="100000">
                                          <p:val>
                                            <p:strVal val="#ppt_x"/>
                                          </p:val>
                                        </p:tav>
                                      </p:tavLst>
                                    </p:anim>
                                    <p:anim calcmode="lin" valueType="num">
                                      <p:cBhvr>
                                        <p:cTn id="26" dur="500" fill="hold"/>
                                        <p:tgtEl>
                                          <p:spTgt spid="177155">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350"/>
                            </p:stCondLst>
                            <p:childTnLst>
                              <p:par>
                                <p:cTn id="28" presetID="8" presetClass="entr" presetSubtype="16" fill="hold" nodeType="afterEffect">
                                  <p:stCondLst>
                                    <p:cond delay="0"/>
                                  </p:stCondLst>
                                  <p:childTnLst>
                                    <p:set>
                                      <p:cBhvr>
                                        <p:cTn id="29" dur="1" fill="hold">
                                          <p:stCondLst>
                                            <p:cond delay="0"/>
                                          </p:stCondLst>
                                        </p:cTn>
                                        <p:tgtEl>
                                          <p:spTgt spid="177156"/>
                                        </p:tgtEl>
                                        <p:attrNameLst>
                                          <p:attrName>style.visibility</p:attrName>
                                        </p:attrNameLst>
                                      </p:cBhvr>
                                      <p:to>
                                        <p:strVal val="visible"/>
                                      </p:to>
                                    </p:set>
                                    <p:animEffect transition="in" filter="diamond(in)">
                                      <p:cBhvr>
                                        <p:cTn id="30" dur="2000"/>
                                        <p:tgtEl>
                                          <p:spTgt spid="177156"/>
                                        </p:tgtEl>
                                      </p:cBhvr>
                                    </p:animEffect>
                                  </p:childTnLst>
                                </p:cTn>
                              </p:par>
                            </p:childTnLst>
                          </p:cTn>
                        </p:par>
                        <p:par>
                          <p:cTn id="31" fill="hold" nodeType="afterGroup">
                            <p:stCondLst>
                              <p:cond delay="735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p:bldP spid="17715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C534B4-2E0A-4D3B-8D35-F3CB4D0E9B9A}"/>
              </a:ext>
            </a:extLst>
          </p:cNvPr>
          <p:cNvSpPr>
            <a:spLocks noGrp="1"/>
          </p:cNvSpPr>
          <p:nvPr>
            <p:ph type="sldNum" sz="quarter" idx="12"/>
          </p:nvPr>
        </p:nvSpPr>
        <p:spPr/>
        <p:txBody>
          <a:bodyPr/>
          <a:lstStyle/>
          <a:p>
            <a:fld id="{D7D5A532-E904-4896-931D-AB6DB0B8A777}" type="slidenum">
              <a:rPr lang="en-US" altLang="en-US" smtClean="0"/>
              <a:pPr/>
              <a:t>41</a:t>
            </a:fld>
            <a:endParaRPr lang="en-US" altLang="en-US"/>
          </a:p>
        </p:txBody>
      </p:sp>
      <p:pic>
        <p:nvPicPr>
          <p:cNvPr id="5" name="Picture 4">
            <a:extLst>
              <a:ext uri="{FF2B5EF4-FFF2-40B4-BE49-F238E27FC236}">
                <a16:creationId xmlns:a16="http://schemas.microsoft.com/office/drawing/2014/main" id="{96C2A828-39DF-4726-9862-C6F5ECC02F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85875"/>
            <a:ext cx="9144000" cy="4286250"/>
          </a:xfrm>
          <a:prstGeom prst="rect">
            <a:avLst/>
          </a:prstGeom>
        </p:spPr>
      </p:pic>
    </p:spTree>
    <p:extLst>
      <p:ext uri="{BB962C8B-B14F-4D97-AF65-F5344CB8AC3E}">
        <p14:creationId xmlns:p14="http://schemas.microsoft.com/office/powerpoint/2010/main" val="3180627772"/>
      </p:ext>
    </p:extLst>
  </p:cSld>
  <p:clrMapOvr>
    <a:masterClrMapping/>
  </p:clrMapOvr>
  <p:transition>
    <p:push dir="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Slide Number Placeholder 3">
            <a:extLst>
              <a:ext uri="{FF2B5EF4-FFF2-40B4-BE49-F238E27FC236}">
                <a16:creationId xmlns:a16="http://schemas.microsoft.com/office/drawing/2014/main" id="{108148AF-449A-4A75-9C01-CBF9DC396EF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91FBCDC-792F-494D-8368-96C368754CEE}" type="slidenum">
              <a:rPr lang="en-US" altLang="en-US">
                <a:latin typeface="Garamond" panose="02020404030301010803" pitchFamily="18" charset="0"/>
              </a:rPr>
              <a:pPr eaLnBrk="1" hangingPunct="1"/>
              <a:t>42</a:t>
            </a:fld>
            <a:endParaRPr lang="en-US" altLang="en-US">
              <a:latin typeface="Garamond" panose="02020404030301010803" pitchFamily="18" charset="0"/>
            </a:endParaRPr>
          </a:p>
        </p:txBody>
      </p:sp>
      <p:sp>
        <p:nvSpPr>
          <p:cNvPr id="178178" name="Text Box 2">
            <a:extLst>
              <a:ext uri="{FF2B5EF4-FFF2-40B4-BE49-F238E27FC236}">
                <a16:creationId xmlns:a16="http://schemas.microsoft.com/office/drawing/2014/main" id="{FF32C420-7EB0-4178-A4F0-01657DF2DB40}"/>
              </a:ext>
            </a:extLst>
          </p:cNvPr>
          <p:cNvSpPr txBox="1">
            <a:spLocks noChangeArrowheads="1"/>
          </p:cNvSpPr>
          <p:nvPr/>
        </p:nvSpPr>
        <p:spPr bwMode="auto">
          <a:xfrm>
            <a:off x="609600" y="1020763"/>
            <a:ext cx="723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dirty="0">
                <a:solidFill>
                  <a:srgbClr val="A50021"/>
                </a:solidFill>
                <a:cs typeface="Arial" panose="020B0604020202020204" pitchFamily="34" charset="0"/>
              </a:rPr>
              <a:t>Writing the mesh equations</a:t>
            </a:r>
            <a:r>
              <a:rPr lang="en-US" altLang="en-US" sz="3200" dirty="0">
                <a:cs typeface="Arial" panose="020B0604020202020204" pitchFamily="34" charset="0"/>
              </a:rPr>
              <a:t> </a:t>
            </a:r>
            <a:r>
              <a:rPr lang="en-US" altLang="en-US" sz="3200" dirty="0">
                <a:solidFill>
                  <a:srgbClr val="0000FF"/>
                </a:solidFill>
                <a:cs typeface="Arial" panose="020B0604020202020204" pitchFamily="34" charset="0"/>
              </a:rPr>
              <a:t>by inspection</a:t>
            </a:r>
            <a:r>
              <a:rPr lang="en-US" altLang="en-US" sz="3200" dirty="0">
                <a:cs typeface="Arial" panose="020B0604020202020204" pitchFamily="34" charset="0"/>
              </a:rPr>
              <a:t>, </a:t>
            </a:r>
          </a:p>
        </p:txBody>
      </p:sp>
      <p:pic>
        <p:nvPicPr>
          <p:cNvPr id="178179" name="Picture 3" descr="(5">
            <a:extLst>
              <a:ext uri="{FF2B5EF4-FFF2-40B4-BE49-F238E27FC236}">
                <a16:creationId xmlns:a16="http://schemas.microsoft.com/office/drawing/2014/main" id="{C00A00F5-699F-47EC-A663-6371452AAA09}"/>
              </a:ext>
            </a:extLst>
          </p:cNvPr>
          <p:cNvPicPr>
            <a:picLocks noChangeAspect="1" noChangeArrowheads="1"/>
          </p:cNvPicPr>
          <p:nvPr/>
        </p:nvPicPr>
        <p:blipFill>
          <a:blip r:embed="rId2">
            <a:lum bright="-30000" contrast="66000"/>
            <a:extLst>
              <a:ext uri="{28A0092B-C50C-407E-A947-70E740481C1C}">
                <a14:useLocalDpi xmlns:a14="http://schemas.microsoft.com/office/drawing/2010/main" val="0"/>
              </a:ext>
            </a:extLst>
          </a:blip>
          <a:srcRect l="26901" t="3981" r="25060" b="84106"/>
          <a:stretch>
            <a:fillRect/>
          </a:stretch>
        </p:blipFill>
        <p:spPr bwMode="auto">
          <a:xfrm>
            <a:off x="685800" y="1981200"/>
            <a:ext cx="7239000" cy="13716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pic>
        <p:nvPicPr>
          <p:cNvPr id="178180" name="Picture 4" descr="(5">
            <a:extLst>
              <a:ext uri="{FF2B5EF4-FFF2-40B4-BE49-F238E27FC236}">
                <a16:creationId xmlns:a16="http://schemas.microsoft.com/office/drawing/2014/main" id="{7D759FB9-B730-4573-B9A3-5FA73F8671E8}"/>
              </a:ext>
            </a:extLst>
          </p:cNvPr>
          <p:cNvPicPr>
            <a:picLocks noChangeAspect="1" noChangeArrowheads="1"/>
          </p:cNvPicPr>
          <p:nvPr/>
        </p:nvPicPr>
        <p:blipFill>
          <a:blip r:embed="rId2">
            <a:lum bright="-30000" contrast="66000"/>
            <a:extLst>
              <a:ext uri="{28A0092B-C50C-407E-A947-70E740481C1C}">
                <a14:useLocalDpi xmlns:a14="http://schemas.microsoft.com/office/drawing/2010/main" val="0"/>
              </a:ext>
            </a:extLst>
          </a:blip>
          <a:srcRect l="42577" t="16554" r="29105" b="72856"/>
          <a:stretch>
            <a:fillRect/>
          </a:stretch>
        </p:blipFill>
        <p:spPr bwMode="auto">
          <a:xfrm>
            <a:off x="3048000" y="3657600"/>
            <a:ext cx="4267200" cy="1219200"/>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sp>
        <p:nvSpPr>
          <p:cNvPr id="178182" name="Text Box 6">
            <a:extLst>
              <a:ext uri="{FF2B5EF4-FFF2-40B4-BE49-F238E27FC236}">
                <a16:creationId xmlns:a16="http://schemas.microsoft.com/office/drawing/2014/main" id="{2F1DB9FC-1EB3-4ABC-8BC4-0566EE365571}"/>
              </a:ext>
            </a:extLst>
          </p:cNvPr>
          <p:cNvSpPr txBox="1">
            <a:spLocks noChangeArrowheads="1"/>
          </p:cNvSpPr>
          <p:nvPr/>
        </p:nvSpPr>
        <p:spPr bwMode="auto">
          <a:xfrm>
            <a:off x="457200" y="5029200"/>
            <a:ext cx="213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A50021"/>
                </a:solidFill>
                <a:cs typeface="Arial" panose="020B0604020202020204" pitchFamily="34" charset="0"/>
              </a:rPr>
              <a:t>Solving,</a:t>
            </a:r>
            <a:r>
              <a:rPr lang="en-US" altLang="en-US" sz="3200">
                <a:cs typeface="Arial" panose="020B0604020202020204" pitchFamily="34" charset="0"/>
              </a:rPr>
              <a:t> </a:t>
            </a:r>
            <a:endParaRPr lang="en-US" altLang="en-US" sz="3200">
              <a:solidFill>
                <a:srgbClr val="0000CC"/>
              </a:solidFill>
              <a:cs typeface="Arial" panose="020B0604020202020204" pitchFamily="34" charset="0"/>
            </a:endParaRPr>
          </a:p>
        </p:txBody>
      </p:sp>
      <p:grpSp>
        <p:nvGrpSpPr>
          <p:cNvPr id="2" name="Group 7">
            <a:extLst>
              <a:ext uri="{FF2B5EF4-FFF2-40B4-BE49-F238E27FC236}">
                <a16:creationId xmlns:a16="http://schemas.microsoft.com/office/drawing/2014/main" id="{28DCDBCE-0B8D-4887-A72D-BF730B0DF3C6}"/>
              </a:ext>
            </a:extLst>
          </p:cNvPr>
          <p:cNvGrpSpPr>
            <a:grpSpLocks/>
          </p:cNvGrpSpPr>
          <p:nvPr/>
        </p:nvGrpSpPr>
        <p:grpSpPr bwMode="auto">
          <a:xfrm>
            <a:off x="6324600" y="6477000"/>
            <a:ext cx="2057400" cy="396875"/>
            <a:chOff x="2304" y="4032"/>
            <a:chExt cx="1296" cy="294"/>
          </a:xfrm>
        </p:grpSpPr>
        <p:sp>
          <p:nvSpPr>
            <p:cNvPr id="68626" name="AutoShape 8">
              <a:extLst>
                <a:ext uri="{FF2B5EF4-FFF2-40B4-BE49-F238E27FC236}">
                  <a16:creationId xmlns:a16="http://schemas.microsoft.com/office/drawing/2014/main" id="{99053A52-D5A9-40E5-B505-F13C73FE50FD}"/>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8627" name="Text Box 9">
              <a:extLst>
                <a:ext uri="{FF2B5EF4-FFF2-40B4-BE49-F238E27FC236}">
                  <a16:creationId xmlns:a16="http://schemas.microsoft.com/office/drawing/2014/main" id="{1EDD82D1-7805-4C3D-AE28-647AB4FE2D0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178186" name="Text Box 10">
            <a:extLst>
              <a:ext uri="{FF2B5EF4-FFF2-40B4-BE49-F238E27FC236}">
                <a16:creationId xmlns:a16="http://schemas.microsoft.com/office/drawing/2014/main" id="{C1AED869-97C7-41F1-A5B5-044B31B679AF}"/>
              </a:ext>
            </a:extLst>
          </p:cNvPr>
          <p:cNvSpPr txBox="1">
            <a:spLocks noChangeArrowheads="1"/>
          </p:cNvSpPr>
          <p:nvPr/>
        </p:nvSpPr>
        <p:spPr bwMode="auto">
          <a:xfrm>
            <a:off x="228600" y="457200"/>
            <a:ext cx="37271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b="1" dirty="0">
                <a:solidFill>
                  <a:srgbClr val="0033CC"/>
                </a:solidFill>
              </a:rPr>
              <a:t>Another method :</a:t>
            </a:r>
            <a:endParaRPr lang="en-US" altLang="en-US" sz="3200" dirty="0">
              <a:solidFill>
                <a:srgbClr val="0000FF"/>
              </a:solidFill>
            </a:endParaRPr>
          </a:p>
        </p:txBody>
      </p:sp>
      <p:grpSp>
        <p:nvGrpSpPr>
          <p:cNvPr id="3" name="Group 11">
            <a:extLst>
              <a:ext uri="{FF2B5EF4-FFF2-40B4-BE49-F238E27FC236}">
                <a16:creationId xmlns:a16="http://schemas.microsoft.com/office/drawing/2014/main" id="{7BD09F29-DD82-4B1C-BE4A-6291F1A0A3B0}"/>
              </a:ext>
            </a:extLst>
          </p:cNvPr>
          <p:cNvGrpSpPr>
            <a:grpSpLocks/>
          </p:cNvGrpSpPr>
          <p:nvPr/>
        </p:nvGrpSpPr>
        <p:grpSpPr bwMode="auto">
          <a:xfrm>
            <a:off x="8001000" y="1524000"/>
            <a:ext cx="1143000" cy="685800"/>
            <a:chOff x="4824" y="3744"/>
            <a:chExt cx="696" cy="432"/>
          </a:xfrm>
        </p:grpSpPr>
        <p:sp>
          <p:nvSpPr>
            <p:cNvPr id="68624" name="AutoShape 12">
              <a:extLst>
                <a:ext uri="{FF2B5EF4-FFF2-40B4-BE49-F238E27FC236}">
                  <a16:creationId xmlns:a16="http://schemas.microsoft.com/office/drawing/2014/main" id="{2D58F060-1F40-4C9C-858B-D70540D40BF0}"/>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8625" name="Text Box 13">
              <a:extLst>
                <a:ext uri="{FF2B5EF4-FFF2-40B4-BE49-F238E27FC236}">
                  <a16:creationId xmlns:a16="http://schemas.microsoft.com/office/drawing/2014/main" id="{ADA63507-8CBD-4BBD-AA7E-147FBC761011}"/>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
        <p:nvSpPr>
          <p:cNvPr id="178190" name="Text Box 14">
            <a:extLst>
              <a:ext uri="{FF2B5EF4-FFF2-40B4-BE49-F238E27FC236}">
                <a16:creationId xmlns:a16="http://schemas.microsoft.com/office/drawing/2014/main" id="{5D8E81E6-278C-425C-9555-6887C572A471}"/>
              </a:ext>
            </a:extLst>
          </p:cNvPr>
          <p:cNvSpPr txBox="1">
            <a:spLocks noChangeArrowheads="1"/>
          </p:cNvSpPr>
          <p:nvPr/>
        </p:nvSpPr>
        <p:spPr bwMode="auto">
          <a:xfrm>
            <a:off x="381000" y="5715000"/>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we get   </a:t>
            </a:r>
            <a:r>
              <a:rPr lang="en-US" altLang="en-US" sz="2800" i="1">
                <a:solidFill>
                  <a:srgbClr val="0000CC"/>
                </a:solidFill>
              </a:rPr>
              <a:t>I</a:t>
            </a:r>
            <a:r>
              <a:rPr lang="en-US" altLang="en-US" sz="2800" baseline="-25000">
                <a:solidFill>
                  <a:srgbClr val="0000CC"/>
                </a:solidFill>
              </a:rPr>
              <a:t>1</a:t>
            </a:r>
            <a:r>
              <a:rPr lang="en-US" altLang="en-US" sz="2800" i="1">
                <a:solidFill>
                  <a:srgbClr val="0000CC"/>
                </a:solidFill>
              </a:rPr>
              <a:t> = </a:t>
            </a:r>
            <a:r>
              <a:rPr lang="en-US" altLang="en-US" sz="2800">
                <a:solidFill>
                  <a:srgbClr val="0000CC"/>
                </a:solidFill>
              </a:rPr>
              <a:t>2.55 A,    </a:t>
            </a:r>
            <a:r>
              <a:rPr lang="en-US" altLang="en-US" sz="2800" i="1">
                <a:solidFill>
                  <a:srgbClr val="0000CC"/>
                </a:solidFill>
              </a:rPr>
              <a:t>I</a:t>
            </a:r>
            <a:r>
              <a:rPr lang="en-US" altLang="en-US" sz="2800" baseline="-25000">
                <a:solidFill>
                  <a:srgbClr val="0000CC"/>
                </a:solidFill>
              </a:rPr>
              <a:t>2</a:t>
            </a:r>
            <a:r>
              <a:rPr lang="en-US" altLang="en-US" sz="2800" i="1">
                <a:solidFill>
                  <a:srgbClr val="0000CC"/>
                </a:solidFill>
              </a:rPr>
              <a:t> </a:t>
            </a:r>
            <a:r>
              <a:rPr lang="en-US" altLang="en-US" sz="2800">
                <a:solidFill>
                  <a:srgbClr val="0000CC"/>
                </a:solidFill>
              </a:rPr>
              <a:t>= 3.167 A</a:t>
            </a:r>
            <a:endParaRPr lang="en-US" altLang="en-US" sz="2800"/>
          </a:p>
        </p:txBody>
      </p:sp>
      <p:grpSp>
        <p:nvGrpSpPr>
          <p:cNvPr id="4" name="Group 16">
            <a:extLst>
              <a:ext uri="{FF2B5EF4-FFF2-40B4-BE49-F238E27FC236}">
                <a16:creationId xmlns:a16="http://schemas.microsoft.com/office/drawing/2014/main" id="{16376BD1-351C-4501-B78A-61AA1F15933C}"/>
              </a:ext>
            </a:extLst>
          </p:cNvPr>
          <p:cNvGrpSpPr>
            <a:grpSpLocks/>
          </p:cNvGrpSpPr>
          <p:nvPr/>
        </p:nvGrpSpPr>
        <p:grpSpPr bwMode="auto">
          <a:xfrm>
            <a:off x="8001000" y="5029200"/>
            <a:ext cx="1143000" cy="685800"/>
            <a:chOff x="4824" y="3744"/>
            <a:chExt cx="696" cy="432"/>
          </a:xfrm>
        </p:grpSpPr>
        <p:sp>
          <p:nvSpPr>
            <p:cNvPr id="68622" name="AutoShape 17">
              <a:extLst>
                <a:ext uri="{FF2B5EF4-FFF2-40B4-BE49-F238E27FC236}">
                  <a16:creationId xmlns:a16="http://schemas.microsoft.com/office/drawing/2014/main" id="{47510EEA-7338-4977-8078-45D71AD83FB3}"/>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8623" name="Text Box 18">
              <a:extLst>
                <a:ext uri="{FF2B5EF4-FFF2-40B4-BE49-F238E27FC236}">
                  <a16:creationId xmlns:a16="http://schemas.microsoft.com/office/drawing/2014/main" id="{469FB83F-0253-4086-A9AB-300A10664898}"/>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178186"/>
                                        </p:tgtEl>
                                        <p:attrNameLst>
                                          <p:attrName>style.visibility</p:attrName>
                                        </p:attrNameLst>
                                      </p:cBhvr>
                                      <p:to>
                                        <p:strVal val="visible"/>
                                      </p:to>
                                    </p:set>
                                    <p:animEffect transition="in" filter="fade">
                                      <p:cBhvr>
                                        <p:cTn id="7" dur="770" decel="100000"/>
                                        <p:tgtEl>
                                          <p:spTgt spid="178186"/>
                                        </p:tgtEl>
                                      </p:cBhvr>
                                    </p:animEffect>
                                    <p:animScale>
                                      <p:cBhvr>
                                        <p:cTn id="8" dur="770" decel="100000"/>
                                        <p:tgtEl>
                                          <p:spTgt spid="178186"/>
                                        </p:tgtEl>
                                      </p:cBhvr>
                                      <p:from x="10000" y="10000"/>
                                      <p:to x="200000" y="450000"/>
                                    </p:animScale>
                                    <p:animScale>
                                      <p:cBhvr>
                                        <p:cTn id="9" dur="1230" accel="100000" fill="hold">
                                          <p:stCondLst>
                                            <p:cond delay="770"/>
                                          </p:stCondLst>
                                        </p:cTn>
                                        <p:tgtEl>
                                          <p:spTgt spid="178186"/>
                                        </p:tgtEl>
                                      </p:cBhvr>
                                      <p:from x="200000" y="450000"/>
                                      <p:to x="100000" y="100000"/>
                                    </p:animScale>
                                    <p:set>
                                      <p:cBhvr>
                                        <p:cTn id="10" dur="770" fill="hold"/>
                                        <p:tgtEl>
                                          <p:spTgt spid="178186"/>
                                        </p:tgtEl>
                                        <p:attrNameLst>
                                          <p:attrName>ppt_x</p:attrName>
                                        </p:attrNameLst>
                                      </p:cBhvr>
                                      <p:to>
                                        <p:strVal val="(0.5)"/>
                                      </p:to>
                                    </p:set>
                                    <p:anim from="(0.5)" to="(#ppt_x)" calcmode="lin" valueType="num">
                                      <p:cBhvr>
                                        <p:cTn id="11" dur="1230" accel="100000" fill="hold">
                                          <p:stCondLst>
                                            <p:cond delay="770"/>
                                          </p:stCondLst>
                                        </p:cTn>
                                        <p:tgtEl>
                                          <p:spTgt spid="178186"/>
                                        </p:tgtEl>
                                        <p:attrNameLst>
                                          <p:attrName>ppt_x</p:attrName>
                                        </p:attrNameLst>
                                      </p:cBhvr>
                                    </p:anim>
                                    <p:set>
                                      <p:cBhvr>
                                        <p:cTn id="12" dur="770" fill="hold"/>
                                        <p:tgtEl>
                                          <p:spTgt spid="178186"/>
                                        </p:tgtEl>
                                        <p:attrNameLst>
                                          <p:attrName>ppt_y</p:attrName>
                                        </p:attrNameLst>
                                      </p:cBhvr>
                                      <p:to>
                                        <p:strVal val="(#ppt_y+0.4)"/>
                                      </p:to>
                                    </p:set>
                                    <p:anim from="(#ppt_y+0.4)" to="(#ppt_y)" calcmode="lin" valueType="num">
                                      <p:cBhvr>
                                        <p:cTn id="13" dur="1230" accel="100000" fill="hold">
                                          <p:stCondLst>
                                            <p:cond delay="770"/>
                                          </p:stCondLst>
                                        </p:cTn>
                                        <p:tgtEl>
                                          <p:spTgt spid="178186"/>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178178"/>
                                        </p:tgtEl>
                                        <p:attrNameLst>
                                          <p:attrName>style.visibility</p:attrName>
                                        </p:attrNameLst>
                                      </p:cBhvr>
                                      <p:to>
                                        <p:strVal val="visible"/>
                                      </p:to>
                                    </p:set>
                                    <p:animEffect transition="in" filter="fade">
                                      <p:cBhvr>
                                        <p:cTn id="17" dur="1000"/>
                                        <p:tgtEl>
                                          <p:spTgt spid="178178"/>
                                        </p:tgtEl>
                                      </p:cBhvr>
                                    </p:animEffect>
                                    <p:anim calcmode="lin" valueType="num">
                                      <p:cBhvr>
                                        <p:cTn id="18" dur="1000" fill="hold"/>
                                        <p:tgtEl>
                                          <p:spTgt spid="178178"/>
                                        </p:tgtEl>
                                        <p:attrNameLst>
                                          <p:attrName>ppt_x</p:attrName>
                                        </p:attrNameLst>
                                      </p:cBhvr>
                                      <p:tavLst>
                                        <p:tav tm="0">
                                          <p:val>
                                            <p:strVal val="#ppt_x-.1"/>
                                          </p:val>
                                        </p:tav>
                                        <p:tav tm="100000">
                                          <p:val>
                                            <p:strVal val="#ppt_x"/>
                                          </p:val>
                                        </p:tav>
                                      </p:tavLst>
                                    </p:anim>
                                    <p:anim calcmode="lin" valueType="num">
                                      <p:cBhvr>
                                        <p:cTn id="19" dur="1000" fill="hold"/>
                                        <p:tgtEl>
                                          <p:spTgt spid="178178"/>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6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0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178179"/>
                                        </p:tgtEl>
                                        <p:attrNameLst>
                                          <p:attrName>style.visibility</p:attrName>
                                        </p:attrNameLst>
                                      </p:cBhvr>
                                      <p:to>
                                        <p:strVal val="visible"/>
                                      </p:to>
                                    </p:set>
                                    <p:animEffect transition="in" filter="diamond(in)">
                                      <p:cBhvr>
                                        <p:cTn id="28" dur="2000"/>
                                        <p:tgtEl>
                                          <p:spTgt spid="178179"/>
                                        </p:tgtEl>
                                      </p:cBhvr>
                                    </p:animEffect>
                                  </p:childTnLst>
                                </p:cTn>
                              </p:par>
                              <p:par>
                                <p:cTn id="29" presetID="10" presetClass="exit" presetSubtype="0" fill="hold" nodeType="withEffect">
                                  <p:stCondLst>
                                    <p:cond delay="0"/>
                                  </p:stCondLst>
                                  <p:childTnLst>
                                    <p:animEffect transition="out" filter="fade">
                                      <p:cBhvr>
                                        <p:cTn id="30" dur="2000"/>
                                        <p:tgtEl>
                                          <p:spTgt spid="3"/>
                                        </p:tgtEl>
                                      </p:cBhvr>
                                    </p:animEffect>
                                    <p:set>
                                      <p:cBhvr>
                                        <p:cTn id="31" dur="1" fill="hold">
                                          <p:stCondLst>
                                            <p:cond delay="1999"/>
                                          </p:stCondLst>
                                        </p:cTn>
                                        <p:tgtEl>
                                          <p:spTgt spid="3"/>
                                        </p:tgtEl>
                                        <p:attrNameLst>
                                          <p:attrName>style.visibility</p:attrName>
                                        </p:attrNameLst>
                                      </p:cBhvr>
                                      <p:to>
                                        <p:strVal val="hidden"/>
                                      </p:to>
                                    </p:set>
                                  </p:childTnLst>
                                </p:cTn>
                              </p:par>
                            </p:childTnLst>
                          </p:cTn>
                        </p:par>
                        <p:par>
                          <p:cTn id="32" fill="hold" nodeType="afterGroup">
                            <p:stCondLst>
                              <p:cond delay="2000"/>
                            </p:stCondLst>
                            <p:childTnLst>
                              <p:par>
                                <p:cTn id="33" presetID="8" presetClass="entr" presetSubtype="16" fill="hold" nodeType="afterEffect">
                                  <p:stCondLst>
                                    <p:cond delay="0"/>
                                  </p:stCondLst>
                                  <p:childTnLst>
                                    <p:set>
                                      <p:cBhvr>
                                        <p:cTn id="34" dur="1" fill="hold">
                                          <p:stCondLst>
                                            <p:cond delay="0"/>
                                          </p:stCondLst>
                                        </p:cTn>
                                        <p:tgtEl>
                                          <p:spTgt spid="178180"/>
                                        </p:tgtEl>
                                        <p:attrNameLst>
                                          <p:attrName>style.visibility</p:attrName>
                                        </p:attrNameLst>
                                      </p:cBhvr>
                                      <p:to>
                                        <p:strVal val="visible"/>
                                      </p:to>
                                    </p:set>
                                    <p:animEffect transition="in" filter="diamond(in)">
                                      <p:cBhvr>
                                        <p:cTn id="35" dur="2000"/>
                                        <p:tgtEl>
                                          <p:spTgt spid="178180"/>
                                        </p:tgtEl>
                                      </p:cBhvr>
                                    </p:animEffect>
                                  </p:childTnLst>
                                </p:cTn>
                              </p:par>
                            </p:childTnLst>
                          </p:cTn>
                        </p:par>
                        <p:par>
                          <p:cTn id="36" fill="hold" nodeType="afterGroup">
                            <p:stCondLst>
                              <p:cond delay="4000"/>
                            </p:stCondLst>
                            <p:childTnLst>
                              <p:par>
                                <p:cTn id="37" presetID="40" presetClass="entr" presetSubtype="0" fill="hold" grpId="0" nodeType="afterEffect">
                                  <p:stCondLst>
                                    <p:cond delay="0"/>
                                  </p:stCondLst>
                                  <p:iterate type="lt">
                                    <p:tmPct val="10000"/>
                                  </p:iterate>
                                  <p:childTnLst>
                                    <p:set>
                                      <p:cBhvr>
                                        <p:cTn id="38" dur="1" fill="hold">
                                          <p:stCondLst>
                                            <p:cond delay="0"/>
                                          </p:stCondLst>
                                        </p:cTn>
                                        <p:tgtEl>
                                          <p:spTgt spid="178182"/>
                                        </p:tgtEl>
                                        <p:attrNameLst>
                                          <p:attrName>style.visibility</p:attrName>
                                        </p:attrNameLst>
                                      </p:cBhvr>
                                      <p:to>
                                        <p:strVal val="visible"/>
                                      </p:to>
                                    </p:set>
                                    <p:animEffect transition="in" filter="fade">
                                      <p:cBhvr>
                                        <p:cTn id="39" dur="1000"/>
                                        <p:tgtEl>
                                          <p:spTgt spid="178182"/>
                                        </p:tgtEl>
                                      </p:cBhvr>
                                    </p:animEffect>
                                    <p:anim calcmode="lin" valueType="num">
                                      <p:cBhvr>
                                        <p:cTn id="40" dur="1000" fill="hold"/>
                                        <p:tgtEl>
                                          <p:spTgt spid="178182"/>
                                        </p:tgtEl>
                                        <p:attrNameLst>
                                          <p:attrName>ppt_x</p:attrName>
                                        </p:attrNameLst>
                                      </p:cBhvr>
                                      <p:tavLst>
                                        <p:tav tm="0">
                                          <p:val>
                                            <p:strVal val="#ppt_x-.1"/>
                                          </p:val>
                                        </p:tav>
                                        <p:tav tm="100000">
                                          <p:val>
                                            <p:strVal val="#ppt_x"/>
                                          </p:val>
                                        </p:tav>
                                      </p:tavLst>
                                    </p:anim>
                                    <p:anim calcmode="lin" valueType="num">
                                      <p:cBhvr>
                                        <p:cTn id="41" dur="1000" fill="hold"/>
                                        <p:tgtEl>
                                          <p:spTgt spid="178182"/>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7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000"/>
                                        <p:tgtEl>
                                          <p:spTgt spid="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0" presetClass="entr" presetSubtype="0" fill="hold" grpId="0" nodeType="clickEffect">
                                  <p:stCondLst>
                                    <p:cond delay="0"/>
                                  </p:stCondLst>
                                  <p:iterate type="lt">
                                    <p:tmPct val="10000"/>
                                  </p:iterate>
                                  <p:childTnLst>
                                    <p:set>
                                      <p:cBhvr>
                                        <p:cTn id="49" dur="1" fill="hold">
                                          <p:stCondLst>
                                            <p:cond delay="0"/>
                                          </p:stCondLst>
                                        </p:cTn>
                                        <p:tgtEl>
                                          <p:spTgt spid="178190"/>
                                        </p:tgtEl>
                                        <p:attrNameLst>
                                          <p:attrName>style.visibility</p:attrName>
                                        </p:attrNameLst>
                                      </p:cBhvr>
                                      <p:to>
                                        <p:strVal val="visible"/>
                                      </p:to>
                                    </p:set>
                                    <p:animEffect transition="in" filter="fade">
                                      <p:cBhvr>
                                        <p:cTn id="50" dur="1000"/>
                                        <p:tgtEl>
                                          <p:spTgt spid="178190"/>
                                        </p:tgtEl>
                                      </p:cBhvr>
                                    </p:animEffect>
                                    <p:anim calcmode="lin" valueType="num">
                                      <p:cBhvr>
                                        <p:cTn id="51" dur="1000" fill="hold"/>
                                        <p:tgtEl>
                                          <p:spTgt spid="178190"/>
                                        </p:tgtEl>
                                        <p:attrNameLst>
                                          <p:attrName>ppt_x</p:attrName>
                                        </p:attrNameLst>
                                      </p:cBhvr>
                                      <p:tavLst>
                                        <p:tav tm="0">
                                          <p:val>
                                            <p:strVal val="#ppt_x-.1"/>
                                          </p:val>
                                        </p:tav>
                                        <p:tav tm="100000">
                                          <p:val>
                                            <p:strVal val="#ppt_x"/>
                                          </p:val>
                                        </p:tav>
                                      </p:tavLst>
                                    </p:anim>
                                    <p:anim calcmode="lin" valueType="num">
                                      <p:cBhvr>
                                        <p:cTn id="52" dur="1000" fill="hold"/>
                                        <p:tgtEl>
                                          <p:spTgt spid="178190"/>
                                        </p:tgtEl>
                                        <p:attrNameLst>
                                          <p:attrName>ppt_y</p:attrName>
                                        </p:attrNameLst>
                                      </p:cBhvr>
                                      <p:tavLst>
                                        <p:tav tm="0">
                                          <p:val>
                                            <p:strVal val="#ppt_y"/>
                                          </p:val>
                                        </p:tav>
                                        <p:tav tm="100000">
                                          <p:val>
                                            <p:strVal val="#ppt_y"/>
                                          </p:val>
                                        </p:tav>
                                      </p:tavLst>
                                    </p:anim>
                                  </p:childTnLst>
                                </p:cTn>
                              </p:par>
                              <p:par>
                                <p:cTn id="53" presetID="10" presetClass="exit" presetSubtype="0" fill="hold" nodeType="withEffect">
                                  <p:stCondLst>
                                    <p:cond delay="0"/>
                                  </p:stCondLst>
                                  <p:childTnLst>
                                    <p:animEffect transition="out" filter="fade">
                                      <p:cBhvr>
                                        <p:cTn id="54" dur="2000"/>
                                        <p:tgtEl>
                                          <p:spTgt spid="4"/>
                                        </p:tgtEl>
                                      </p:cBhvr>
                                    </p:animEffect>
                                    <p:set>
                                      <p:cBhvr>
                                        <p:cTn id="55" dur="1" fill="hold">
                                          <p:stCondLst>
                                            <p:cond delay="1999"/>
                                          </p:stCondLst>
                                        </p:cTn>
                                        <p:tgtEl>
                                          <p:spTgt spid="4"/>
                                        </p:tgtEl>
                                        <p:attrNameLst>
                                          <p:attrName>style.visibility</p:attrName>
                                        </p:attrNameLst>
                                      </p:cBhvr>
                                      <p:to>
                                        <p:strVal val="hidden"/>
                                      </p:to>
                                    </p:set>
                                  </p:childTnLst>
                                </p:cTn>
                              </p:par>
                            </p:childTnLst>
                          </p:cTn>
                        </p:par>
                        <p:par>
                          <p:cTn id="56" fill="hold" nodeType="afterGroup">
                            <p:stCondLst>
                              <p:cond delay="3200"/>
                            </p:stCondLst>
                            <p:childTnLst>
                              <p:par>
                                <p:cTn id="57" presetID="22" presetClass="entr" presetSubtype="8"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ipe(left)">
                                      <p:cBhvr>
                                        <p:cTn id="5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8" grpId="0"/>
      <p:bldP spid="178182" grpId="0"/>
      <p:bldP spid="178186" grpId="0"/>
      <p:bldP spid="178190"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ADB1DDFA-CBDD-4BEE-BC7C-D538D593BF4E}"/>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6FD6C0B-9379-4C08-B3BB-03DED793AC3D}" type="slidenum">
              <a:rPr lang="en-US" altLang="en-US">
                <a:latin typeface="Garamond" panose="02020404030301010803" pitchFamily="18" charset="0"/>
              </a:rPr>
              <a:pPr eaLnBrk="1" hangingPunct="1"/>
              <a:t>43</a:t>
            </a:fld>
            <a:endParaRPr lang="en-US" altLang="en-US">
              <a:latin typeface="Garamond" panose="02020404030301010803" pitchFamily="18" charset="0"/>
            </a:endParaRPr>
          </a:p>
        </p:txBody>
      </p:sp>
      <p:sp>
        <p:nvSpPr>
          <p:cNvPr id="179202" name="Rectangle 2">
            <a:extLst>
              <a:ext uri="{FF2B5EF4-FFF2-40B4-BE49-F238E27FC236}">
                <a16:creationId xmlns:a16="http://schemas.microsoft.com/office/drawing/2014/main" id="{0AD4A3A4-2955-4FEC-8A72-E70767FC4A5A}"/>
              </a:ext>
            </a:extLst>
          </p:cNvPr>
          <p:cNvSpPr>
            <a:spLocks noGrp="1" noChangeArrowheads="1"/>
          </p:cNvSpPr>
          <p:nvPr>
            <p:ph type="title"/>
          </p:nvPr>
        </p:nvSpPr>
        <p:spPr>
          <a:xfrm>
            <a:off x="152400" y="427038"/>
            <a:ext cx="7772400" cy="792162"/>
          </a:xfrm>
        </p:spPr>
        <p:txBody>
          <a:bodyPr/>
          <a:lstStyle/>
          <a:p>
            <a:r>
              <a:rPr lang="en-US" altLang="en-US">
                <a:latin typeface="Times New Roman" panose="02020603050405020304" pitchFamily="18" charset="0"/>
              </a:rPr>
              <a:t>Example 7</a:t>
            </a:r>
          </a:p>
        </p:txBody>
      </p:sp>
      <p:sp>
        <p:nvSpPr>
          <p:cNvPr id="179203" name="Rectangle 3">
            <a:extLst>
              <a:ext uri="{FF2B5EF4-FFF2-40B4-BE49-F238E27FC236}">
                <a16:creationId xmlns:a16="http://schemas.microsoft.com/office/drawing/2014/main" id="{FA60ACA2-92CE-47E8-BBFB-DF1D2729C5A5}"/>
              </a:ext>
            </a:extLst>
          </p:cNvPr>
          <p:cNvSpPr>
            <a:spLocks noGrp="1" noChangeArrowheads="1"/>
          </p:cNvSpPr>
          <p:nvPr>
            <p:ph type="body" sz="half" idx="1"/>
          </p:nvPr>
        </p:nvSpPr>
        <p:spPr>
          <a:xfrm>
            <a:off x="457200" y="1066800"/>
            <a:ext cx="8305800" cy="1143000"/>
          </a:xfrm>
        </p:spPr>
        <p:txBody>
          <a:bodyPr/>
          <a:lstStyle/>
          <a:p>
            <a:r>
              <a:rPr lang="en-US" altLang="en-US">
                <a:latin typeface="Times New Roman" panose="02020603050405020304" pitchFamily="18" charset="0"/>
              </a:rPr>
              <a:t>Find the current drawn from the source in the network, using mesh analysis.</a:t>
            </a:r>
          </a:p>
        </p:txBody>
      </p:sp>
      <p:grpSp>
        <p:nvGrpSpPr>
          <p:cNvPr id="2" name="Group 5">
            <a:extLst>
              <a:ext uri="{FF2B5EF4-FFF2-40B4-BE49-F238E27FC236}">
                <a16:creationId xmlns:a16="http://schemas.microsoft.com/office/drawing/2014/main" id="{5ED30976-869A-410F-91D6-754AA6BAC4A6}"/>
              </a:ext>
            </a:extLst>
          </p:cNvPr>
          <p:cNvGrpSpPr>
            <a:grpSpLocks/>
          </p:cNvGrpSpPr>
          <p:nvPr/>
        </p:nvGrpSpPr>
        <p:grpSpPr bwMode="auto">
          <a:xfrm>
            <a:off x="6324600" y="6477000"/>
            <a:ext cx="2057400" cy="396875"/>
            <a:chOff x="2304" y="4032"/>
            <a:chExt cx="1296" cy="294"/>
          </a:xfrm>
        </p:grpSpPr>
        <p:sp>
          <p:nvSpPr>
            <p:cNvPr id="69641" name="AutoShape 6">
              <a:extLst>
                <a:ext uri="{FF2B5EF4-FFF2-40B4-BE49-F238E27FC236}">
                  <a16:creationId xmlns:a16="http://schemas.microsoft.com/office/drawing/2014/main" id="{4AA85077-1A3B-4630-98B4-40A9AACBF755}"/>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69642" name="Text Box 7">
              <a:extLst>
                <a:ext uri="{FF2B5EF4-FFF2-40B4-BE49-F238E27FC236}">
                  <a16:creationId xmlns:a16="http://schemas.microsoft.com/office/drawing/2014/main" id="{EA4CE1DA-756B-4E15-A583-4030A45AB678}"/>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pic>
        <p:nvPicPr>
          <p:cNvPr id="69640" name="Picture 2">
            <a:extLst>
              <a:ext uri="{FF2B5EF4-FFF2-40B4-BE49-F238E27FC236}">
                <a16:creationId xmlns:a16="http://schemas.microsoft.com/office/drawing/2014/main" id="{F8DF20BA-C6F3-40BA-B477-4B01CE56B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43200"/>
            <a:ext cx="69373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DD25F6B-8ACA-43D9-A7F9-D99C67E88DFC}"/>
              </a:ext>
            </a:extLst>
          </p:cNvPr>
          <p:cNvSpPr txBox="1"/>
          <p:nvPr/>
        </p:nvSpPr>
        <p:spPr>
          <a:xfrm>
            <a:off x="308113" y="5685183"/>
            <a:ext cx="6036653" cy="369332"/>
          </a:xfrm>
          <a:prstGeom prst="rect">
            <a:avLst/>
          </a:prstGeom>
          <a:noFill/>
        </p:spPr>
        <p:txBody>
          <a:bodyPr wrap="none" rtlCol="0">
            <a:spAutoFit/>
          </a:bodyPr>
          <a:lstStyle/>
          <a:p>
            <a:r>
              <a:rPr lang="en-US" dirty="0"/>
              <a:t>Try to solve using the method discussed in the classroom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79202"/>
                                        </p:tgtEl>
                                        <p:attrNameLst>
                                          <p:attrName>style.visibility</p:attrName>
                                        </p:attrNameLst>
                                      </p:cBhvr>
                                      <p:to>
                                        <p:strVal val="visible"/>
                                      </p:to>
                                    </p:set>
                                    <p:animEffect transition="in" filter="wipe(down)">
                                      <p:cBhvr>
                                        <p:cTn id="7" dur="580">
                                          <p:stCondLst>
                                            <p:cond delay="0"/>
                                          </p:stCondLst>
                                        </p:cTn>
                                        <p:tgtEl>
                                          <p:spTgt spid="179202"/>
                                        </p:tgtEl>
                                      </p:cBhvr>
                                    </p:animEffect>
                                    <p:anim calcmode="lin" valueType="num">
                                      <p:cBhvr>
                                        <p:cTn id="8" dur="1822" tmFilter="0,0; 0.14,0.36; 0.43,0.73; 0.71,0.91; 1.0,1.0">
                                          <p:stCondLst>
                                            <p:cond delay="0"/>
                                          </p:stCondLst>
                                        </p:cTn>
                                        <p:tgtEl>
                                          <p:spTgt spid="17920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920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920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920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9202"/>
                                        </p:tgtEl>
                                        <p:attrNameLst>
                                          <p:attrName>ppt_y</p:attrName>
                                        </p:attrNameLst>
                                      </p:cBhvr>
                                      <p:tavLst>
                                        <p:tav tm="0" fmla="#ppt_y-sin(pi*$)/81">
                                          <p:val>
                                            <p:fltVal val="0"/>
                                          </p:val>
                                        </p:tav>
                                        <p:tav tm="100000">
                                          <p:val>
                                            <p:fltVal val="1"/>
                                          </p:val>
                                        </p:tav>
                                      </p:tavLst>
                                    </p:anim>
                                    <p:animScale>
                                      <p:cBhvr>
                                        <p:cTn id="13" dur="26">
                                          <p:stCondLst>
                                            <p:cond delay="650"/>
                                          </p:stCondLst>
                                        </p:cTn>
                                        <p:tgtEl>
                                          <p:spTgt spid="179202"/>
                                        </p:tgtEl>
                                      </p:cBhvr>
                                      <p:to x="100000" y="60000"/>
                                    </p:animScale>
                                    <p:animScale>
                                      <p:cBhvr>
                                        <p:cTn id="14" dur="166" decel="50000">
                                          <p:stCondLst>
                                            <p:cond delay="676"/>
                                          </p:stCondLst>
                                        </p:cTn>
                                        <p:tgtEl>
                                          <p:spTgt spid="179202"/>
                                        </p:tgtEl>
                                      </p:cBhvr>
                                      <p:to x="100000" y="100000"/>
                                    </p:animScale>
                                    <p:animScale>
                                      <p:cBhvr>
                                        <p:cTn id="15" dur="26">
                                          <p:stCondLst>
                                            <p:cond delay="1312"/>
                                          </p:stCondLst>
                                        </p:cTn>
                                        <p:tgtEl>
                                          <p:spTgt spid="179202"/>
                                        </p:tgtEl>
                                      </p:cBhvr>
                                      <p:to x="100000" y="80000"/>
                                    </p:animScale>
                                    <p:animScale>
                                      <p:cBhvr>
                                        <p:cTn id="16" dur="166" decel="50000">
                                          <p:stCondLst>
                                            <p:cond delay="1338"/>
                                          </p:stCondLst>
                                        </p:cTn>
                                        <p:tgtEl>
                                          <p:spTgt spid="179202"/>
                                        </p:tgtEl>
                                      </p:cBhvr>
                                      <p:to x="100000" y="100000"/>
                                    </p:animScale>
                                    <p:animScale>
                                      <p:cBhvr>
                                        <p:cTn id="17" dur="26">
                                          <p:stCondLst>
                                            <p:cond delay="1642"/>
                                          </p:stCondLst>
                                        </p:cTn>
                                        <p:tgtEl>
                                          <p:spTgt spid="179202"/>
                                        </p:tgtEl>
                                      </p:cBhvr>
                                      <p:to x="100000" y="90000"/>
                                    </p:animScale>
                                    <p:animScale>
                                      <p:cBhvr>
                                        <p:cTn id="18" dur="166" decel="50000">
                                          <p:stCondLst>
                                            <p:cond delay="1668"/>
                                          </p:stCondLst>
                                        </p:cTn>
                                        <p:tgtEl>
                                          <p:spTgt spid="179202"/>
                                        </p:tgtEl>
                                      </p:cBhvr>
                                      <p:to x="100000" y="100000"/>
                                    </p:animScale>
                                    <p:animScale>
                                      <p:cBhvr>
                                        <p:cTn id="19" dur="26">
                                          <p:stCondLst>
                                            <p:cond delay="1808"/>
                                          </p:stCondLst>
                                        </p:cTn>
                                        <p:tgtEl>
                                          <p:spTgt spid="179202"/>
                                        </p:tgtEl>
                                      </p:cBhvr>
                                      <p:to x="100000" y="95000"/>
                                    </p:animScale>
                                    <p:animScale>
                                      <p:cBhvr>
                                        <p:cTn id="20" dur="166" decel="50000">
                                          <p:stCondLst>
                                            <p:cond delay="1834"/>
                                          </p:stCondLst>
                                        </p:cTn>
                                        <p:tgtEl>
                                          <p:spTgt spid="179202"/>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79203">
                                            <p:txEl>
                                              <p:pRg st="0" end="0"/>
                                            </p:txEl>
                                          </p:spTgt>
                                        </p:tgtEl>
                                        <p:attrNameLst>
                                          <p:attrName>style.visibility</p:attrName>
                                        </p:attrNameLst>
                                      </p:cBhvr>
                                      <p:to>
                                        <p:strVal val="visible"/>
                                      </p:to>
                                    </p:set>
                                    <p:animEffect transition="in" filter="fade">
                                      <p:cBhvr>
                                        <p:cTn id="24" dur="1000"/>
                                        <p:tgtEl>
                                          <p:spTgt spid="179203">
                                            <p:txEl>
                                              <p:pRg st="0" end="0"/>
                                            </p:txEl>
                                          </p:spTgt>
                                        </p:tgtEl>
                                      </p:cBhvr>
                                    </p:animEffect>
                                    <p:anim calcmode="lin" valueType="num">
                                      <p:cBhvr>
                                        <p:cTn id="25" dur="1000" fill="hold"/>
                                        <p:tgtEl>
                                          <p:spTgt spid="179203">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179203">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920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2" grpId="0"/>
      <p:bldP spid="17920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B06E17FE-0EB1-43DA-B638-C9AF10E597F2}"/>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46B9C6D-788C-4F3A-9592-0BE37811EFB3}" type="slidenum">
              <a:rPr lang="en-US" altLang="en-US">
                <a:latin typeface="Garamond" panose="02020404030301010803" pitchFamily="18" charset="0"/>
              </a:rPr>
              <a:pPr eaLnBrk="1" hangingPunct="1"/>
              <a:t>44</a:t>
            </a:fld>
            <a:endParaRPr lang="en-US" altLang="en-US">
              <a:latin typeface="Garamond" panose="02020404030301010803" pitchFamily="18" charset="0"/>
            </a:endParaRPr>
          </a:p>
        </p:txBody>
      </p:sp>
      <p:pic>
        <p:nvPicPr>
          <p:cNvPr id="180226" name="Picture 2" descr="Ex">
            <a:extLst>
              <a:ext uri="{FF2B5EF4-FFF2-40B4-BE49-F238E27FC236}">
                <a16:creationId xmlns:a16="http://schemas.microsoft.com/office/drawing/2014/main" id="{0149BFB4-A401-413F-88D6-48E83B9F6700}"/>
              </a:ext>
            </a:extLst>
          </p:cNvPr>
          <p:cNvPicPr>
            <a:picLocks noChangeAspect="1" noChangeArrowheads="1"/>
          </p:cNvPicPr>
          <p:nvPr/>
        </p:nvPicPr>
        <p:blipFill>
          <a:blip r:embed="rId3">
            <a:lum bright="-30000" contrast="66000"/>
            <a:extLst>
              <a:ext uri="{28A0092B-C50C-407E-A947-70E740481C1C}">
                <a14:useLocalDpi xmlns:a14="http://schemas.microsoft.com/office/drawing/2010/main" val="0"/>
              </a:ext>
            </a:extLst>
          </a:blip>
          <a:srcRect l="27972" r="28806" b="53999"/>
          <a:stretch>
            <a:fillRect/>
          </a:stretch>
        </p:blipFill>
        <p:spPr bwMode="auto">
          <a:xfrm>
            <a:off x="2362200" y="1752600"/>
            <a:ext cx="4343400" cy="1752600"/>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3">
            <a:extLst>
              <a:ext uri="{FF2B5EF4-FFF2-40B4-BE49-F238E27FC236}">
                <a16:creationId xmlns:a16="http://schemas.microsoft.com/office/drawing/2014/main" id="{409C89E0-9F32-4581-9B14-228BAACA8CAF}"/>
              </a:ext>
            </a:extLst>
          </p:cNvPr>
          <p:cNvGrpSpPr>
            <a:grpSpLocks/>
          </p:cNvGrpSpPr>
          <p:nvPr/>
        </p:nvGrpSpPr>
        <p:grpSpPr bwMode="auto">
          <a:xfrm>
            <a:off x="6324600" y="6477000"/>
            <a:ext cx="2057400" cy="396875"/>
            <a:chOff x="2304" y="4032"/>
            <a:chExt cx="1296" cy="294"/>
          </a:xfrm>
        </p:grpSpPr>
        <p:sp>
          <p:nvSpPr>
            <p:cNvPr id="10252" name="AutoShape 4">
              <a:extLst>
                <a:ext uri="{FF2B5EF4-FFF2-40B4-BE49-F238E27FC236}">
                  <a16:creationId xmlns:a16="http://schemas.microsoft.com/office/drawing/2014/main" id="{F4D8C949-E484-4B6C-9653-10429D31291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0253" name="Text Box 5">
              <a:extLst>
                <a:ext uri="{FF2B5EF4-FFF2-40B4-BE49-F238E27FC236}">
                  <a16:creationId xmlns:a16="http://schemas.microsoft.com/office/drawing/2014/main" id="{160E15C7-8F2E-446B-A1A2-11E19E3433E4}"/>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180230" name="Text Box 6">
            <a:extLst>
              <a:ext uri="{FF2B5EF4-FFF2-40B4-BE49-F238E27FC236}">
                <a16:creationId xmlns:a16="http://schemas.microsoft.com/office/drawing/2014/main" id="{D2EC3C43-B9E8-4185-A622-90E08AD0B016}"/>
              </a:ext>
            </a:extLst>
          </p:cNvPr>
          <p:cNvSpPr txBox="1">
            <a:spLocks noChangeArrowheads="1"/>
          </p:cNvSpPr>
          <p:nvPr/>
        </p:nvSpPr>
        <p:spPr bwMode="auto">
          <a:xfrm>
            <a:off x="1066800" y="3886200"/>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A50021"/>
                </a:solidFill>
              </a:rPr>
              <a:t>Using Calculator, we get</a:t>
            </a:r>
          </a:p>
        </p:txBody>
      </p:sp>
      <p:grpSp>
        <p:nvGrpSpPr>
          <p:cNvPr id="3" name="Group 7">
            <a:extLst>
              <a:ext uri="{FF2B5EF4-FFF2-40B4-BE49-F238E27FC236}">
                <a16:creationId xmlns:a16="http://schemas.microsoft.com/office/drawing/2014/main" id="{8E4D1D26-62AC-4C4B-95CA-4B65AA573453}"/>
              </a:ext>
            </a:extLst>
          </p:cNvPr>
          <p:cNvGrpSpPr>
            <a:grpSpLocks/>
          </p:cNvGrpSpPr>
          <p:nvPr/>
        </p:nvGrpSpPr>
        <p:grpSpPr bwMode="auto">
          <a:xfrm>
            <a:off x="8001000" y="3962400"/>
            <a:ext cx="1143000" cy="685800"/>
            <a:chOff x="4824" y="3744"/>
            <a:chExt cx="696" cy="432"/>
          </a:xfrm>
        </p:grpSpPr>
        <p:sp>
          <p:nvSpPr>
            <p:cNvPr id="10250" name="AutoShape 8">
              <a:extLst>
                <a:ext uri="{FF2B5EF4-FFF2-40B4-BE49-F238E27FC236}">
                  <a16:creationId xmlns:a16="http://schemas.microsoft.com/office/drawing/2014/main" id="{CEFEA86A-7B20-4097-B979-709EE9CBFA89}"/>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0251" name="Text Box 9">
              <a:extLst>
                <a:ext uri="{FF2B5EF4-FFF2-40B4-BE49-F238E27FC236}">
                  <a16:creationId xmlns:a16="http://schemas.microsoft.com/office/drawing/2014/main" id="{C4C9D96E-6809-4B40-8BD8-F7821E093C91}"/>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graphicFrame>
        <p:nvGraphicFramePr>
          <p:cNvPr id="180234" name="Object 2">
            <a:extLst>
              <a:ext uri="{FF2B5EF4-FFF2-40B4-BE49-F238E27FC236}">
                <a16:creationId xmlns:a16="http://schemas.microsoft.com/office/drawing/2014/main" id="{6DF07081-DFAF-428B-9AEF-D24BAFC08672}"/>
              </a:ext>
            </a:extLst>
          </p:cNvPr>
          <p:cNvGraphicFramePr>
            <a:graphicFrameLocks noChangeAspect="1"/>
          </p:cNvGraphicFramePr>
          <p:nvPr/>
        </p:nvGraphicFramePr>
        <p:xfrm>
          <a:off x="2824163" y="4840288"/>
          <a:ext cx="1743075" cy="676275"/>
        </p:xfrm>
        <a:graphic>
          <a:graphicData uri="http://schemas.openxmlformats.org/presentationml/2006/ole">
            <mc:AlternateContent xmlns:mc="http://schemas.openxmlformats.org/markup-compatibility/2006">
              <mc:Choice xmlns:v="urn:schemas-microsoft-com:vml" Requires="v">
                <p:oleObj spid="_x0000_s33805" name="Equation" r:id="rId4" imgW="13106400" imgH="5181600" progId="Equation.DSMT4">
                  <p:embed/>
                </p:oleObj>
              </mc:Choice>
              <mc:Fallback>
                <p:oleObj name="Equation" r:id="rId4" imgW="13106400" imgH="5181600" progId="Equation.DSMT4">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163" y="4840288"/>
                        <a:ext cx="1743075" cy="676275"/>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a16="http://schemas.microsoft.com/office/drawing/2014/main" id="{82CF7479-5A5F-4C8F-8655-F1BC4C2D7BDD}"/>
              </a:ext>
            </a:extLst>
          </p:cNvPr>
          <p:cNvSpPr/>
          <p:nvPr/>
        </p:nvSpPr>
        <p:spPr>
          <a:xfrm>
            <a:off x="347283" y="590586"/>
            <a:ext cx="2108269" cy="369332"/>
          </a:xfrm>
          <a:prstGeom prst="rect">
            <a:avLst/>
          </a:prstGeom>
        </p:spPr>
        <p:txBody>
          <a:bodyPr wrap="none">
            <a:spAutoFit/>
          </a:bodyPr>
          <a:lstStyle/>
          <a:p>
            <a:pPr>
              <a:spcBef>
                <a:spcPct val="50000"/>
              </a:spcBef>
            </a:pPr>
            <a:r>
              <a:rPr lang="en-US" altLang="en-US" b="1" dirty="0">
                <a:solidFill>
                  <a:srgbClr val="0033CC"/>
                </a:solidFill>
              </a:rPr>
              <a:t>Another method :</a:t>
            </a:r>
            <a:endParaRPr lang="en-US" altLang="en-US" dirty="0">
              <a:solidFill>
                <a:srgbClr val="0000FF"/>
              </a:solidFill>
            </a:endParaRPr>
          </a:p>
        </p:txBody>
      </p:sp>
      <p:sp>
        <p:nvSpPr>
          <p:cNvPr id="14" name="Text Box 2">
            <a:extLst>
              <a:ext uri="{FF2B5EF4-FFF2-40B4-BE49-F238E27FC236}">
                <a16:creationId xmlns:a16="http://schemas.microsoft.com/office/drawing/2014/main" id="{1F10F6FD-D122-4199-84B8-3189A18EC4C8}"/>
              </a:ext>
            </a:extLst>
          </p:cNvPr>
          <p:cNvSpPr txBox="1">
            <a:spLocks noChangeArrowheads="1"/>
          </p:cNvSpPr>
          <p:nvPr/>
        </p:nvSpPr>
        <p:spPr bwMode="auto">
          <a:xfrm>
            <a:off x="609600" y="1020763"/>
            <a:ext cx="7239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dirty="0">
                <a:solidFill>
                  <a:srgbClr val="A50021"/>
                </a:solidFill>
                <a:cs typeface="Arial" panose="020B0604020202020204" pitchFamily="34" charset="0"/>
              </a:rPr>
              <a:t>Writing the mesh equations</a:t>
            </a:r>
            <a:r>
              <a:rPr lang="en-US" altLang="en-US" sz="3200" dirty="0">
                <a:cs typeface="Arial" panose="020B0604020202020204" pitchFamily="34" charset="0"/>
              </a:rPr>
              <a:t> </a:t>
            </a:r>
            <a:r>
              <a:rPr lang="en-US" altLang="en-US" sz="3200" dirty="0">
                <a:solidFill>
                  <a:srgbClr val="0000FF"/>
                </a:solidFill>
                <a:cs typeface="Arial" panose="020B0604020202020204" pitchFamily="34" charset="0"/>
              </a:rPr>
              <a:t>by inspection</a:t>
            </a:r>
            <a:r>
              <a:rPr lang="en-US" altLang="en-US" sz="3200" dirty="0">
                <a:cs typeface="Arial" panose="020B0604020202020204"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180226"/>
                                        </p:tgtEl>
                                        <p:attrNameLst>
                                          <p:attrName>style.visibility</p:attrName>
                                        </p:attrNameLst>
                                      </p:cBhvr>
                                      <p:to>
                                        <p:strVal val="visible"/>
                                      </p:to>
                                    </p:set>
                                    <p:animEffect transition="in" filter="wipe(up)">
                                      <p:cBhvr>
                                        <p:cTn id="7" dur="5000"/>
                                        <p:tgtEl>
                                          <p:spTgt spid="180226"/>
                                        </p:tgtEl>
                                      </p:cBhvr>
                                    </p:animEffect>
                                  </p:childTnLst>
                                </p:cTn>
                              </p:par>
                            </p:childTnLst>
                          </p:cTn>
                        </p:par>
                        <p:par>
                          <p:cTn id="8" fill="hold" nodeType="afterGroup">
                            <p:stCondLst>
                              <p:cond delay="5000"/>
                            </p:stCondLst>
                            <p:childTnLst>
                              <p:par>
                                <p:cTn id="9" presetID="40" presetClass="entr" presetSubtype="0" fill="hold" grpId="0" nodeType="afterEffect">
                                  <p:stCondLst>
                                    <p:cond delay="0"/>
                                  </p:stCondLst>
                                  <p:iterate type="lt">
                                    <p:tmPct val="10000"/>
                                  </p:iterate>
                                  <p:childTnLst>
                                    <p:set>
                                      <p:cBhvr>
                                        <p:cTn id="10" dur="1" fill="hold">
                                          <p:stCondLst>
                                            <p:cond delay="0"/>
                                          </p:stCondLst>
                                        </p:cTn>
                                        <p:tgtEl>
                                          <p:spTgt spid="180230"/>
                                        </p:tgtEl>
                                        <p:attrNameLst>
                                          <p:attrName>style.visibility</p:attrName>
                                        </p:attrNameLst>
                                      </p:cBhvr>
                                      <p:to>
                                        <p:strVal val="visible"/>
                                      </p:to>
                                    </p:set>
                                    <p:animEffect transition="in" filter="fade">
                                      <p:cBhvr>
                                        <p:cTn id="11" dur="1000"/>
                                        <p:tgtEl>
                                          <p:spTgt spid="180230"/>
                                        </p:tgtEl>
                                      </p:cBhvr>
                                    </p:animEffect>
                                    <p:anim calcmode="lin" valueType="num">
                                      <p:cBhvr>
                                        <p:cTn id="12" dur="1000" fill="hold"/>
                                        <p:tgtEl>
                                          <p:spTgt spid="180230"/>
                                        </p:tgtEl>
                                        <p:attrNameLst>
                                          <p:attrName>ppt_x</p:attrName>
                                        </p:attrNameLst>
                                      </p:cBhvr>
                                      <p:tavLst>
                                        <p:tav tm="0">
                                          <p:val>
                                            <p:strVal val="#ppt_x-.1"/>
                                          </p:val>
                                        </p:tav>
                                        <p:tav tm="100000">
                                          <p:val>
                                            <p:strVal val="#ppt_x"/>
                                          </p:val>
                                        </p:tav>
                                      </p:tavLst>
                                    </p:anim>
                                    <p:anim calcmode="lin" valueType="num">
                                      <p:cBhvr>
                                        <p:cTn id="13" dur="1000" fill="hold"/>
                                        <p:tgtEl>
                                          <p:spTgt spid="180230"/>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8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80234"/>
                                        </p:tgtEl>
                                        <p:attrNameLst>
                                          <p:attrName>style.visibility</p:attrName>
                                        </p:attrNameLst>
                                      </p:cBhvr>
                                      <p:to>
                                        <p:strVal val="visible"/>
                                      </p:to>
                                    </p:set>
                                    <p:animEffect transition="in" filter="fade">
                                      <p:cBhvr>
                                        <p:cTn id="22" dur="2000"/>
                                        <p:tgtEl>
                                          <p:spTgt spid="180234"/>
                                        </p:tgtEl>
                                      </p:cBhvr>
                                    </p:animEffect>
                                  </p:childTnLst>
                                </p:cTn>
                              </p:par>
                              <p:par>
                                <p:cTn id="23" presetID="10" presetClass="exit" presetSubtype="0" fill="hold" nodeType="withEffect">
                                  <p:stCondLst>
                                    <p:cond delay="0"/>
                                  </p:stCondLst>
                                  <p:childTnLst>
                                    <p:animEffect transition="out" filter="fade">
                                      <p:cBhvr>
                                        <p:cTn id="24" dur="2000"/>
                                        <p:tgtEl>
                                          <p:spTgt spid="3"/>
                                        </p:tgtEl>
                                      </p:cBhvr>
                                    </p:animEffect>
                                    <p:set>
                                      <p:cBhvr>
                                        <p:cTn id="25" dur="1" fill="hold">
                                          <p:stCondLst>
                                            <p:cond delay="1999"/>
                                          </p:stCondLst>
                                        </p:cTn>
                                        <p:tgtEl>
                                          <p:spTgt spid="3"/>
                                        </p:tgtEl>
                                        <p:attrNameLst>
                                          <p:attrName>style.visibility</p:attrName>
                                        </p:attrNameLst>
                                      </p:cBhvr>
                                      <p:to>
                                        <p:strVal val="hidden"/>
                                      </p:to>
                                    </p:set>
                                  </p:childTnLst>
                                </p:cTn>
                              </p:par>
                            </p:childTnLst>
                          </p:cTn>
                        </p:par>
                        <p:par>
                          <p:cTn id="26" fill="hold" nodeType="afterGroup">
                            <p:stCondLst>
                              <p:cond delay="20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0"/>
                                        <p:tgtEl>
                                          <p:spTgt spid="2"/>
                                        </p:tgtEl>
                                      </p:cBhvr>
                                    </p:animEffect>
                                  </p:childTnLst>
                                </p:cTn>
                              </p:par>
                            </p:childTnLst>
                          </p:cTn>
                        </p:par>
                        <p:par>
                          <p:cTn id="30" fill="hold">
                            <p:stCondLst>
                              <p:cond delay="7000"/>
                            </p:stCondLst>
                            <p:childTnLst>
                              <p:par>
                                <p:cTn id="31" presetID="40" presetClass="entr" presetSubtype="0" fill="hold" grpId="0" nodeType="afterEffect">
                                  <p:stCondLst>
                                    <p:cond delay="0"/>
                                  </p:stCondLst>
                                  <p:iterate type="lt">
                                    <p:tmPct val="10000"/>
                                  </p:iterate>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1"/>
                                          </p:val>
                                        </p:tav>
                                        <p:tav tm="100000">
                                          <p:val>
                                            <p:strVal val="#ppt_x"/>
                                          </p:val>
                                        </p:tav>
                                      </p:tavLst>
                                    </p:anim>
                                    <p:anim calcmode="lin" valueType="num">
                                      <p:cBhvr>
                                        <p:cTn id="35"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0"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36FC7A7-6C6C-40F8-B206-B705AE1CFEC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F7E2FC9-033F-4F23-8665-DB45C40A26C8}" type="slidenum">
              <a:rPr lang="en-US" altLang="en-US">
                <a:latin typeface="Garamond" panose="02020404030301010803" pitchFamily="18" charset="0"/>
              </a:rPr>
              <a:pPr eaLnBrk="1" hangingPunct="1"/>
              <a:t>45</a:t>
            </a:fld>
            <a:endParaRPr lang="en-US" altLang="en-US">
              <a:latin typeface="Garamond" panose="02020404030301010803" pitchFamily="18" charset="0"/>
            </a:endParaRPr>
          </a:p>
        </p:txBody>
      </p:sp>
      <p:sp>
        <p:nvSpPr>
          <p:cNvPr id="251906" name="Rectangle 2">
            <a:extLst>
              <a:ext uri="{FF2B5EF4-FFF2-40B4-BE49-F238E27FC236}">
                <a16:creationId xmlns:a16="http://schemas.microsoft.com/office/drawing/2014/main" id="{C3C21F8F-8723-4E05-BAC9-C604FB3BAF7D}"/>
              </a:ext>
            </a:extLst>
          </p:cNvPr>
          <p:cNvSpPr>
            <a:spLocks noGrp="1" noChangeArrowheads="1"/>
          </p:cNvSpPr>
          <p:nvPr>
            <p:ph type="title"/>
          </p:nvPr>
        </p:nvSpPr>
        <p:spPr/>
        <p:txBody>
          <a:bodyPr/>
          <a:lstStyle/>
          <a:p>
            <a:r>
              <a:rPr lang="en-US" altLang="en-US" b="1" dirty="0"/>
              <a:t>Example 8</a:t>
            </a:r>
          </a:p>
        </p:txBody>
      </p:sp>
      <p:sp>
        <p:nvSpPr>
          <p:cNvPr id="251908" name="Text Box 4">
            <a:extLst>
              <a:ext uri="{FF2B5EF4-FFF2-40B4-BE49-F238E27FC236}">
                <a16:creationId xmlns:a16="http://schemas.microsoft.com/office/drawing/2014/main" id="{FAEE143E-0E57-4800-861B-B276D1209E22}"/>
              </a:ext>
            </a:extLst>
          </p:cNvPr>
          <p:cNvSpPr txBox="1">
            <a:spLocks noChangeArrowheads="1"/>
          </p:cNvSpPr>
          <p:nvPr/>
        </p:nvSpPr>
        <p:spPr bwMode="auto">
          <a:xfrm>
            <a:off x="533400" y="1135063"/>
            <a:ext cx="8305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Apply mesh analysis to determine current through 7-Ω resistance in the given network. </a:t>
            </a:r>
          </a:p>
        </p:txBody>
      </p:sp>
      <p:pic>
        <p:nvPicPr>
          <p:cNvPr id="251912" name="Picture 8">
            <a:extLst>
              <a:ext uri="{FF2B5EF4-FFF2-40B4-BE49-F238E27FC236}">
                <a16:creationId xmlns:a16="http://schemas.microsoft.com/office/drawing/2014/main" id="{2FF421FA-E2FF-459E-BA1C-66DB495D6569}"/>
              </a:ext>
            </a:extLst>
          </p:cNvPr>
          <p:cNvPicPr>
            <a:picLocks noGrp="1" noChangeAspect="1" noChangeArrowheads="1"/>
          </p:cNvPicPr>
          <p:nvPr>
            <p:ph idx="1"/>
          </p:nvPr>
        </p:nvPicPr>
        <p:blipFill>
          <a:blip r:embed="rId2">
            <a:lum bright="-30000" contrast="54000"/>
            <a:extLst>
              <a:ext uri="{28A0092B-C50C-407E-A947-70E740481C1C}">
                <a14:useLocalDpi xmlns:a14="http://schemas.microsoft.com/office/drawing/2010/main" val="0"/>
              </a:ext>
            </a:extLst>
          </a:blip>
          <a:srcRect/>
          <a:stretch>
            <a:fillRect/>
          </a:stretch>
        </p:blipFill>
        <p:spPr>
          <a:xfrm>
            <a:off x="0" y="2830513"/>
            <a:ext cx="8909050" cy="2579687"/>
          </a:xfrm>
          <a:noFill/>
        </p:spPr>
      </p:pic>
      <p:grpSp>
        <p:nvGrpSpPr>
          <p:cNvPr id="2" name="Group 10">
            <a:extLst>
              <a:ext uri="{FF2B5EF4-FFF2-40B4-BE49-F238E27FC236}">
                <a16:creationId xmlns:a16="http://schemas.microsoft.com/office/drawing/2014/main" id="{BB6E371C-46AE-498C-AF8C-EC3BFB80210A}"/>
              </a:ext>
            </a:extLst>
          </p:cNvPr>
          <p:cNvGrpSpPr>
            <a:grpSpLocks/>
          </p:cNvGrpSpPr>
          <p:nvPr/>
        </p:nvGrpSpPr>
        <p:grpSpPr bwMode="auto">
          <a:xfrm>
            <a:off x="6324600" y="6477000"/>
            <a:ext cx="2057400" cy="396875"/>
            <a:chOff x="2304" y="4032"/>
            <a:chExt cx="1296" cy="294"/>
          </a:xfrm>
        </p:grpSpPr>
        <p:sp>
          <p:nvSpPr>
            <p:cNvPr id="77833" name="AutoShape 11">
              <a:extLst>
                <a:ext uri="{FF2B5EF4-FFF2-40B4-BE49-F238E27FC236}">
                  <a16:creationId xmlns:a16="http://schemas.microsoft.com/office/drawing/2014/main" id="{2BFE40E3-AFE3-4172-B1CB-E7BB11251BC3}"/>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7834" name="Text Box 12">
              <a:extLst>
                <a:ext uri="{FF2B5EF4-FFF2-40B4-BE49-F238E27FC236}">
                  <a16:creationId xmlns:a16="http://schemas.microsoft.com/office/drawing/2014/main" id="{EA45E2FF-12F4-416F-A06A-FD1B05B707A6}"/>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51906"/>
                                        </p:tgtEl>
                                        <p:attrNameLst>
                                          <p:attrName>style.visibility</p:attrName>
                                        </p:attrNameLst>
                                      </p:cBhvr>
                                      <p:to>
                                        <p:strVal val="visible"/>
                                      </p:to>
                                    </p:set>
                                    <p:animEffect transition="in" filter="wipe(down)">
                                      <p:cBhvr>
                                        <p:cTn id="7" dur="580">
                                          <p:stCondLst>
                                            <p:cond delay="0"/>
                                          </p:stCondLst>
                                        </p:cTn>
                                        <p:tgtEl>
                                          <p:spTgt spid="251906"/>
                                        </p:tgtEl>
                                      </p:cBhvr>
                                    </p:animEffect>
                                    <p:anim calcmode="lin" valueType="num">
                                      <p:cBhvr>
                                        <p:cTn id="8" dur="1822" tmFilter="0,0; 0.14,0.36; 0.43,0.73; 0.71,0.91; 1.0,1.0">
                                          <p:stCondLst>
                                            <p:cond delay="0"/>
                                          </p:stCondLst>
                                        </p:cTn>
                                        <p:tgtEl>
                                          <p:spTgt spid="25190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190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190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190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1906"/>
                                        </p:tgtEl>
                                        <p:attrNameLst>
                                          <p:attrName>ppt_y</p:attrName>
                                        </p:attrNameLst>
                                      </p:cBhvr>
                                      <p:tavLst>
                                        <p:tav tm="0" fmla="#ppt_y-sin(pi*$)/81">
                                          <p:val>
                                            <p:fltVal val="0"/>
                                          </p:val>
                                        </p:tav>
                                        <p:tav tm="100000">
                                          <p:val>
                                            <p:fltVal val="1"/>
                                          </p:val>
                                        </p:tav>
                                      </p:tavLst>
                                    </p:anim>
                                    <p:animScale>
                                      <p:cBhvr>
                                        <p:cTn id="13" dur="26">
                                          <p:stCondLst>
                                            <p:cond delay="650"/>
                                          </p:stCondLst>
                                        </p:cTn>
                                        <p:tgtEl>
                                          <p:spTgt spid="251906"/>
                                        </p:tgtEl>
                                      </p:cBhvr>
                                      <p:to x="100000" y="60000"/>
                                    </p:animScale>
                                    <p:animScale>
                                      <p:cBhvr>
                                        <p:cTn id="14" dur="166" decel="50000">
                                          <p:stCondLst>
                                            <p:cond delay="676"/>
                                          </p:stCondLst>
                                        </p:cTn>
                                        <p:tgtEl>
                                          <p:spTgt spid="251906"/>
                                        </p:tgtEl>
                                      </p:cBhvr>
                                      <p:to x="100000" y="100000"/>
                                    </p:animScale>
                                    <p:animScale>
                                      <p:cBhvr>
                                        <p:cTn id="15" dur="26">
                                          <p:stCondLst>
                                            <p:cond delay="1312"/>
                                          </p:stCondLst>
                                        </p:cTn>
                                        <p:tgtEl>
                                          <p:spTgt spid="251906"/>
                                        </p:tgtEl>
                                      </p:cBhvr>
                                      <p:to x="100000" y="80000"/>
                                    </p:animScale>
                                    <p:animScale>
                                      <p:cBhvr>
                                        <p:cTn id="16" dur="166" decel="50000">
                                          <p:stCondLst>
                                            <p:cond delay="1338"/>
                                          </p:stCondLst>
                                        </p:cTn>
                                        <p:tgtEl>
                                          <p:spTgt spid="251906"/>
                                        </p:tgtEl>
                                      </p:cBhvr>
                                      <p:to x="100000" y="100000"/>
                                    </p:animScale>
                                    <p:animScale>
                                      <p:cBhvr>
                                        <p:cTn id="17" dur="26">
                                          <p:stCondLst>
                                            <p:cond delay="1642"/>
                                          </p:stCondLst>
                                        </p:cTn>
                                        <p:tgtEl>
                                          <p:spTgt spid="251906"/>
                                        </p:tgtEl>
                                      </p:cBhvr>
                                      <p:to x="100000" y="90000"/>
                                    </p:animScale>
                                    <p:animScale>
                                      <p:cBhvr>
                                        <p:cTn id="18" dur="166" decel="50000">
                                          <p:stCondLst>
                                            <p:cond delay="1668"/>
                                          </p:stCondLst>
                                        </p:cTn>
                                        <p:tgtEl>
                                          <p:spTgt spid="251906"/>
                                        </p:tgtEl>
                                      </p:cBhvr>
                                      <p:to x="100000" y="100000"/>
                                    </p:animScale>
                                    <p:animScale>
                                      <p:cBhvr>
                                        <p:cTn id="19" dur="26">
                                          <p:stCondLst>
                                            <p:cond delay="1808"/>
                                          </p:stCondLst>
                                        </p:cTn>
                                        <p:tgtEl>
                                          <p:spTgt spid="251906"/>
                                        </p:tgtEl>
                                      </p:cBhvr>
                                      <p:to x="100000" y="95000"/>
                                    </p:animScale>
                                    <p:animScale>
                                      <p:cBhvr>
                                        <p:cTn id="20" dur="166" decel="50000">
                                          <p:stCondLst>
                                            <p:cond delay="1834"/>
                                          </p:stCondLst>
                                        </p:cTn>
                                        <p:tgtEl>
                                          <p:spTgt spid="251906"/>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51908"/>
                                        </p:tgtEl>
                                        <p:attrNameLst>
                                          <p:attrName>style.visibility</p:attrName>
                                        </p:attrNameLst>
                                      </p:cBhvr>
                                      <p:to>
                                        <p:strVal val="visible"/>
                                      </p:to>
                                    </p:set>
                                    <p:animEffect transition="in" filter="fade">
                                      <p:cBhvr>
                                        <p:cTn id="24" dur="1000"/>
                                        <p:tgtEl>
                                          <p:spTgt spid="251908"/>
                                        </p:tgtEl>
                                      </p:cBhvr>
                                    </p:animEffect>
                                    <p:anim calcmode="lin" valueType="num">
                                      <p:cBhvr>
                                        <p:cTn id="25" dur="1000" fill="hold"/>
                                        <p:tgtEl>
                                          <p:spTgt spid="251908"/>
                                        </p:tgtEl>
                                        <p:attrNameLst>
                                          <p:attrName>ppt_x</p:attrName>
                                        </p:attrNameLst>
                                      </p:cBhvr>
                                      <p:tavLst>
                                        <p:tav tm="0">
                                          <p:val>
                                            <p:strVal val="#ppt_x-.1"/>
                                          </p:val>
                                        </p:tav>
                                        <p:tav tm="100000">
                                          <p:val>
                                            <p:strVal val="#ppt_x"/>
                                          </p:val>
                                        </p:tav>
                                      </p:tavLst>
                                    </p:anim>
                                    <p:anim calcmode="lin" valueType="num">
                                      <p:cBhvr>
                                        <p:cTn id="26" dur="1000" fill="hold"/>
                                        <p:tgtEl>
                                          <p:spTgt spid="251908"/>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10200"/>
                            </p:stCondLst>
                            <p:childTnLst>
                              <p:par>
                                <p:cTn id="28" presetID="8" presetClass="entr" presetSubtype="16" fill="hold" nodeType="afterEffect">
                                  <p:stCondLst>
                                    <p:cond delay="0"/>
                                  </p:stCondLst>
                                  <p:childTnLst>
                                    <p:set>
                                      <p:cBhvr>
                                        <p:cTn id="29" dur="1" fill="hold">
                                          <p:stCondLst>
                                            <p:cond delay="0"/>
                                          </p:stCondLst>
                                        </p:cTn>
                                        <p:tgtEl>
                                          <p:spTgt spid="251912"/>
                                        </p:tgtEl>
                                        <p:attrNameLst>
                                          <p:attrName>style.visibility</p:attrName>
                                        </p:attrNameLst>
                                      </p:cBhvr>
                                      <p:to>
                                        <p:strVal val="visible"/>
                                      </p:to>
                                    </p:set>
                                    <p:animEffect transition="in" filter="diamond(in)">
                                      <p:cBhvr>
                                        <p:cTn id="30" dur="2000"/>
                                        <p:tgtEl>
                                          <p:spTgt spid="251912"/>
                                        </p:tgtEl>
                                      </p:cBhvr>
                                    </p:animEffect>
                                  </p:childTnLst>
                                </p:cTn>
                              </p:par>
                            </p:childTnLst>
                          </p:cTn>
                        </p:par>
                        <p:par>
                          <p:cTn id="31" fill="hold" nodeType="afterGroup">
                            <p:stCondLst>
                              <p:cond delay="122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p:bldP spid="25190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CC40E9-46A3-46C0-AE6F-1FF9AEBE18D5}"/>
              </a:ext>
            </a:extLst>
          </p:cNvPr>
          <p:cNvSpPr>
            <a:spLocks noGrp="1"/>
          </p:cNvSpPr>
          <p:nvPr>
            <p:ph type="sldNum" sz="quarter" idx="12"/>
          </p:nvPr>
        </p:nvSpPr>
        <p:spPr/>
        <p:txBody>
          <a:bodyPr/>
          <a:lstStyle/>
          <a:p>
            <a:fld id="{D7D5A532-E904-4896-931D-AB6DB0B8A777}" type="slidenum">
              <a:rPr lang="en-US" altLang="en-US" smtClean="0"/>
              <a:pPr/>
              <a:t>46</a:t>
            </a:fld>
            <a:endParaRPr lang="en-US" altLang="en-US"/>
          </a:p>
        </p:txBody>
      </p:sp>
      <p:pic>
        <p:nvPicPr>
          <p:cNvPr id="5" name="Picture 4">
            <a:extLst>
              <a:ext uri="{FF2B5EF4-FFF2-40B4-BE49-F238E27FC236}">
                <a16:creationId xmlns:a16="http://schemas.microsoft.com/office/drawing/2014/main" id="{794A2F3A-5813-46D8-A87B-4D487286B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4952"/>
            <a:ext cx="9144000" cy="5288096"/>
          </a:xfrm>
          <a:prstGeom prst="rect">
            <a:avLst/>
          </a:prstGeom>
        </p:spPr>
      </p:pic>
    </p:spTree>
    <p:extLst>
      <p:ext uri="{BB962C8B-B14F-4D97-AF65-F5344CB8AC3E}">
        <p14:creationId xmlns:p14="http://schemas.microsoft.com/office/powerpoint/2010/main" val="3627859523"/>
      </p:ext>
    </p:extLst>
  </p:cSld>
  <p:clrMapOvr>
    <a:masterClrMapping/>
  </p:clrMapOvr>
  <p:transition>
    <p:push dir="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Slide Number Placeholder 3">
            <a:extLst>
              <a:ext uri="{FF2B5EF4-FFF2-40B4-BE49-F238E27FC236}">
                <a16:creationId xmlns:a16="http://schemas.microsoft.com/office/drawing/2014/main" id="{EF851C4B-FF3B-49BF-82BF-E9B6F67A0728}"/>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597753E-D648-4FCE-A7A9-7F6FEC95BB27}" type="slidenum">
              <a:rPr lang="en-US" altLang="en-US">
                <a:latin typeface="Garamond" panose="02020404030301010803" pitchFamily="18" charset="0"/>
              </a:rPr>
              <a:pPr eaLnBrk="1" hangingPunct="1"/>
              <a:t>47</a:t>
            </a:fld>
            <a:endParaRPr lang="en-US" altLang="en-US">
              <a:latin typeface="Garamond" panose="02020404030301010803" pitchFamily="18" charset="0"/>
            </a:endParaRPr>
          </a:p>
        </p:txBody>
      </p:sp>
      <p:sp>
        <p:nvSpPr>
          <p:cNvPr id="252932" name="Text Box 4">
            <a:extLst>
              <a:ext uri="{FF2B5EF4-FFF2-40B4-BE49-F238E27FC236}">
                <a16:creationId xmlns:a16="http://schemas.microsoft.com/office/drawing/2014/main" id="{0F1EE184-7E73-4A84-9313-C91A3792932A}"/>
              </a:ext>
            </a:extLst>
          </p:cNvPr>
          <p:cNvSpPr txBox="1">
            <a:spLocks noChangeArrowheads="1"/>
          </p:cNvSpPr>
          <p:nvPr/>
        </p:nvSpPr>
        <p:spPr bwMode="auto">
          <a:xfrm>
            <a:off x="381000" y="381000"/>
            <a:ext cx="3733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3200" b="1" dirty="0">
                <a:solidFill>
                  <a:srgbClr val="0033CC"/>
                </a:solidFill>
              </a:rPr>
              <a:t>Another method :</a:t>
            </a:r>
            <a:endParaRPr lang="en-US" altLang="en-US" sz="3200" dirty="0">
              <a:solidFill>
                <a:srgbClr val="0000FF"/>
              </a:solidFill>
            </a:endParaRPr>
          </a:p>
        </p:txBody>
      </p:sp>
      <p:sp>
        <p:nvSpPr>
          <p:cNvPr id="252933" name="Text Box 5">
            <a:extLst>
              <a:ext uri="{FF2B5EF4-FFF2-40B4-BE49-F238E27FC236}">
                <a16:creationId xmlns:a16="http://schemas.microsoft.com/office/drawing/2014/main" id="{0B85E8A3-CA61-4CA2-805B-2F3B4EB5BCF8}"/>
              </a:ext>
            </a:extLst>
          </p:cNvPr>
          <p:cNvSpPr txBox="1">
            <a:spLocks noChangeArrowheads="1"/>
          </p:cNvSpPr>
          <p:nvPr/>
        </p:nvSpPr>
        <p:spPr bwMode="auto">
          <a:xfrm>
            <a:off x="322263" y="914400"/>
            <a:ext cx="8516937"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The given network is a </a:t>
            </a:r>
            <a:r>
              <a:rPr lang="en-US" altLang="en-US" sz="2800">
                <a:solidFill>
                  <a:schemeClr val="tx2"/>
                </a:solidFill>
              </a:rPr>
              <a:t>planar network</a:t>
            </a:r>
            <a:r>
              <a:rPr lang="en-US" altLang="en-US" sz="2800"/>
              <a:t> having independent voltage sources. </a:t>
            </a:r>
          </a:p>
          <a:p>
            <a:pPr eaLnBrk="1" hangingPunct="1">
              <a:spcBef>
                <a:spcPct val="50000"/>
              </a:spcBef>
              <a:buFontTx/>
              <a:buChar char="•"/>
            </a:pPr>
            <a:r>
              <a:rPr lang="en-US" altLang="en-US" sz="2800"/>
              <a:t>  It has three meshes for which the mesh currents </a:t>
            </a:r>
            <a:r>
              <a:rPr lang="en-US" altLang="en-US" sz="2800" i="1"/>
              <a:t>I</a:t>
            </a:r>
            <a:r>
              <a:rPr lang="en-US" altLang="en-US" sz="2800" baseline="-25000"/>
              <a:t>1</a:t>
            </a:r>
            <a:r>
              <a:rPr lang="en-US" altLang="en-US" sz="2800"/>
              <a:t>, </a:t>
            </a:r>
            <a:r>
              <a:rPr lang="en-US" altLang="en-US" sz="2800" i="1"/>
              <a:t>I</a:t>
            </a:r>
            <a:r>
              <a:rPr lang="en-US" altLang="en-US" sz="2800" baseline="-25000"/>
              <a:t>2</a:t>
            </a:r>
            <a:r>
              <a:rPr lang="en-US" altLang="en-US" sz="2800"/>
              <a:t>, and </a:t>
            </a:r>
            <a:r>
              <a:rPr lang="en-US" altLang="en-US" sz="2800" i="1"/>
              <a:t>I</a:t>
            </a:r>
            <a:r>
              <a:rPr lang="en-US" altLang="en-US" sz="2800" baseline="-25000"/>
              <a:t>3</a:t>
            </a:r>
            <a:r>
              <a:rPr lang="en-US" altLang="en-US" sz="2800"/>
              <a:t> are marked </a:t>
            </a:r>
            <a:r>
              <a:rPr lang="en-US" altLang="en-US" sz="2800">
                <a:solidFill>
                  <a:schemeClr val="tx2"/>
                </a:solidFill>
              </a:rPr>
              <a:t>all with clockwise directions</a:t>
            </a:r>
            <a:r>
              <a:rPr lang="en-US" altLang="en-US" sz="2800"/>
              <a:t>.  </a:t>
            </a:r>
          </a:p>
          <a:p>
            <a:pPr eaLnBrk="1" hangingPunct="1">
              <a:spcBef>
                <a:spcPct val="50000"/>
              </a:spcBef>
              <a:buFontTx/>
              <a:buChar char="•"/>
            </a:pPr>
            <a:r>
              <a:rPr lang="en-US" altLang="en-US" sz="2800"/>
              <a:t>   By inspection, the </a:t>
            </a:r>
            <a:r>
              <a:rPr lang="en-US" altLang="en-US" sz="2800">
                <a:solidFill>
                  <a:srgbClr val="A50021"/>
                </a:solidFill>
              </a:rPr>
              <a:t>matrix equation is written as </a:t>
            </a:r>
          </a:p>
        </p:txBody>
      </p:sp>
      <p:sp>
        <p:nvSpPr>
          <p:cNvPr id="14344" name="Rectangle 7">
            <a:extLst>
              <a:ext uri="{FF2B5EF4-FFF2-40B4-BE49-F238E27FC236}">
                <a16:creationId xmlns:a16="http://schemas.microsoft.com/office/drawing/2014/main" id="{D7701D88-B73F-419E-B69F-48F0693AD001}"/>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52934" name="Object 2">
            <a:extLst>
              <a:ext uri="{FF2B5EF4-FFF2-40B4-BE49-F238E27FC236}">
                <a16:creationId xmlns:a16="http://schemas.microsoft.com/office/drawing/2014/main" id="{8AD5A4DE-2059-4CD0-9124-45D73EE35CAB}"/>
              </a:ext>
            </a:extLst>
          </p:cNvPr>
          <p:cNvGraphicFramePr>
            <a:graphicFrameLocks noChangeAspect="1"/>
          </p:cNvGraphicFramePr>
          <p:nvPr/>
        </p:nvGraphicFramePr>
        <p:xfrm>
          <a:off x="758825" y="3740150"/>
          <a:ext cx="7775575" cy="1633538"/>
        </p:xfrm>
        <a:graphic>
          <a:graphicData uri="http://schemas.openxmlformats.org/presentationml/2006/ole">
            <mc:AlternateContent xmlns:mc="http://schemas.openxmlformats.org/markup-compatibility/2006">
              <mc:Choice xmlns:v="urn:schemas-microsoft-com:vml" Requires="v">
                <p:oleObj spid="_x0000_s37901" name="Equation" r:id="rId3" imgW="81076800" imgH="17068800" progId="Equation.DSMT4">
                  <p:embed/>
                </p:oleObj>
              </mc:Choice>
              <mc:Fallback>
                <p:oleObj name="Equation" r:id="rId3" imgW="81076800" imgH="170688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25" y="3740150"/>
                        <a:ext cx="7775575" cy="163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8">
            <a:extLst>
              <a:ext uri="{FF2B5EF4-FFF2-40B4-BE49-F238E27FC236}">
                <a16:creationId xmlns:a16="http://schemas.microsoft.com/office/drawing/2014/main" id="{9133CD28-B878-46EB-8DD6-1FD840EA6D0F}"/>
              </a:ext>
            </a:extLst>
          </p:cNvPr>
          <p:cNvGrpSpPr>
            <a:grpSpLocks/>
          </p:cNvGrpSpPr>
          <p:nvPr/>
        </p:nvGrpSpPr>
        <p:grpSpPr bwMode="auto">
          <a:xfrm>
            <a:off x="6324600" y="6477000"/>
            <a:ext cx="2057400" cy="396875"/>
            <a:chOff x="2304" y="4032"/>
            <a:chExt cx="1296" cy="294"/>
          </a:xfrm>
        </p:grpSpPr>
        <p:sp>
          <p:nvSpPr>
            <p:cNvPr id="14349" name="AutoShape 9">
              <a:extLst>
                <a:ext uri="{FF2B5EF4-FFF2-40B4-BE49-F238E27FC236}">
                  <a16:creationId xmlns:a16="http://schemas.microsoft.com/office/drawing/2014/main" id="{95798EA3-2EE1-4D5D-9304-976AC2F97DD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4350" name="Text Box 10">
              <a:extLst>
                <a:ext uri="{FF2B5EF4-FFF2-40B4-BE49-F238E27FC236}">
                  <a16:creationId xmlns:a16="http://schemas.microsoft.com/office/drawing/2014/main" id="{D1B9CC6E-47C9-4421-AE0D-A44C6F3F378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1">
            <a:extLst>
              <a:ext uri="{FF2B5EF4-FFF2-40B4-BE49-F238E27FC236}">
                <a16:creationId xmlns:a16="http://schemas.microsoft.com/office/drawing/2014/main" id="{91434D93-E8A6-42D8-8169-1F0FAB4D73BB}"/>
              </a:ext>
            </a:extLst>
          </p:cNvPr>
          <p:cNvGrpSpPr>
            <a:grpSpLocks/>
          </p:cNvGrpSpPr>
          <p:nvPr/>
        </p:nvGrpSpPr>
        <p:grpSpPr bwMode="auto">
          <a:xfrm>
            <a:off x="8001000" y="3124200"/>
            <a:ext cx="1143000" cy="685800"/>
            <a:chOff x="4824" y="3744"/>
            <a:chExt cx="696" cy="432"/>
          </a:xfrm>
        </p:grpSpPr>
        <p:sp>
          <p:nvSpPr>
            <p:cNvPr id="14347" name="AutoShape 12">
              <a:extLst>
                <a:ext uri="{FF2B5EF4-FFF2-40B4-BE49-F238E27FC236}">
                  <a16:creationId xmlns:a16="http://schemas.microsoft.com/office/drawing/2014/main" id="{B849A7AF-93F4-4B5B-809D-74F383DC9A08}"/>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4348" name="Text Box 13">
              <a:extLst>
                <a:ext uri="{FF2B5EF4-FFF2-40B4-BE49-F238E27FC236}">
                  <a16:creationId xmlns:a16="http://schemas.microsoft.com/office/drawing/2014/main" id="{9E103BA7-D9CA-4E1F-A6C9-86F6D181061D}"/>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52932"/>
                                        </p:tgtEl>
                                        <p:attrNameLst>
                                          <p:attrName>style.visibility</p:attrName>
                                        </p:attrNameLst>
                                      </p:cBhvr>
                                      <p:to>
                                        <p:strVal val="visible"/>
                                      </p:to>
                                    </p:set>
                                    <p:animEffect transition="in" filter="fade">
                                      <p:cBhvr>
                                        <p:cTn id="7" dur="770" decel="100000"/>
                                        <p:tgtEl>
                                          <p:spTgt spid="252932"/>
                                        </p:tgtEl>
                                      </p:cBhvr>
                                    </p:animEffect>
                                    <p:animScale>
                                      <p:cBhvr>
                                        <p:cTn id="8" dur="770" decel="100000"/>
                                        <p:tgtEl>
                                          <p:spTgt spid="252932"/>
                                        </p:tgtEl>
                                      </p:cBhvr>
                                      <p:from x="10000" y="10000"/>
                                      <p:to x="200000" y="450000"/>
                                    </p:animScale>
                                    <p:animScale>
                                      <p:cBhvr>
                                        <p:cTn id="9" dur="1230" accel="100000" fill="hold">
                                          <p:stCondLst>
                                            <p:cond delay="770"/>
                                          </p:stCondLst>
                                        </p:cTn>
                                        <p:tgtEl>
                                          <p:spTgt spid="252932"/>
                                        </p:tgtEl>
                                      </p:cBhvr>
                                      <p:from x="200000" y="450000"/>
                                      <p:to x="100000" y="100000"/>
                                    </p:animScale>
                                    <p:set>
                                      <p:cBhvr>
                                        <p:cTn id="10" dur="770" fill="hold"/>
                                        <p:tgtEl>
                                          <p:spTgt spid="252932"/>
                                        </p:tgtEl>
                                        <p:attrNameLst>
                                          <p:attrName>ppt_x</p:attrName>
                                        </p:attrNameLst>
                                      </p:cBhvr>
                                      <p:to>
                                        <p:strVal val="(0.5)"/>
                                      </p:to>
                                    </p:set>
                                    <p:anim from="(0.5)" to="(#ppt_x)" calcmode="lin" valueType="num">
                                      <p:cBhvr>
                                        <p:cTn id="11" dur="1230" accel="100000" fill="hold">
                                          <p:stCondLst>
                                            <p:cond delay="770"/>
                                          </p:stCondLst>
                                        </p:cTn>
                                        <p:tgtEl>
                                          <p:spTgt spid="252932"/>
                                        </p:tgtEl>
                                        <p:attrNameLst>
                                          <p:attrName>ppt_x</p:attrName>
                                        </p:attrNameLst>
                                      </p:cBhvr>
                                    </p:anim>
                                    <p:set>
                                      <p:cBhvr>
                                        <p:cTn id="12" dur="770" fill="hold"/>
                                        <p:tgtEl>
                                          <p:spTgt spid="252932"/>
                                        </p:tgtEl>
                                        <p:attrNameLst>
                                          <p:attrName>ppt_y</p:attrName>
                                        </p:attrNameLst>
                                      </p:cBhvr>
                                      <p:to>
                                        <p:strVal val="(#ppt_y+0.4)"/>
                                      </p:to>
                                    </p:set>
                                    <p:anim from="(#ppt_y+0.4)" to="(#ppt_y)" calcmode="lin" valueType="num">
                                      <p:cBhvr>
                                        <p:cTn id="13" dur="1230" accel="100000" fill="hold">
                                          <p:stCondLst>
                                            <p:cond delay="770"/>
                                          </p:stCondLst>
                                        </p:cTn>
                                        <p:tgtEl>
                                          <p:spTgt spid="252932"/>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252933"/>
                                        </p:tgtEl>
                                        <p:attrNameLst>
                                          <p:attrName>style.visibility</p:attrName>
                                        </p:attrNameLst>
                                      </p:cBhvr>
                                      <p:to>
                                        <p:strVal val="visible"/>
                                      </p:to>
                                    </p:set>
                                    <p:animEffect transition="in" filter="fade">
                                      <p:cBhvr>
                                        <p:cTn id="17" dur="1000"/>
                                        <p:tgtEl>
                                          <p:spTgt spid="252933"/>
                                        </p:tgtEl>
                                      </p:cBhvr>
                                    </p:animEffect>
                                    <p:anim calcmode="lin" valueType="num">
                                      <p:cBhvr>
                                        <p:cTn id="18" dur="1000" fill="hold"/>
                                        <p:tgtEl>
                                          <p:spTgt spid="252933"/>
                                        </p:tgtEl>
                                        <p:attrNameLst>
                                          <p:attrName>ppt_x</p:attrName>
                                        </p:attrNameLst>
                                      </p:cBhvr>
                                      <p:tavLst>
                                        <p:tav tm="0">
                                          <p:val>
                                            <p:strVal val="#ppt_x-.1"/>
                                          </p:val>
                                        </p:tav>
                                        <p:tav tm="100000">
                                          <p:val>
                                            <p:strVal val="#ppt_x"/>
                                          </p:val>
                                        </p:tav>
                                      </p:tavLst>
                                    </p:anim>
                                    <p:anim calcmode="lin" valueType="num">
                                      <p:cBhvr>
                                        <p:cTn id="19" dur="1000" fill="hold"/>
                                        <p:tgtEl>
                                          <p:spTgt spid="252933"/>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219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0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252934"/>
                                        </p:tgtEl>
                                        <p:attrNameLst>
                                          <p:attrName>style.visibility</p:attrName>
                                        </p:attrNameLst>
                                      </p:cBhvr>
                                      <p:to>
                                        <p:strVal val="visible"/>
                                      </p:to>
                                    </p:set>
                                    <p:animEffect transition="in" filter="diamond(in)">
                                      <p:cBhvr>
                                        <p:cTn id="28" dur="2000"/>
                                        <p:tgtEl>
                                          <p:spTgt spid="252934"/>
                                        </p:tgtEl>
                                      </p:cBhvr>
                                    </p:animEffect>
                                  </p:childTnLst>
                                </p:cTn>
                              </p:par>
                              <p:par>
                                <p:cTn id="29" presetID="10" presetClass="exit" presetSubtype="0" fill="hold" nodeType="withEffect">
                                  <p:stCondLst>
                                    <p:cond delay="0"/>
                                  </p:stCondLst>
                                  <p:childTnLst>
                                    <p:animEffect transition="out" filter="fade">
                                      <p:cBhvr>
                                        <p:cTn id="30" dur="2000"/>
                                        <p:tgtEl>
                                          <p:spTgt spid="3"/>
                                        </p:tgtEl>
                                      </p:cBhvr>
                                    </p:animEffect>
                                    <p:set>
                                      <p:cBhvr>
                                        <p:cTn id="31" dur="1" fill="hold">
                                          <p:stCondLst>
                                            <p:cond delay="1999"/>
                                          </p:stCondLst>
                                        </p:cTn>
                                        <p:tgtEl>
                                          <p:spTgt spid="3"/>
                                        </p:tgtEl>
                                        <p:attrNameLst>
                                          <p:attrName>style.visibility</p:attrName>
                                        </p:attrNameLst>
                                      </p:cBhvr>
                                      <p:to>
                                        <p:strVal val="hidden"/>
                                      </p:to>
                                    </p:set>
                                  </p:childTnLst>
                                </p:cTn>
                              </p:par>
                            </p:childTnLst>
                          </p:cTn>
                        </p:par>
                        <p:par>
                          <p:cTn id="32" fill="hold" nodeType="afterGroup">
                            <p:stCondLst>
                              <p:cond delay="20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p:bldP spid="252933"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62D9B315-702E-4991-9DAA-CFB751D8CF00}"/>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D2C3F3F-46BB-4588-AAFD-6E11ADD8330A}" type="slidenum">
              <a:rPr lang="en-US" altLang="en-US">
                <a:latin typeface="Garamond" panose="02020404030301010803" pitchFamily="18" charset="0"/>
              </a:rPr>
              <a:pPr eaLnBrk="1" hangingPunct="1"/>
              <a:t>48</a:t>
            </a:fld>
            <a:endParaRPr lang="en-US" altLang="en-US">
              <a:latin typeface="Garamond" panose="02020404030301010803" pitchFamily="18" charset="0"/>
            </a:endParaRPr>
          </a:p>
        </p:txBody>
      </p:sp>
      <p:sp>
        <p:nvSpPr>
          <p:cNvPr id="15367" name="Rectangle 5">
            <a:extLst>
              <a:ext uri="{FF2B5EF4-FFF2-40B4-BE49-F238E27FC236}">
                <a16:creationId xmlns:a16="http://schemas.microsoft.com/office/drawing/2014/main" id="{F7D101EF-7CA1-45B2-84D1-019F8C9D02CE}"/>
              </a:ext>
            </a:extLst>
          </p:cNvPr>
          <p:cNvSpPr>
            <a:spLocks noChangeArrowheads="1"/>
          </p:cNvSpPr>
          <p:nvPr/>
        </p:nvSpPr>
        <p:spPr bwMode="auto">
          <a:xfrm>
            <a:off x="0" y="3095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53956" name="Object 2">
            <a:extLst>
              <a:ext uri="{FF2B5EF4-FFF2-40B4-BE49-F238E27FC236}">
                <a16:creationId xmlns:a16="http://schemas.microsoft.com/office/drawing/2014/main" id="{346E0023-ADAB-4ADB-AF61-0C0D73E06B09}"/>
              </a:ext>
            </a:extLst>
          </p:cNvPr>
          <p:cNvGraphicFramePr>
            <a:graphicFrameLocks noChangeAspect="1"/>
          </p:cNvGraphicFramePr>
          <p:nvPr/>
        </p:nvGraphicFramePr>
        <p:xfrm>
          <a:off x="762000" y="609600"/>
          <a:ext cx="7010400" cy="2020888"/>
        </p:xfrm>
        <a:graphic>
          <a:graphicData uri="http://schemas.openxmlformats.org/presentationml/2006/ole">
            <mc:AlternateContent xmlns:mc="http://schemas.openxmlformats.org/markup-compatibility/2006">
              <mc:Choice xmlns:v="urn:schemas-microsoft-com:vml" Requires="v">
                <p:oleObj spid="_x0000_s38932" name="Equation" r:id="rId3" imgW="59131200" imgH="17068800" progId="Equation.DSMT4">
                  <p:embed/>
                </p:oleObj>
              </mc:Choice>
              <mc:Fallback>
                <p:oleObj name="Equation" r:id="rId3" imgW="59131200" imgH="1706880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609600"/>
                        <a:ext cx="7010400" cy="202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Rectangle 8">
            <a:extLst>
              <a:ext uri="{FF2B5EF4-FFF2-40B4-BE49-F238E27FC236}">
                <a16:creationId xmlns:a16="http://schemas.microsoft.com/office/drawing/2014/main" id="{0693EAFD-7404-4FCD-B585-1A6876810D74}"/>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53959" name="Object 3">
            <a:extLst>
              <a:ext uri="{FF2B5EF4-FFF2-40B4-BE49-F238E27FC236}">
                <a16:creationId xmlns:a16="http://schemas.microsoft.com/office/drawing/2014/main" id="{71A8553B-8F85-41B4-A497-5A0D5D9A27E7}"/>
              </a:ext>
            </a:extLst>
          </p:cNvPr>
          <p:cNvGraphicFramePr>
            <a:graphicFrameLocks noChangeAspect="1"/>
          </p:cNvGraphicFramePr>
          <p:nvPr/>
        </p:nvGraphicFramePr>
        <p:xfrm>
          <a:off x="1981200" y="3886200"/>
          <a:ext cx="4800600" cy="1200150"/>
        </p:xfrm>
        <a:graphic>
          <a:graphicData uri="http://schemas.openxmlformats.org/presentationml/2006/ole">
            <mc:AlternateContent xmlns:mc="http://schemas.openxmlformats.org/markup-compatibility/2006">
              <mc:Choice xmlns:v="urn:schemas-microsoft-com:vml" Requires="v">
                <p:oleObj spid="_x0000_s38933" name="Equation" r:id="rId5" imgW="21945600" imgH="5486400" progId="Equation.DSMT4">
                  <p:embed/>
                </p:oleObj>
              </mc:Choice>
              <mc:Fallback>
                <p:oleObj name="Equation" r:id="rId5" imgW="21945600" imgH="54864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886200"/>
                        <a:ext cx="480060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3961" name="Text Box 9">
            <a:extLst>
              <a:ext uri="{FF2B5EF4-FFF2-40B4-BE49-F238E27FC236}">
                <a16:creationId xmlns:a16="http://schemas.microsoft.com/office/drawing/2014/main" id="{59FF6CF2-45E9-429F-A9A7-55A028CE3914}"/>
              </a:ext>
            </a:extLst>
          </p:cNvPr>
          <p:cNvSpPr txBox="1">
            <a:spLocks noChangeArrowheads="1"/>
          </p:cNvSpPr>
          <p:nvPr/>
        </p:nvSpPr>
        <p:spPr bwMode="auto">
          <a:xfrm>
            <a:off x="457200" y="2819400"/>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A50021"/>
                </a:solidFill>
              </a:rPr>
              <a:t>Solving the above equation for </a:t>
            </a:r>
            <a:r>
              <a:rPr lang="en-US" altLang="en-US" sz="3200" i="1">
                <a:solidFill>
                  <a:srgbClr val="A50021"/>
                </a:solidFill>
              </a:rPr>
              <a:t>I</a:t>
            </a:r>
            <a:r>
              <a:rPr lang="en-US" altLang="en-US" sz="3200" baseline="-25000">
                <a:solidFill>
                  <a:srgbClr val="A50021"/>
                </a:solidFill>
              </a:rPr>
              <a:t>3</a:t>
            </a:r>
            <a:r>
              <a:rPr lang="en-US" altLang="en-US" sz="3200">
                <a:solidFill>
                  <a:srgbClr val="A50021"/>
                </a:solidFill>
              </a:rPr>
              <a:t>,</a:t>
            </a:r>
          </a:p>
        </p:txBody>
      </p:sp>
      <p:grpSp>
        <p:nvGrpSpPr>
          <p:cNvPr id="2" name="Group 10">
            <a:extLst>
              <a:ext uri="{FF2B5EF4-FFF2-40B4-BE49-F238E27FC236}">
                <a16:creationId xmlns:a16="http://schemas.microsoft.com/office/drawing/2014/main" id="{CD2FFAA2-AE3C-479B-8A68-9D817A628665}"/>
              </a:ext>
            </a:extLst>
          </p:cNvPr>
          <p:cNvGrpSpPr>
            <a:grpSpLocks/>
          </p:cNvGrpSpPr>
          <p:nvPr/>
        </p:nvGrpSpPr>
        <p:grpSpPr bwMode="auto">
          <a:xfrm>
            <a:off x="6324600" y="6477000"/>
            <a:ext cx="2057400" cy="396875"/>
            <a:chOff x="2304" y="4032"/>
            <a:chExt cx="1296" cy="294"/>
          </a:xfrm>
        </p:grpSpPr>
        <p:sp>
          <p:nvSpPr>
            <p:cNvPr id="15374" name="AutoShape 11">
              <a:extLst>
                <a:ext uri="{FF2B5EF4-FFF2-40B4-BE49-F238E27FC236}">
                  <a16:creationId xmlns:a16="http://schemas.microsoft.com/office/drawing/2014/main" id="{845AEB85-8D20-454C-A9CD-DFF1F7794187}"/>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5375" name="Text Box 12">
              <a:extLst>
                <a:ext uri="{FF2B5EF4-FFF2-40B4-BE49-F238E27FC236}">
                  <a16:creationId xmlns:a16="http://schemas.microsoft.com/office/drawing/2014/main" id="{198D1EC7-F68F-45CF-B600-67C8751B9EDC}"/>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3">
            <a:extLst>
              <a:ext uri="{FF2B5EF4-FFF2-40B4-BE49-F238E27FC236}">
                <a16:creationId xmlns:a16="http://schemas.microsoft.com/office/drawing/2014/main" id="{C65AB115-5A56-4450-9807-BF600368B4FD}"/>
              </a:ext>
            </a:extLst>
          </p:cNvPr>
          <p:cNvGrpSpPr>
            <a:grpSpLocks/>
          </p:cNvGrpSpPr>
          <p:nvPr/>
        </p:nvGrpSpPr>
        <p:grpSpPr bwMode="auto">
          <a:xfrm>
            <a:off x="8001000" y="3048000"/>
            <a:ext cx="1143000" cy="685800"/>
            <a:chOff x="4824" y="3744"/>
            <a:chExt cx="696" cy="432"/>
          </a:xfrm>
        </p:grpSpPr>
        <p:sp>
          <p:nvSpPr>
            <p:cNvPr id="15372" name="AutoShape 14">
              <a:extLst>
                <a:ext uri="{FF2B5EF4-FFF2-40B4-BE49-F238E27FC236}">
                  <a16:creationId xmlns:a16="http://schemas.microsoft.com/office/drawing/2014/main" id="{CB1D8DCB-9D4C-4120-B5C8-ADB26DE41716}"/>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5373" name="Text Box 15">
              <a:extLst>
                <a:ext uri="{FF2B5EF4-FFF2-40B4-BE49-F238E27FC236}">
                  <a16:creationId xmlns:a16="http://schemas.microsoft.com/office/drawing/2014/main" id="{903FDABF-DF63-402B-A6E3-FECA834FFF9F}"/>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53956"/>
                                        </p:tgtEl>
                                        <p:attrNameLst>
                                          <p:attrName>style.visibility</p:attrName>
                                        </p:attrNameLst>
                                      </p:cBhvr>
                                      <p:to>
                                        <p:strVal val="visible"/>
                                      </p:to>
                                    </p:set>
                                    <p:animEffect transition="in" filter="diamond(in)">
                                      <p:cBhvr>
                                        <p:cTn id="7" dur="2000"/>
                                        <p:tgtEl>
                                          <p:spTgt spid="253956"/>
                                        </p:tgtEl>
                                      </p:cBhvr>
                                    </p:animEffect>
                                  </p:childTnLst>
                                </p:cTn>
                              </p:par>
                            </p:childTnLst>
                          </p:cTn>
                        </p:par>
                        <p:par>
                          <p:cTn id="8" fill="hold" nodeType="afterGroup">
                            <p:stCondLst>
                              <p:cond delay="2000"/>
                            </p:stCondLst>
                            <p:childTnLst>
                              <p:par>
                                <p:cTn id="9" presetID="23" presetClass="entr" presetSubtype="16" fill="hold" grpId="0" nodeType="afterEffect">
                                  <p:stCondLst>
                                    <p:cond delay="8000"/>
                                  </p:stCondLst>
                                  <p:childTnLst>
                                    <p:set>
                                      <p:cBhvr>
                                        <p:cTn id="10" dur="1" fill="hold">
                                          <p:stCondLst>
                                            <p:cond delay="0"/>
                                          </p:stCondLst>
                                        </p:cTn>
                                        <p:tgtEl>
                                          <p:spTgt spid="253961"/>
                                        </p:tgtEl>
                                        <p:attrNameLst>
                                          <p:attrName>style.visibility</p:attrName>
                                        </p:attrNameLst>
                                      </p:cBhvr>
                                      <p:to>
                                        <p:strVal val="visible"/>
                                      </p:to>
                                    </p:set>
                                    <p:anim calcmode="lin" valueType="num">
                                      <p:cBhvr>
                                        <p:cTn id="11" dur="3000" fill="hold"/>
                                        <p:tgtEl>
                                          <p:spTgt spid="253961"/>
                                        </p:tgtEl>
                                        <p:attrNameLst>
                                          <p:attrName>ppt_w</p:attrName>
                                        </p:attrNameLst>
                                      </p:cBhvr>
                                      <p:tavLst>
                                        <p:tav tm="0">
                                          <p:val>
                                            <p:fltVal val="0"/>
                                          </p:val>
                                        </p:tav>
                                        <p:tav tm="100000">
                                          <p:val>
                                            <p:strVal val="#ppt_w"/>
                                          </p:val>
                                        </p:tav>
                                      </p:tavLst>
                                    </p:anim>
                                    <p:anim calcmode="lin" valueType="num">
                                      <p:cBhvr>
                                        <p:cTn id="12" dur="3000" fill="hold"/>
                                        <p:tgtEl>
                                          <p:spTgt spid="253961"/>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30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53959"/>
                                        </p:tgtEl>
                                        <p:attrNameLst>
                                          <p:attrName>style.visibility</p:attrName>
                                        </p:attrNameLst>
                                      </p:cBhvr>
                                      <p:to>
                                        <p:strVal val="visible"/>
                                      </p:to>
                                    </p:set>
                                    <p:animEffect transition="in" filter="wipe(left)">
                                      <p:cBhvr>
                                        <p:cTn id="21" dur="5000"/>
                                        <p:tgtEl>
                                          <p:spTgt spid="253959"/>
                                        </p:tgtEl>
                                      </p:cBhvr>
                                    </p:animEffect>
                                  </p:childTnLst>
                                </p:cTn>
                              </p:par>
                              <p:par>
                                <p:cTn id="22" presetID="10" presetClass="exit" presetSubtype="0" fill="hold" nodeType="withEffect">
                                  <p:stCondLst>
                                    <p:cond delay="0"/>
                                  </p:stCondLst>
                                  <p:childTnLst>
                                    <p:animEffect transition="out" filter="fade">
                                      <p:cBhvr>
                                        <p:cTn id="23" dur="2000"/>
                                        <p:tgtEl>
                                          <p:spTgt spid="3"/>
                                        </p:tgtEl>
                                      </p:cBhvr>
                                    </p:animEffect>
                                    <p:set>
                                      <p:cBhvr>
                                        <p:cTn id="24" dur="1" fill="hold">
                                          <p:stCondLst>
                                            <p:cond delay="1999"/>
                                          </p:stCondLst>
                                        </p:cTn>
                                        <p:tgtEl>
                                          <p:spTgt spid="3"/>
                                        </p:tgtEl>
                                        <p:attrNameLst>
                                          <p:attrName>style.visibility</p:attrName>
                                        </p:attrNameLst>
                                      </p:cBhvr>
                                      <p:to>
                                        <p:strVal val="hidden"/>
                                      </p:to>
                                    </p:set>
                                  </p:childTnLst>
                                </p:cTn>
                              </p:par>
                            </p:childTnLst>
                          </p:cTn>
                        </p:par>
                        <p:par>
                          <p:cTn id="25" fill="hold" nodeType="afterGroup">
                            <p:stCondLst>
                              <p:cond delay="5000"/>
                            </p:stCondLst>
                            <p:childTnLst>
                              <p:par>
                                <p:cTn id="26" presetID="2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1"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1FB2EAA-F01E-42B8-ADE6-06EA2D1B25B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8F4107C-FC4B-4221-A861-BF3216EBEE1F}" type="slidenum">
              <a:rPr lang="en-US" altLang="en-US">
                <a:latin typeface="Garamond" panose="02020404030301010803" pitchFamily="18" charset="0"/>
              </a:rPr>
              <a:pPr eaLnBrk="1" hangingPunct="1"/>
              <a:t>49</a:t>
            </a:fld>
            <a:endParaRPr lang="en-US" altLang="en-US">
              <a:latin typeface="Garamond" panose="02020404030301010803" pitchFamily="18" charset="0"/>
            </a:endParaRPr>
          </a:p>
        </p:txBody>
      </p:sp>
      <p:sp>
        <p:nvSpPr>
          <p:cNvPr id="185346" name="Rectangle 2">
            <a:extLst>
              <a:ext uri="{FF2B5EF4-FFF2-40B4-BE49-F238E27FC236}">
                <a16:creationId xmlns:a16="http://schemas.microsoft.com/office/drawing/2014/main" id="{D102949B-9E6C-4783-8332-8ADBFA140497}"/>
              </a:ext>
            </a:extLst>
          </p:cNvPr>
          <p:cNvSpPr>
            <a:spLocks noGrp="1" noChangeArrowheads="1"/>
          </p:cNvSpPr>
          <p:nvPr>
            <p:ph type="title"/>
          </p:nvPr>
        </p:nvSpPr>
        <p:spPr>
          <a:xfrm>
            <a:off x="457200" y="228600"/>
            <a:ext cx="8229600" cy="838200"/>
          </a:xfrm>
        </p:spPr>
        <p:txBody>
          <a:bodyPr/>
          <a:lstStyle/>
          <a:p>
            <a:pPr>
              <a:defRPr/>
            </a:pPr>
            <a:r>
              <a:rPr lang="en-US" b="1" dirty="0">
                <a:solidFill>
                  <a:srgbClr val="339966"/>
                </a:solidFill>
                <a:latin typeface="+mn-lt"/>
              </a:rPr>
              <a:t>Node </a:t>
            </a:r>
            <a:r>
              <a:rPr lang="en-US" sz="3800" b="1" dirty="0">
                <a:solidFill>
                  <a:srgbClr val="339966"/>
                </a:solidFill>
                <a:latin typeface="+mn-lt"/>
              </a:rPr>
              <a:t>Voltages</a:t>
            </a:r>
            <a:r>
              <a:rPr lang="en-US" b="1" dirty="0">
                <a:solidFill>
                  <a:srgbClr val="339966"/>
                </a:solidFill>
                <a:latin typeface="+mn-lt"/>
              </a:rPr>
              <a:t> Analysis</a:t>
            </a:r>
          </a:p>
        </p:txBody>
      </p:sp>
      <p:sp>
        <p:nvSpPr>
          <p:cNvPr id="185347" name="Rectangle 3">
            <a:extLst>
              <a:ext uri="{FF2B5EF4-FFF2-40B4-BE49-F238E27FC236}">
                <a16:creationId xmlns:a16="http://schemas.microsoft.com/office/drawing/2014/main" id="{A560086A-82FA-4065-86E7-ED7ED718BA12}"/>
              </a:ext>
            </a:extLst>
          </p:cNvPr>
          <p:cNvSpPr>
            <a:spLocks noGrp="1" noChangeArrowheads="1"/>
          </p:cNvSpPr>
          <p:nvPr>
            <p:ph type="body" idx="1"/>
          </p:nvPr>
        </p:nvSpPr>
        <p:spPr>
          <a:xfrm>
            <a:off x="533400" y="1143000"/>
            <a:ext cx="8229600" cy="5105400"/>
          </a:xfrm>
        </p:spPr>
        <p:txBody>
          <a:bodyPr/>
          <a:lstStyle/>
          <a:p>
            <a:r>
              <a:rPr lang="en-US" altLang="en-US" sz="3400">
                <a:latin typeface="Times New Roman" panose="02020603050405020304" pitchFamily="18" charset="0"/>
              </a:rPr>
              <a:t>It is </a:t>
            </a:r>
            <a:r>
              <a:rPr lang="en-US" altLang="en-US" sz="3400">
                <a:solidFill>
                  <a:srgbClr val="0033CC"/>
                </a:solidFill>
                <a:latin typeface="Times New Roman" panose="02020603050405020304" pitchFamily="18" charset="0"/>
              </a:rPr>
              <a:t>dual </a:t>
            </a:r>
            <a:r>
              <a:rPr lang="en-US" altLang="en-US" sz="3400">
                <a:latin typeface="Times New Roman" panose="02020603050405020304" pitchFamily="18" charset="0"/>
              </a:rPr>
              <a:t>of the Mesh Analysis.</a:t>
            </a:r>
          </a:p>
          <a:p>
            <a:r>
              <a:rPr lang="en-US" altLang="en-US" sz="3400">
                <a:latin typeface="Times New Roman" panose="02020603050405020304" pitchFamily="18" charset="0"/>
              </a:rPr>
              <a:t>It involves the application of KCL equations, instead of KVL. </a:t>
            </a:r>
          </a:p>
          <a:p>
            <a:r>
              <a:rPr lang="en-US" altLang="en-US" sz="3400">
                <a:latin typeface="Times New Roman" panose="02020603050405020304" pitchFamily="18" charset="0"/>
              </a:rPr>
              <a:t>One of the nodes is taken as </a:t>
            </a:r>
            <a:r>
              <a:rPr lang="en-US" altLang="en-US" sz="3400">
                <a:solidFill>
                  <a:srgbClr val="0033CC"/>
                </a:solidFill>
                <a:latin typeface="Times New Roman" panose="02020603050405020304" pitchFamily="18" charset="0"/>
              </a:rPr>
              <a:t>reference</a:t>
            </a:r>
            <a:r>
              <a:rPr lang="en-US" altLang="en-US" sz="3400">
                <a:latin typeface="Times New Roman" panose="02020603050405020304" pitchFamily="18" charset="0"/>
              </a:rPr>
              <a:t> or </a:t>
            </a:r>
            <a:r>
              <a:rPr lang="en-US" altLang="en-US" sz="3400">
                <a:solidFill>
                  <a:srgbClr val="0033CC"/>
                </a:solidFill>
                <a:latin typeface="Times New Roman" panose="02020603050405020304" pitchFamily="18" charset="0"/>
              </a:rPr>
              <a:t>datum </a:t>
            </a:r>
            <a:r>
              <a:rPr lang="en-US" altLang="en-US" sz="3400">
                <a:latin typeface="Times New Roman" panose="02020603050405020304" pitchFamily="18" charset="0"/>
              </a:rPr>
              <a:t>or </a:t>
            </a:r>
            <a:r>
              <a:rPr lang="en-US" altLang="en-US" sz="3400">
                <a:solidFill>
                  <a:srgbClr val="0066FF"/>
                </a:solidFill>
                <a:latin typeface="Times New Roman" panose="02020603050405020304" pitchFamily="18" charset="0"/>
              </a:rPr>
              <a:t>ground</a:t>
            </a:r>
            <a:r>
              <a:rPr lang="en-US" altLang="en-US" sz="3400">
                <a:solidFill>
                  <a:srgbClr val="0033CC"/>
                </a:solidFill>
                <a:latin typeface="Times New Roman" panose="02020603050405020304" pitchFamily="18" charset="0"/>
              </a:rPr>
              <a:t> </a:t>
            </a:r>
            <a:r>
              <a:rPr lang="en-US" altLang="en-US" sz="3400">
                <a:solidFill>
                  <a:schemeClr val="tx2"/>
                </a:solidFill>
                <a:latin typeface="Times New Roman" panose="02020603050405020304" pitchFamily="18" charset="0"/>
              </a:rPr>
              <a:t>node</a:t>
            </a:r>
            <a:r>
              <a:rPr lang="en-US" altLang="en-US" sz="3400">
                <a:latin typeface="Times New Roman" panose="02020603050405020304" pitchFamily="18" charset="0"/>
              </a:rPr>
              <a:t>. </a:t>
            </a:r>
            <a:r>
              <a:rPr lang="en-US" altLang="en-US" sz="3400" i="1">
                <a:latin typeface="Times New Roman" panose="02020603050405020304" pitchFamily="18" charset="0"/>
              </a:rPr>
              <a:t>It is better to select the one that has maximum number of branches connected.</a:t>
            </a:r>
          </a:p>
          <a:p>
            <a:r>
              <a:rPr lang="en-US" altLang="en-US" sz="3400">
                <a:latin typeface="Times New Roman" panose="02020603050405020304" pitchFamily="18" charset="0"/>
              </a:rPr>
              <a:t>The reference node is assumed to be at </a:t>
            </a:r>
            <a:r>
              <a:rPr lang="en-US" altLang="en-US" sz="3400">
                <a:solidFill>
                  <a:srgbClr val="0033CC"/>
                </a:solidFill>
                <a:latin typeface="Times New Roman" panose="02020603050405020304" pitchFamily="18" charset="0"/>
              </a:rPr>
              <a:t>ground </a:t>
            </a:r>
            <a:r>
              <a:rPr lang="en-US" altLang="en-US" sz="3400">
                <a:latin typeface="Times New Roman" panose="02020603050405020304" pitchFamily="18" charset="0"/>
              </a:rPr>
              <a:t>or</a:t>
            </a:r>
            <a:r>
              <a:rPr lang="en-US" altLang="en-US" sz="3400">
                <a:solidFill>
                  <a:srgbClr val="0033CC"/>
                </a:solidFill>
                <a:latin typeface="Times New Roman" panose="02020603050405020304" pitchFamily="18" charset="0"/>
              </a:rPr>
              <a:t> zero potential.</a:t>
            </a:r>
          </a:p>
        </p:txBody>
      </p:sp>
      <p:grpSp>
        <p:nvGrpSpPr>
          <p:cNvPr id="2" name="Group 4">
            <a:extLst>
              <a:ext uri="{FF2B5EF4-FFF2-40B4-BE49-F238E27FC236}">
                <a16:creationId xmlns:a16="http://schemas.microsoft.com/office/drawing/2014/main" id="{2B18F65E-5CAD-4630-A5F8-36B4BC037BDF}"/>
              </a:ext>
            </a:extLst>
          </p:cNvPr>
          <p:cNvGrpSpPr>
            <a:grpSpLocks/>
          </p:cNvGrpSpPr>
          <p:nvPr/>
        </p:nvGrpSpPr>
        <p:grpSpPr bwMode="auto">
          <a:xfrm>
            <a:off x="6324600" y="6477000"/>
            <a:ext cx="2057400" cy="396875"/>
            <a:chOff x="2304" y="4032"/>
            <a:chExt cx="1296" cy="294"/>
          </a:xfrm>
        </p:grpSpPr>
        <p:sp>
          <p:nvSpPr>
            <p:cNvPr id="78856" name="AutoShape 5">
              <a:extLst>
                <a:ext uri="{FF2B5EF4-FFF2-40B4-BE49-F238E27FC236}">
                  <a16:creationId xmlns:a16="http://schemas.microsoft.com/office/drawing/2014/main" id="{FB69C01A-1B55-4316-ACE3-0AD4A4ED96E5}"/>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8857" name="Text Box 6">
              <a:extLst>
                <a:ext uri="{FF2B5EF4-FFF2-40B4-BE49-F238E27FC236}">
                  <a16:creationId xmlns:a16="http://schemas.microsoft.com/office/drawing/2014/main" id="{410BFC2D-A8BE-46D5-B6C1-EC53DAF29B90}"/>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85346"/>
                                        </p:tgtEl>
                                        <p:attrNameLst>
                                          <p:attrName>style.visibility</p:attrName>
                                        </p:attrNameLst>
                                      </p:cBhvr>
                                      <p:to>
                                        <p:strVal val="visible"/>
                                      </p:to>
                                    </p:set>
                                    <p:animEffect transition="in" filter="wipe(down)">
                                      <p:cBhvr>
                                        <p:cTn id="7" dur="290">
                                          <p:stCondLst>
                                            <p:cond delay="0"/>
                                          </p:stCondLst>
                                        </p:cTn>
                                        <p:tgtEl>
                                          <p:spTgt spid="185346"/>
                                        </p:tgtEl>
                                      </p:cBhvr>
                                    </p:animEffect>
                                    <p:anim calcmode="lin" valueType="num">
                                      <p:cBhvr>
                                        <p:cTn id="8" dur="911" tmFilter="0,0; 0.14,0.36; 0.43,0.73; 0.71,0.91; 1.0,1.0">
                                          <p:stCondLst>
                                            <p:cond delay="0"/>
                                          </p:stCondLst>
                                        </p:cTn>
                                        <p:tgtEl>
                                          <p:spTgt spid="18534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8534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8534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8534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85346"/>
                                        </p:tgtEl>
                                        <p:attrNameLst>
                                          <p:attrName>ppt_y</p:attrName>
                                        </p:attrNameLst>
                                      </p:cBhvr>
                                      <p:tavLst>
                                        <p:tav tm="0" fmla="#ppt_y-sin(pi*$)/81">
                                          <p:val>
                                            <p:fltVal val="0"/>
                                          </p:val>
                                        </p:tav>
                                        <p:tav tm="100000">
                                          <p:val>
                                            <p:fltVal val="1"/>
                                          </p:val>
                                        </p:tav>
                                      </p:tavLst>
                                    </p:anim>
                                    <p:animScale>
                                      <p:cBhvr>
                                        <p:cTn id="13" dur="13">
                                          <p:stCondLst>
                                            <p:cond delay="325"/>
                                          </p:stCondLst>
                                        </p:cTn>
                                        <p:tgtEl>
                                          <p:spTgt spid="185346"/>
                                        </p:tgtEl>
                                      </p:cBhvr>
                                      <p:to x="100000" y="60000"/>
                                    </p:animScale>
                                    <p:animScale>
                                      <p:cBhvr>
                                        <p:cTn id="14" dur="83" decel="50000">
                                          <p:stCondLst>
                                            <p:cond delay="338"/>
                                          </p:stCondLst>
                                        </p:cTn>
                                        <p:tgtEl>
                                          <p:spTgt spid="185346"/>
                                        </p:tgtEl>
                                      </p:cBhvr>
                                      <p:to x="100000" y="100000"/>
                                    </p:animScale>
                                    <p:animScale>
                                      <p:cBhvr>
                                        <p:cTn id="15" dur="13">
                                          <p:stCondLst>
                                            <p:cond delay="656"/>
                                          </p:stCondLst>
                                        </p:cTn>
                                        <p:tgtEl>
                                          <p:spTgt spid="185346"/>
                                        </p:tgtEl>
                                      </p:cBhvr>
                                      <p:to x="100000" y="80000"/>
                                    </p:animScale>
                                    <p:animScale>
                                      <p:cBhvr>
                                        <p:cTn id="16" dur="83" decel="50000">
                                          <p:stCondLst>
                                            <p:cond delay="669"/>
                                          </p:stCondLst>
                                        </p:cTn>
                                        <p:tgtEl>
                                          <p:spTgt spid="185346"/>
                                        </p:tgtEl>
                                      </p:cBhvr>
                                      <p:to x="100000" y="100000"/>
                                    </p:animScale>
                                    <p:animScale>
                                      <p:cBhvr>
                                        <p:cTn id="17" dur="13">
                                          <p:stCondLst>
                                            <p:cond delay="821"/>
                                          </p:stCondLst>
                                        </p:cTn>
                                        <p:tgtEl>
                                          <p:spTgt spid="185346"/>
                                        </p:tgtEl>
                                      </p:cBhvr>
                                      <p:to x="100000" y="90000"/>
                                    </p:animScale>
                                    <p:animScale>
                                      <p:cBhvr>
                                        <p:cTn id="18" dur="83" decel="50000">
                                          <p:stCondLst>
                                            <p:cond delay="834"/>
                                          </p:stCondLst>
                                        </p:cTn>
                                        <p:tgtEl>
                                          <p:spTgt spid="185346"/>
                                        </p:tgtEl>
                                      </p:cBhvr>
                                      <p:to x="100000" y="100000"/>
                                    </p:animScale>
                                    <p:animScale>
                                      <p:cBhvr>
                                        <p:cTn id="19" dur="13">
                                          <p:stCondLst>
                                            <p:cond delay="904"/>
                                          </p:stCondLst>
                                        </p:cTn>
                                        <p:tgtEl>
                                          <p:spTgt spid="185346"/>
                                        </p:tgtEl>
                                      </p:cBhvr>
                                      <p:to x="100000" y="95000"/>
                                    </p:animScale>
                                    <p:animScale>
                                      <p:cBhvr>
                                        <p:cTn id="20" dur="83" decel="50000">
                                          <p:stCondLst>
                                            <p:cond delay="917"/>
                                          </p:stCondLst>
                                        </p:cTn>
                                        <p:tgtEl>
                                          <p:spTgt spid="185346"/>
                                        </p:tgtEl>
                                      </p:cBhvr>
                                      <p:to x="100000" y="100000"/>
                                    </p:animScale>
                                  </p:childTnLst>
                                </p:cTn>
                              </p:par>
                            </p:childTnLst>
                          </p:cTn>
                        </p:par>
                        <p:par>
                          <p:cTn id="21" fill="hold" nodeType="afterGroup">
                            <p:stCondLst>
                              <p:cond delay="1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185347">
                                            <p:txEl>
                                              <p:pRg st="0" end="0"/>
                                            </p:txEl>
                                          </p:spTgt>
                                        </p:tgtEl>
                                        <p:attrNameLst>
                                          <p:attrName>style.visibility</p:attrName>
                                        </p:attrNameLst>
                                      </p:cBhvr>
                                      <p:to>
                                        <p:strVal val="visible"/>
                                      </p:to>
                                    </p:set>
                                    <p:animEffect transition="in" filter="fade">
                                      <p:cBhvr>
                                        <p:cTn id="24" dur="500">
                                          <p:stCondLst>
                                            <p:cond delay="0"/>
                                          </p:stCondLst>
                                        </p:cTn>
                                        <p:tgtEl>
                                          <p:spTgt spid="185347">
                                            <p:txEl>
                                              <p:pRg st="0" end="0"/>
                                            </p:txEl>
                                          </p:spTgt>
                                        </p:tgtEl>
                                      </p:cBhvr>
                                    </p:animEffect>
                                    <p:anim calcmode="lin" valueType="num">
                                      <p:cBhvr>
                                        <p:cTn id="25" dur="500" fill="hold">
                                          <p:stCondLst>
                                            <p:cond delay="0"/>
                                          </p:stCondLst>
                                        </p:cTn>
                                        <p:tgtEl>
                                          <p:spTgt spid="185347">
                                            <p:txEl>
                                              <p:pRg st="0" end="0"/>
                                            </p:txEl>
                                          </p:spTgt>
                                        </p:tgtEl>
                                        <p:attrNameLst>
                                          <p:attrName>ppt_x</p:attrName>
                                        </p:attrNameLst>
                                      </p:cBhvr>
                                      <p:tavLst>
                                        <p:tav tm="0">
                                          <p:val>
                                            <p:strVal val="#ppt_x-.1"/>
                                          </p:val>
                                        </p:tav>
                                        <p:tav tm="100000">
                                          <p:val>
                                            <p:strVal val="#ppt_x"/>
                                          </p:val>
                                        </p:tav>
                                      </p:tavLst>
                                    </p:anim>
                                    <p:anim calcmode="lin" valueType="num">
                                      <p:cBhvr>
                                        <p:cTn id="26" dur="500" fill="hold">
                                          <p:stCondLst>
                                            <p:cond delay="0"/>
                                          </p:stCondLst>
                                        </p:cTn>
                                        <p:tgtEl>
                                          <p:spTgt spid="18534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275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185347">
                                            <p:txEl>
                                              <p:pRg st="1" end="1"/>
                                            </p:txEl>
                                          </p:spTgt>
                                        </p:tgtEl>
                                        <p:attrNameLst>
                                          <p:attrName>style.visibility</p:attrName>
                                        </p:attrNameLst>
                                      </p:cBhvr>
                                      <p:to>
                                        <p:strVal val="visible"/>
                                      </p:to>
                                    </p:set>
                                    <p:animEffect transition="in" filter="fade">
                                      <p:cBhvr>
                                        <p:cTn id="30" dur="500">
                                          <p:stCondLst>
                                            <p:cond delay="0"/>
                                          </p:stCondLst>
                                        </p:cTn>
                                        <p:tgtEl>
                                          <p:spTgt spid="185347">
                                            <p:txEl>
                                              <p:pRg st="1" end="1"/>
                                            </p:txEl>
                                          </p:spTgt>
                                        </p:tgtEl>
                                      </p:cBhvr>
                                    </p:animEffect>
                                    <p:anim calcmode="lin" valueType="num">
                                      <p:cBhvr>
                                        <p:cTn id="31" dur="500" fill="hold">
                                          <p:stCondLst>
                                            <p:cond delay="0"/>
                                          </p:stCondLst>
                                        </p:cTn>
                                        <p:tgtEl>
                                          <p:spTgt spid="185347">
                                            <p:txEl>
                                              <p:pRg st="1" end="1"/>
                                            </p:txEl>
                                          </p:spTgt>
                                        </p:tgtEl>
                                        <p:attrNameLst>
                                          <p:attrName>ppt_x</p:attrName>
                                        </p:attrNameLst>
                                      </p:cBhvr>
                                      <p:tavLst>
                                        <p:tav tm="0">
                                          <p:val>
                                            <p:strVal val="#ppt_x-.1"/>
                                          </p:val>
                                        </p:tav>
                                        <p:tav tm="100000">
                                          <p:val>
                                            <p:strVal val="#ppt_x"/>
                                          </p:val>
                                        </p:tav>
                                      </p:tavLst>
                                    </p:anim>
                                    <p:anim calcmode="lin" valueType="num">
                                      <p:cBhvr>
                                        <p:cTn id="32" dur="500" fill="hold">
                                          <p:stCondLst>
                                            <p:cond delay="0"/>
                                          </p:stCondLst>
                                        </p:cTn>
                                        <p:tgtEl>
                                          <p:spTgt spid="18534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8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185347">
                                            <p:txEl>
                                              <p:pRg st="2" end="2"/>
                                            </p:txEl>
                                          </p:spTgt>
                                        </p:tgtEl>
                                        <p:attrNameLst>
                                          <p:attrName>style.visibility</p:attrName>
                                        </p:attrNameLst>
                                      </p:cBhvr>
                                      <p:to>
                                        <p:strVal val="visible"/>
                                      </p:to>
                                    </p:set>
                                    <p:animEffect transition="in" filter="fade">
                                      <p:cBhvr>
                                        <p:cTn id="36" dur="500">
                                          <p:stCondLst>
                                            <p:cond delay="0"/>
                                          </p:stCondLst>
                                        </p:cTn>
                                        <p:tgtEl>
                                          <p:spTgt spid="185347">
                                            <p:txEl>
                                              <p:pRg st="2" end="2"/>
                                            </p:txEl>
                                          </p:spTgt>
                                        </p:tgtEl>
                                      </p:cBhvr>
                                    </p:animEffect>
                                    <p:anim calcmode="lin" valueType="num">
                                      <p:cBhvr>
                                        <p:cTn id="37" dur="500" fill="hold">
                                          <p:stCondLst>
                                            <p:cond delay="0"/>
                                          </p:stCondLst>
                                        </p:cTn>
                                        <p:tgtEl>
                                          <p:spTgt spid="185347">
                                            <p:txEl>
                                              <p:pRg st="2" end="2"/>
                                            </p:txEl>
                                          </p:spTgt>
                                        </p:tgtEl>
                                        <p:attrNameLst>
                                          <p:attrName>ppt_x</p:attrName>
                                        </p:attrNameLst>
                                      </p:cBhvr>
                                      <p:tavLst>
                                        <p:tav tm="0">
                                          <p:val>
                                            <p:strVal val="#ppt_x-.1"/>
                                          </p:val>
                                        </p:tav>
                                        <p:tav tm="100000">
                                          <p:val>
                                            <p:strVal val="#ppt_x"/>
                                          </p:val>
                                        </p:tav>
                                      </p:tavLst>
                                    </p:anim>
                                    <p:anim calcmode="lin" valueType="num">
                                      <p:cBhvr>
                                        <p:cTn id="38" dur="500" fill="hold">
                                          <p:stCondLst>
                                            <p:cond delay="0"/>
                                          </p:stCondLst>
                                        </p:cTn>
                                        <p:tgtEl>
                                          <p:spTgt spid="18534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20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185347">
                                            <p:txEl>
                                              <p:pRg st="3" end="3"/>
                                            </p:txEl>
                                          </p:spTgt>
                                        </p:tgtEl>
                                        <p:attrNameLst>
                                          <p:attrName>style.visibility</p:attrName>
                                        </p:attrNameLst>
                                      </p:cBhvr>
                                      <p:to>
                                        <p:strVal val="visible"/>
                                      </p:to>
                                    </p:set>
                                    <p:animEffect transition="in" filter="fade">
                                      <p:cBhvr>
                                        <p:cTn id="42" dur="500">
                                          <p:stCondLst>
                                            <p:cond delay="0"/>
                                          </p:stCondLst>
                                        </p:cTn>
                                        <p:tgtEl>
                                          <p:spTgt spid="185347">
                                            <p:txEl>
                                              <p:pRg st="3" end="3"/>
                                            </p:txEl>
                                          </p:spTgt>
                                        </p:tgtEl>
                                      </p:cBhvr>
                                    </p:animEffect>
                                    <p:anim calcmode="lin" valueType="num">
                                      <p:cBhvr>
                                        <p:cTn id="43" dur="500" fill="hold">
                                          <p:stCondLst>
                                            <p:cond delay="0"/>
                                          </p:stCondLst>
                                        </p:cTn>
                                        <p:tgtEl>
                                          <p:spTgt spid="185347">
                                            <p:txEl>
                                              <p:pRg st="3" end="3"/>
                                            </p:txEl>
                                          </p:spTgt>
                                        </p:tgtEl>
                                        <p:attrNameLst>
                                          <p:attrName>ppt_x</p:attrName>
                                        </p:attrNameLst>
                                      </p:cBhvr>
                                      <p:tavLst>
                                        <p:tav tm="0">
                                          <p:val>
                                            <p:strVal val="#ppt_x-.1"/>
                                          </p:val>
                                        </p:tav>
                                        <p:tav tm="100000">
                                          <p:val>
                                            <p:strVal val="#ppt_x"/>
                                          </p:val>
                                        </p:tav>
                                      </p:tavLst>
                                    </p:anim>
                                    <p:anim calcmode="lin" valueType="num">
                                      <p:cBhvr>
                                        <p:cTn id="44" dur="500" fill="hold">
                                          <p:stCondLst>
                                            <p:cond delay="0"/>
                                          </p:stCondLst>
                                        </p:cTn>
                                        <p:tgtEl>
                                          <p:spTgt spid="185347">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15100"/>
                            </p:stCondLst>
                            <p:childTnLst>
                              <p:par>
                                <p:cTn id="46" presetID="22" presetClass="entr" presetSubtype="8"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6" grpId="0"/>
      <p:bldP spid="185347"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CBD70E86-ED5F-477A-88E2-B6081EA33108}"/>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6B9FC16-7516-430E-B2ED-C1CDD52284D3}" type="slidenum">
              <a:rPr lang="en-US" altLang="en-US">
                <a:latin typeface="Garamond" panose="02020404030301010803" pitchFamily="18" charset="0"/>
              </a:rPr>
              <a:pPr eaLnBrk="1" hangingPunct="1"/>
              <a:t>5</a:t>
            </a:fld>
            <a:endParaRPr lang="en-US" altLang="en-US">
              <a:latin typeface="Garamond" panose="02020404030301010803" pitchFamily="18" charset="0"/>
            </a:endParaRPr>
          </a:p>
        </p:txBody>
      </p:sp>
      <p:sp>
        <p:nvSpPr>
          <p:cNvPr id="126978" name="Rectangle 2">
            <a:extLst>
              <a:ext uri="{FF2B5EF4-FFF2-40B4-BE49-F238E27FC236}">
                <a16:creationId xmlns:a16="http://schemas.microsoft.com/office/drawing/2014/main" id="{1FFF6CAB-2D40-447B-AAFE-C59FD9857BAE}"/>
              </a:ext>
            </a:extLst>
          </p:cNvPr>
          <p:cNvSpPr>
            <a:spLocks noGrp="1" noChangeArrowheads="1"/>
          </p:cNvSpPr>
          <p:nvPr>
            <p:ph type="title"/>
          </p:nvPr>
        </p:nvSpPr>
        <p:spPr>
          <a:xfrm>
            <a:off x="457200" y="395288"/>
            <a:ext cx="8229600" cy="1139825"/>
          </a:xfrm>
        </p:spPr>
        <p:txBody>
          <a:bodyPr/>
          <a:lstStyle/>
          <a:p>
            <a:pPr eaLnBrk="1" hangingPunct="1"/>
            <a:r>
              <a:rPr lang="en-US" altLang="en-US" b="1">
                <a:solidFill>
                  <a:srgbClr val="008000"/>
                </a:solidFill>
              </a:rPr>
              <a:t>Kirchhoff’s Laws</a:t>
            </a:r>
          </a:p>
        </p:txBody>
      </p:sp>
      <p:sp>
        <p:nvSpPr>
          <p:cNvPr id="126979" name="Rectangle 3">
            <a:extLst>
              <a:ext uri="{FF2B5EF4-FFF2-40B4-BE49-F238E27FC236}">
                <a16:creationId xmlns:a16="http://schemas.microsoft.com/office/drawing/2014/main" id="{EA187B19-34A2-4854-ADAA-A63EB0F0E4B5}"/>
              </a:ext>
            </a:extLst>
          </p:cNvPr>
          <p:cNvSpPr>
            <a:spLocks noGrp="1" noChangeArrowheads="1"/>
          </p:cNvSpPr>
          <p:nvPr>
            <p:ph type="body" sz="half" idx="1"/>
          </p:nvPr>
        </p:nvSpPr>
        <p:spPr>
          <a:xfrm>
            <a:off x="457200" y="1412875"/>
            <a:ext cx="8001000" cy="4835525"/>
          </a:xfrm>
        </p:spPr>
        <p:txBody>
          <a:bodyPr/>
          <a:lstStyle/>
          <a:p>
            <a:pPr eaLnBrk="1" hangingPunct="1"/>
            <a:r>
              <a:rPr lang="en-US" altLang="en-US" sz="3800" b="1">
                <a:solidFill>
                  <a:srgbClr val="008000"/>
                </a:solidFill>
              </a:rPr>
              <a:t>(</a:t>
            </a:r>
            <a:r>
              <a:rPr lang="en-US" altLang="en-US" sz="3400" b="1">
                <a:solidFill>
                  <a:srgbClr val="008000"/>
                </a:solidFill>
              </a:rPr>
              <a:t>1) KCL :</a:t>
            </a:r>
            <a:r>
              <a:rPr lang="en-US" altLang="en-US" sz="3400">
                <a:solidFill>
                  <a:srgbClr val="FF0000"/>
                </a:solidFill>
                <a:latin typeface="Times New Roman" panose="02020603050405020304" pitchFamily="18" charset="0"/>
              </a:rPr>
              <a:t> </a:t>
            </a:r>
            <a:r>
              <a:rPr lang="en-US" altLang="en-US" sz="3400">
                <a:latin typeface="Times New Roman" panose="02020603050405020304" pitchFamily="18" charset="0"/>
              </a:rPr>
              <a:t>Algebraic sum of currents meeting at a junction of conductors in a circuit is zero.</a:t>
            </a:r>
          </a:p>
          <a:p>
            <a:pPr lvl="1" eaLnBrk="1" hangingPunct="1"/>
            <a:r>
              <a:rPr lang="en-US" altLang="en-US" sz="3400">
                <a:latin typeface="Times New Roman" panose="02020603050405020304" pitchFamily="18" charset="0"/>
              </a:rPr>
              <a:t>It is simply a restatement of the principle of conservation of charge.</a:t>
            </a:r>
            <a:endParaRPr lang="en-US" altLang="en-US" sz="3400">
              <a:solidFill>
                <a:srgbClr val="FF0000"/>
              </a:solidFill>
              <a:latin typeface="Times New Roman" panose="02020603050405020304" pitchFamily="18" charset="0"/>
            </a:endParaRPr>
          </a:p>
          <a:p>
            <a:pPr eaLnBrk="1" hangingPunct="1"/>
            <a:endParaRPr lang="en-US" altLang="en-US" sz="3400">
              <a:latin typeface="Times New Roman" panose="02020603050405020304" pitchFamily="18" charset="0"/>
            </a:endParaRPr>
          </a:p>
        </p:txBody>
      </p:sp>
      <p:graphicFrame>
        <p:nvGraphicFramePr>
          <p:cNvPr id="126980" name="Object 4">
            <a:extLst>
              <a:ext uri="{FF2B5EF4-FFF2-40B4-BE49-F238E27FC236}">
                <a16:creationId xmlns:a16="http://schemas.microsoft.com/office/drawing/2014/main" id="{5A9F0D94-BB76-4EA7-80E7-B2A1C3A9474B}"/>
              </a:ext>
            </a:extLst>
          </p:cNvPr>
          <p:cNvGraphicFramePr>
            <a:graphicFrameLocks noGrp="1" noChangeAspect="1"/>
          </p:cNvGraphicFramePr>
          <p:nvPr>
            <p:ph sz="half" idx="2"/>
          </p:nvPr>
        </p:nvGraphicFramePr>
        <p:xfrm>
          <a:off x="3962400" y="4537075"/>
          <a:ext cx="1600200" cy="1217613"/>
        </p:xfrm>
        <a:graphic>
          <a:graphicData uri="http://schemas.openxmlformats.org/presentationml/2006/ole">
            <mc:AlternateContent xmlns:mc="http://schemas.openxmlformats.org/markup-compatibility/2006">
              <mc:Choice xmlns:v="urn:schemas-microsoft-com:vml" Requires="v">
                <p:oleObj spid="_x0000_s24587" name="Equation" r:id="rId3" imgW="14020800" imgH="10668000" progId="Equation.3">
                  <p:embed/>
                </p:oleObj>
              </mc:Choice>
              <mc:Fallback>
                <p:oleObj name="Equation" r:id="rId3" imgW="14020800" imgH="10668000" progId="Equation.3">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537075"/>
                        <a:ext cx="1600200"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a:extLst>
              <a:ext uri="{FF2B5EF4-FFF2-40B4-BE49-F238E27FC236}">
                <a16:creationId xmlns:a16="http://schemas.microsoft.com/office/drawing/2014/main" id="{6FCBB8A8-CEDF-45D6-9C1F-885CC93F72EA}"/>
              </a:ext>
            </a:extLst>
          </p:cNvPr>
          <p:cNvGrpSpPr>
            <a:grpSpLocks/>
          </p:cNvGrpSpPr>
          <p:nvPr/>
        </p:nvGrpSpPr>
        <p:grpSpPr bwMode="auto">
          <a:xfrm>
            <a:off x="6324600" y="6461125"/>
            <a:ext cx="2057400" cy="396875"/>
            <a:chOff x="2304" y="4032"/>
            <a:chExt cx="1296" cy="294"/>
          </a:xfrm>
        </p:grpSpPr>
        <p:sp>
          <p:nvSpPr>
            <p:cNvPr id="1033" name="AutoShape 7">
              <a:extLst>
                <a:ext uri="{FF2B5EF4-FFF2-40B4-BE49-F238E27FC236}">
                  <a16:creationId xmlns:a16="http://schemas.microsoft.com/office/drawing/2014/main" id="{D33D8355-B2AA-4218-AB87-1729244E78C6}"/>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034" name="Text Box 8">
              <a:extLst>
                <a:ext uri="{FF2B5EF4-FFF2-40B4-BE49-F238E27FC236}">
                  <a16:creationId xmlns:a16="http://schemas.microsoft.com/office/drawing/2014/main" id="{A240493A-A446-4E5D-8F2F-54FBF0125651}"/>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down)">
                                      <p:cBhvr>
                                        <p:cTn id="7" dur="580">
                                          <p:stCondLst>
                                            <p:cond delay="0"/>
                                          </p:stCondLst>
                                        </p:cTn>
                                        <p:tgtEl>
                                          <p:spTgt spid="126978"/>
                                        </p:tgtEl>
                                      </p:cBhvr>
                                    </p:animEffect>
                                    <p:anim calcmode="lin" valueType="num">
                                      <p:cBhvr>
                                        <p:cTn id="8" dur="1822" tmFilter="0,0; 0.14,0.36; 0.43,0.73; 0.71,0.91; 1.0,1.0">
                                          <p:stCondLst>
                                            <p:cond delay="0"/>
                                          </p:stCondLst>
                                        </p:cTn>
                                        <p:tgtEl>
                                          <p:spTgt spid="12697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697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697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697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6978"/>
                                        </p:tgtEl>
                                        <p:attrNameLst>
                                          <p:attrName>ppt_y</p:attrName>
                                        </p:attrNameLst>
                                      </p:cBhvr>
                                      <p:tavLst>
                                        <p:tav tm="0" fmla="#ppt_y-sin(pi*$)/81">
                                          <p:val>
                                            <p:fltVal val="0"/>
                                          </p:val>
                                        </p:tav>
                                        <p:tav tm="100000">
                                          <p:val>
                                            <p:fltVal val="1"/>
                                          </p:val>
                                        </p:tav>
                                      </p:tavLst>
                                    </p:anim>
                                    <p:animScale>
                                      <p:cBhvr>
                                        <p:cTn id="13" dur="26">
                                          <p:stCondLst>
                                            <p:cond delay="650"/>
                                          </p:stCondLst>
                                        </p:cTn>
                                        <p:tgtEl>
                                          <p:spTgt spid="126978"/>
                                        </p:tgtEl>
                                      </p:cBhvr>
                                      <p:to x="100000" y="60000"/>
                                    </p:animScale>
                                    <p:animScale>
                                      <p:cBhvr>
                                        <p:cTn id="14" dur="166" decel="50000">
                                          <p:stCondLst>
                                            <p:cond delay="676"/>
                                          </p:stCondLst>
                                        </p:cTn>
                                        <p:tgtEl>
                                          <p:spTgt spid="126978"/>
                                        </p:tgtEl>
                                      </p:cBhvr>
                                      <p:to x="100000" y="100000"/>
                                    </p:animScale>
                                    <p:animScale>
                                      <p:cBhvr>
                                        <p:cTn id="15" dur="26">
                                          <p:stCondLst>
                                            <p:cond delay="1312"/>
                                          </p:stCondLst>
                                        </p:cTn>
                                        <p:tgtEl>
                                          <p:spTgt spid="126978"/>
                                        </p:tgtEl>
                                      </p:cBhvr>
                                      <p:to x="100000" y="80000"/>
                                    </p:animScale>
                                    <p:animScale>
                                      <p:cBhvr>
                                        <p:cTn id="16" dur="166" decel="50000">
                                          <p:stCondLst>
                                            <p:cond delay="1338"/>
                                          </p:stCondLst>
                                        </p:cTn>
                                        <p:tgtEl>
                                          <p:spTgt spid="126978"/>
                                        </p:tgtEl>
                                      </p:cBhvr>
                                      <p:to x="100000" y="100000"/>
                                    </p:animScale>
                                    <p:animScale>
                                      <p:cBhvr>
                                        <p:cTn id="17" dur="26">
                                          <p:stCondLst>
                                            <p:cond delay="1642"/>
                                          </p:stCondLst>
                                        </p:cTn>
                                        <p:tgtEl>
                                          <p:spTgt spid="126978"/>
                                        </p:tgtEl>
                                      </p:cBhvr>
                                      <p:to x="100000" y="90000"/>
                                    </p:animScale>
                                    <p:animScale>
                                      <p:cBhvr>
                                        <p:cTn id="18" dur="166" decel="50000">
                                          <p:stCondLst>
                                            <p:cond delay="1668"/>
                                          </p:stCondLst>
                                        </p:cTn>
                                        <p:tgtEl>
                                          <p:spTgt spid="126978"/>
                                        </p:tgtEl>
                                      </p:cBhvr>
                                      <p:to x="100000" y="100000"/>
                                    </p:animScale>
                                    <p:animScale>
                                      <p:cBhvr>
                                        <p:cTn id="19" dur="26">
                                          <p:stCondLst>
                                            <p:cond delay="1808"/>
                                          </p:stCondLst>
                                        </p:cTn>
                                        <p:tgtEl>
                                          <p:spTgt spid="126978"/>
                                        </p:tgtEl>
                                      </p:cBhvr>
                                      <p:to x="100000" y="95000"/>
                                    </p:animScale>
                                    <p:animScale>
                                      <p:cBhvr>
                                        <p:cTn id="20" dur="166" decel="50000">
                                          <p:stCondLst>
                                            <p:cond delay="1834"/>
                                          </p:stCondLst>
                                        </p:cTn>
                                        <p:tgtEl>
                                          <p:spTgt spid="126978"/>
                                        </p:tgtEl>
                                      </p:cBhvr>
                                      <p:to x="100000" y="100000"/>
                                    </p:animScale>
                                  </p:childTnLst>
                                </p:cTn>
                              </p:par>
                            </p:childTnLst>
                          </p:cTn>
                        </p:par>
                        <p:par>
                          <p:cTn id="21" fill="hold" nodeType="afterGroup">
                            <p:stCondLst>
                              <p:cond delay="20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126979">
                                            <p:txEl>
                                              <p:pRg st="0" end="0"/>
                                            </p:txEl>
                                          </p:spTgt>
                                        </p:tgtEl>
                                        <p:attrNameLst>
                                          <p:attrName>style.visibility</p:attrName>
                                        </p:attrNameLst>
                                      </p:cBhvr>
                                      <p:to>
                                        <p:strVal val="visible"/>
                                      </p:to>
                                    </p:set>
                                    <p:anim calcmode="discrete" valueType="clr">
                                      <p:cBhvr override="childStyle">
                                        <p:cTn id="24" dur="80"/>
                                        <p:tgtEl>
                                          <p:spTgt spid="12697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26979">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26979">
                                            <p:txEl>
                                              <p:pRg st="0" end="0"/>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126979">
                                            <p:txEl>
                                              <p:pRg st="1" end="1"/>
                                            </p:txEl>
                                          </p:spTgt>
                                        </p:tgtEl>
                                        <p:attrNameLst>
                                          <p:attrName>style.visibility</p:attrName>
                                        </p:attrNameLst>
                                      </p:cBhvr>
                                      <p:to>
                                        <p:strVal val="visible"/>
                                      </p:to>
                                    </p:set>
                                    <p:anim calcmode="discrete" valueType="clr">
                                      <p:cBhvr override="childStyle">
                                        <p:cTn id="31" dur="80"/>
                                        <p:tgtEl>
                                          <p:spTgt spid="12697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126979">
                                            <p:txEl>
                                              <p:pRg st="1" end="1"/>
                                            </p:txEl>
                                          </p:spTgt>
                                        </p:tgtEl>
                                        <p:attrNameLst>
                                          <p:attrName>fillcolor</p:attrName>
                                        </p:attrNameLst>
                                      </p:cBhvr>
                                      <p:tavLst>
                                        <p:tav tm="0">
                                          <p:val>
                                            <p:clrVal>
                                              <a:schemeClr val="accent2"/>
                                            </p:clrVal>
                                          </p:val>
                                        </p:tav>
                                        <p:tav tm="50000">
                                          <p:val>
                                            <p:clrVal>
                                              <a:schemeClr val="hlink"/>
                                            </p:clrVal>
                                          </p:val>
                                        </p:tav>
                                      </p:tavLst>
                                    </p:anim>
                                    <p:set>
                                      <p:cBhvr>
                                        <p:cTn id="33" dur="80"/>
                                        <p:tgtEl>
                                          <p:spTgt spid="126979">
                                            <p:txEl>
                                              <p:pRg st="1" end="1"/>
                                            </p:txEl>
                                          </p:spTgt>
                                        </p:tgtEl>
                                        <p:attrNameLst>
                                          <p:attrName>fill.type</p:attrName>
                                        </p:attrNameLst>
                                      </p:cBhvr>
                                      <p:to>
                                        <p:strVal val="solid"/>
                                      </p:to>
                                    </p:set>
                                  </p:childTnLst>
                                </p:cTn>
                              </p:par>
                            </p:childTnLst>
                          </p:cTn>
                        </p:par>
                        <p:par>
                          <p:cTn id="34" fill="hold" nodeType="afterGroup">
                            <p:stCondLst>
                              <p:cond delay="2400"/>
                            </p:stCondLst>
                            <p:childTnLst>
                              <p:par>
                                <p:cTn id="35" presetID="10" presetClass="entr" presetSubtype="0" fill="hold" nodeType="afterEffect">
                                  <p:stCondLst>
                                    <p:cond delay="0"/>
                                  </p:stCondLst>
                                  <p:childTnLst>
                                    <p:set>
                                      <p:cBhvr>
                                        <p:cTn id="36" dur="1" fill="hold">
                                          <p:stCondLst>
                                            <p:cond delay="0"/>
                                          </p:stCondLst>
                                        </p:cTn>
                                        <p:tgtEl>
                                          <p:spTgt spid="126980"/>
                                        </p:tgtEl>
                                        <p:attrNameLst>
                                          <p:attrName>style.visibility</p:attrName>
                                        </p:attrNameLst>
                                      </p:cBhvr>
                                      <p:to>
                                        <p:strVal val="visible"/>
                                      </p:to>
                                    </p:set>
                                    <p:animEffect transition="in" filter="fade">
                                      <p:cBhvr>
                                        <p:cTn id="37" dur="2000"/>
                                        <p:tgtEl>
                                          <p:spTgt spid="126980"/>
                                        </p:tgtEl>
                                      </p:cBhvr>
                                    </p:animEffect>
                                  </p:childTnLst>
                                </p:cTn>
                              </p:par>
                            </p:childTnLst>
                          </p:cTn>
                        </p:par>
                        <p:par>
                          <p:cTn id="38" fill="hold" nodeType="afterGroup">
                            <p:stCondLst>
                              <p:cond delay="44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26979"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633FAF75-04E2-4D90-80E4-4F36487F2DBD}"/>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C935364-2BEA-48AF-AEB6-6E70AB6C916E}" type="slidenum">
              <a:rPr lang="en-US" altLang="en-US">
                <a:latin typeface="Garamond" panose="02020404030301010803" pitchFamily="18" charset="0"/>
              </a:rPr>
              <a:pPr eaLnBrk="1" hangingPunct="1"/>
              <a:t>50</a:t>
            </a:fld>
            <a:endParaRPr lang="en-US" altLang="en-US">
              <a:latin typeface="Garamond" panose="02020404030301010803" pitchFamily="18" charset="0"/>
            </a:endParaRPr>
          </a:p>
        </p:txBody>
      </p:sp>
      <p:sp>
        <p:nvSpPr>
          <p:cNvPr id="186371" name="Rectangle 3">
            <a:extLst>
              <a:ext uri="{FF2B5EF4-FFF2-40B4-BE49-F238E27FC236}">
                <a16:creationId xmlns:a16="http://schemas.microsoft.com/office/drawing/2014/main" id="{0D51A17C-8F8E-44DB-B9F2-31A82B69A15F}"/>
              </a:ext>
            </a:extLst>
          </p:cNvPr>
          <p:cNvSpPr>
            <a:spLocks noGrp="1" noChangeArrowheads="1"/>
          </p:cNvSpPr>
          <p:nvPr>
            <p:ph type="body" idx="1"/>
          </p:nvPr>
        </p:nvSpPr>
        <p:spPr>
          <a:xfrm>
            <a:off x="457200" y="1066800"/>
            <a:ext cx="8229600" cy="5059363"/>
          </a:xfrm>
        </p:spPr>
        <p:txBody>
          <a:bodyPr/>
          <a:lstStyle/>
          <a:p>
            <a:r>
              <a:rPr lang="en-US" altLang="en-US" sz="3400">
                <a:latin typeface="Times New Roman" panose="02020603050405020304" pitchFamily="18" charset="0"/>
              </a:rPr>
              <a:t>The potentials of all other nodes are defined w.r.t. the reference node.</a:t>
            </a:r>
          </a:p>
          <a:p>
            <a:r>
              <a:rPr lang="en-US" altLang="en-US" sz="3400">
                <a:latin typeface="Times New Roman" panose="02020603050405020304" pitchFamily="18" charset="0"/>
              </a:rPr>
              <a:t>KCL equations are written, one for each node, except the reference node.</a:t>
            </a:r>
          </a:p>
          <a:p>
            <a:r>
              <a:rPr lang="en-US" altLang="en-US" sz="3400">
                <a:latin typeface="Times New Roman" panose="02020603050405020304" pitchFamily="18" charset="0"/>
              </a:rPr>
              <a:t>The equations are solved to give </a:t>
            </a:r>
            <a:r>
              <a:rPr lang="en-US" altLang="en-US" sz="3400">
                <a:solidFill>
                  <a:srgbClr val="0033CC"/>
                </a:solidFill>
                <a:latin typeface="Times New Roman" panose="02020603050405020304" pitchFamily="18" charset="0"/>
              </a:rPr>
              <a:t>node voltages</a:t>
            </a:r>
            <a:r>
              <a:rPr lang="en-US" altLang="en-US" sz="3400">
                <a:latin typeface="Times New Roman" panose="02020603050405020304" pitchFamily="18" charset="0"/>
              </a:rPr>
              <a:t>. </a:t>
            </a:r>
          </a:p>
          <a:p>
            <a:r>
              <a:rPr lang="en-US" altLang="en-US" sz="3400">
                <a:latin typeface="Times New Roman" panose="02020603050405020304" pitchFamily="18" charset="0"/>
              </a:rPr>
              <a:t>Current through any branch and voltage at any point of the network can be calculated.</a:t>
            </a:r>
          </a:p>
        </p:txBody>
      </p:sp>
      <p:grpSp>
        <p:nvGrpSpPr>
          <p:cNvPr id="2" name="Group 5">
            <a:extLst>
              <a:ext uri="{FF2B5EF4-FFF2-40B4-BE49-F238E27FC236}">
                <a16:creationId xmlns:a16="http://schemas.microsoft.com/office/drawing/2014/main" id="{6CFCAFDD-7DCE-480C-9A6B-A299C38D7238}"/>
              </a:ext>
            </a:extLst>
          </p:cNvPr>
          <p:cNvGrpSpPr>
            <a:grpSpLocks/>
          </p:cNvGrpSpPr>
          <p:nvPr/>
        </p:nvGrpSpPr>
        <p:grpSpPr bwMode="auto">
          <a:xfrm>
            <a:off x="6324600" y="6477000"/>
            <a:ext cx="2057400" cy="396875"/>
            <a:chOff x="2304" y="4032"/>
            <a:chExt cx="1296" cy="294"/>
          </a:xfrm>
        </p:grpSpPr>
        <p:sp>
          <p:nvSpPr>
            <p:cNvPr id="79879" name="AutoShape 6">
              <a:extLst>
                <a:ext uri="{FF2B5EF4-FFF2-40B4-BE49-F238E27FC236}">
                  <a16:creationId xmlns:a16="http://schemas.microsoft.com/office/drawing/2014/main" id="{567DE9E4-EFEB-48D9-B166-D480074AE278}"/>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9880" name="Text Box 7">
              <a:extLst>
                <a:ext uri="{FF2B5EF4-FFF2-40B4-BE49-F238E27FC236}">
                  <a16:creationId xmlns:a16="http://schemas.microsoft.com/office/drawing/2014/main" id="{C42D0C63-C436-418C-8D41-81D4EE35794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fade">
                                      <p:cBhvr>
                                        <p:cTn id="7" dur="500">
                                          <p:stCondLst>
                                            <p:cond delay="0"/>
                                          </p:stCondLst>
                                        </p:cTn>
                                        <p:tgtEl>
                                          <p:spTgt spid="186371">
                                            <p:txEl>
                                              <p:pRg st="0" end="0"/>
                                            </p:txEl>
                                          </p:spTgt>
                                        </p:tgtEl>
                                      </p:cBhvr>
                                    </p:animEffect>
                                    <p:anim calcmode="lin" valueType="num">
                                      <p:cBhvr>
                                        <p:cTn id="8" dur="500" fill="hold">
                                          <p:stCondLst>
                                            <p:cond delay="0"/>
                                          </p:stCondLst>
                                        </p:cTn>
                                        <p:tgtEl>
                                          <p:spTgt spid="186371">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186371">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35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186371">
                                            <p:txEl>
                                              <p:pRg st="1" end="1"/>
                                            </p:txEl>
                                          </p:spTgt>
                                        </p:tgtEl>
                                        <p:attrNameLst>
                                          <p:attrName>style.visibility</p:attrName>
                                        </p:attrNameLst>
                                      </p:cBhvr>
                                      <p:to>
                                        <p:strVal val="visible"/>
                                      </p:to>
                                    </p:set>
                                    <p:animEffect transition="in" filter="fade">
                                      <p:cBhvr>
                                        <p:cTn id="13" dur="500">
                                          <p:stCondLst>
                                            <p:cond delay="0"/>
                                          </p:stCondLst>
                                        </p:cTn>
                                        <p:tgtEl>
                                          <p:spTgt spid="186371">
                                            <p:txEl>
                                              <p:pRg st="1" end="1"/>
                                            </p:txEl>
                                          </p:spTgt>
                                        </p:tgtEl>
                                      </p:cBhvr>
                                    </p:animEffect>
                                    <p:anim calcmode="lin" valueType="num">
                                      <p:cBhvr>
                                        <p:cTn id="14" dur="500" fill="hold">
                                          <p:stCondLst>
                                            <p:cond delay="0"/>
                                          </p:stCondLst>
                                        </p:cTn>
                                        <p:tgtEl>
                                          <p:spTgt spid="186371">
                                            <p:txEl>
                                              <p:pRg st="1" end="1"/>
                                            </p:txEl>
                                          </p:spTgt>
                                        </p:tgtEl>
                                        <p:attrNameLst>
                                          <p:attrName>ppt_x</p:attrName>
                                        </p:attrNameLst>
                                      </p:cBhvr>
                                      <p:tavLst>
                                        <p:tav tm="0">
                                          <p:val>
                                            <p:strVal val="#ppt_x-.1"/>
                                          </p:val>
                                        </p:tav>
                                        <p:tav tm="100000">
                                          <p:val>
                                            <p:strVal val="#ppt_x"/>
                                          </p:val>
                                        </p:tav>
                                      </p:tavLst>
                                    </p:anim>
                                    <p:anim calcmode="lin" valueType="num">
                                      <p:cBhvr>
                                        <p:cTn id="15" dur="500" fill="hold">
                                          <p:stCondLst>
                                            <p:cond delay="0"/>
                                          </p:stCondLst>
                                        </p:cTn>
                                        <p:tgtEl>
                                          <p:spTgt spid="186371">
                                            <p:txEl>
                                              <p:pRg st="1" end="1"/>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7000"/>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186371">
                                            <p:txEl>
                                              <p:pRg st="2" end="2"/>
                                            </p:txEl>
                                          </p:spTgt>
                                        </p:tgtEl>
                                        <p:attrNameLst>
                                          <p:attrName>style.visibility</p:attrName>
                                        </p:attrNameLst>
                                      </p:cBhvr>
                                      <p:to>
                                        <p:strVal val="visible"/>
                                      </p:to>
                                    </p:set>
                                    <p:animEffect transition="in" filter="fade">
                                      <p:cBhvr>
                                        <p:cTn id="19" dur="500">
                                          <p:stCondLst>
                                            <p:cond delay="0"/>
                                          </p:stCondLst>
                                        </p:cTn>
                                        <p:tgtEl>
                                          <p:spTgt spid="186371">
                                            <p:txEl>
                                              <p:pRg st="2" end="2"/>
                                            </p:txEl>
                                          </p:spTgt>
                                        </p:tgtEl>
                                      </p:cBhvr>
                                    </p:animEffect>
                                    <p:anim calcmode="lin" valueType="num">
                                      <p:cBhvr>
                                        <p:cTn id="20" dur="500" fill="hold">
                                          <p:stCondLst>
                                            <p:cond delay="0"/>
                                          </p:stCondLst>
                                        </p:cTn>
                                        <p:tgtEl>
                                          <p:spTgt spid="186371">
                                            <p:txEl>
                                              <p:pRg st="2" end="2"/>
                                            </p:txEl>
                                          </p:spTgt>
                                        </p:tgtEl>
                                        <p:attrNameLst>
                                          <p:attrName>ppt_x</p:attrName>
                                        </p:attrNameLst>
                                      </p:cBhvr>
                                      <p:tavLst>
                                        <p:tav tm="0">
                                          <p:val>
                                            <p:strVal val="#ppt_x-.1"/>
                                          </p:val>
                                        </p:tav>
                                        <p:tav tm="100000">
                                          <p:val>
                                            <p:strVal val="#ppt_x"/>
                                          </p:val>
                                        </p:tav>
                                      </p:tavLst>
                                    </p:anim>
                                    <p:anim calcmode="lin" valueType="num">
                                      <p:cBhvr>
                                        <p:cTn id="21" dur="500" fill="hold">
                                          <p:stCondLst>
                                            <p:cond delay="0"/>
                                          </p:stCondLst>
                                        </p:cTn>
                                        <p:tgtEl>
                                          <p:spTgt spid="186371">
                                            <p:txEl>
                                              <p:pRg st="2" end="2"/>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945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186371">
                                            <p:txEl>
                                              <p:pRg st="3" end="3"/>
                                            </p:txEl>
                                          </p:spTgt>
                                        </p:tgtEl>
                                        <p:attrNameLst>
                                          <p:attrName>style.visibility</p:attrName>
                                        </p:attrNameLst>
                                      </p:cBhvr>
                                      <p:to>
                                        <p:strVal val="visible"/>
                                      </p:to>
                                    </p:set>
                                    <p:animEffect transition="in" filter="fade">
                                      <p:cBhvr>
                                        <p:cTn id="25" dur="500">
                                          <p:stCondLst>
                                            <p:cond delay="0"/>
                                          </p:stCondLst>
                                        </p:cTn>
                                        <p:tgtEl>
                                          <p:spTgt spid="186371">
                                            <p:txEl>
                                              <p:pRg st="3" end="3"/>
                                            </p:txEl>
                                          </p:spTgt>
                                        </p:tgtEl>
                                      </p:cBhvr>
                                    </p:animEffect>
                                    <p:anim calcmode="lin" valueType="num">
                                      <p:cBhvr>
                                        <p:cTn id="26" dur="500" fill="hold">
                                          <p:stCondLst>
                                            <p:cond delay="0"/>
                                          </p:stCondLst>
                                        </p:cTn>
                                        <p:tgtEl>
                                          <p:spTgt spid="186371">
                                            <p:txEl>
                                              <p:pRg st="3" end="3"/>
                                            </p:txEl>
                                          </p:spTgt>
                                        </p:tgtEl>
                                        <p:attrNameLst>
                                          <p:attrName>ppt_x</p:attrName>
                                        </p:attrNameLst>
                                      </p:cBhvr>
                                      <p:tavLst>
                                        <p:tav tm="0">
                                          <p:val>
                                            <p:strVal val="#ppt_x-.1"/>
                                          </p:val>
                                        </p:tav>
                                        <p:tav tm="100000">
                                          <p:val>
                                            <p:strVal val="#ppt_x"/>
                                          </p:val>
                                        </p:tav>
                                      </p:tavLst>
                                    </p:anim>
                                    <p:anim calcmode="lin" valueType="num">
                                      <p:cBhvr>
                                        <p:cTn id="27" dur="500" fill="hold">
                                          <p:stCondLst>
                                            <p:cond delay="0"/>
                                          </p:stCondLst>
                                        </p:cTn>
                                        <p:tgtEl>
                                          <p:spTgt spid="186371">
                                            <p:txEl>
                                              <p:pRg st="3" end="3"/>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1345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7">
            <a:extLst>
              <a:ext uri="{FF2B5EF4-FFF2-40B4-BE49-F238E27FC236}">
                <a16:creationId xmlns:a16="http://schemas.microsoft.com/office/drawing/2014/main" id="{B6BBFC02-BE55-41BB-AE3F-902A82A4ABF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1B584F4-E99A-431F-B358-60F9028626E7}" type="slidenum">
              <a:rPr lang="en-US" altLang="en-US">
                <a:latin typeface="Garamond" panose="02020404030301010803" pitchFamily="18" charset="0"/>
              </a:rPr>
              <a:pPr eaLnBrk="1" hangingPunct="1"/>
              <a:t>51</a:t>
            </a:fld>
            <a:endParaRPr lang="en-US" altLang="en-US">
              <a:latin typeface="Garamond" panose="02020404030301010803" pitchFamily="18" charset="0"/>
            </a:endParaRPr>
          </a:p>
        </p:txBody>
      </p:sp>
      <p:sp>
        <p:nvSpPr>
          <p:cNvPr id="187394" name="Rectangle 2">
            <a:extLst>
              <a:ext uri="{FF2B5EF4-FFF2-40B4-BE49-F238E27FC236}">
                <a16:creationId xmlns:a16="http://schemas.microsoft.com/office/drawing/2014/main" id="{03494B8E-7E11-40F4-B131-3A79B170D4D6}"/>
              </a:ext>
            </a:extLst>
          </p:cNvPr>
          <p:cNvSpPr>
            <a:spLocks noGrp="1" noChangeArrowheads="1"/>
          </p:cNvSpPr>
          <p:nvPr>
            <p:ph type="title"/>
          </p:nvPr>
        </p:nvSpPr>
        <p:spPr>
          <a:xfrm>
            <a:off x="457200" y="307975"/>
            <a:ext cx="3352800" cy="638175"/>
          </a:xfrm>
        </p:spPr>
        <p:txBody>
          <a:bodyPr/>
          <a:lstStyle/>
          <a:p>
            <a:r>
              <a:rPr lang="en-US" altLang="en-US" sz="3800" b="1" dirty="0">
                <a:solidFill>
                  <a:srgbClr val="339966"/>
                </a:solidFill>
              </a:rPr>
              <a:t>Example 9</a:t>
            </a:r>
          </a:p>
        </p:txBody>
      </p:sp>
      <p:sp>
        <p:nvSpPr>
          <p:cNvPr id="187395" name="Rectangle 3">
            <a:extLst>
              <a:ext uri="{FF2B5EF4-FFF2-40B4-BE49-F238E27FC236}">
                <a16:creationId xmlns:a16="http://schemas.microsoft.com/office/drawing/2014/main" id="{C65885D5-F3D8-42D4-9413-FCC785854E26}"/>
              </a:ext>
            </a:extLst>
          </p:cNvPr>
          <p:cNvSpPr>
            <a:spLocks noGrp="1" noChangeArrowheads="1"/>
          </p:cNvSpPr>
          <p:nvPr>
            <p:ph type="body" sz="half" idx="1"/>
          </p:nvPr>
        </p:nvSpPr>
        <p:spPr>
          <a:xfrm>
            <a:off x="457200" y="1295400"/>
            <a:ext cx="8382000" cy="4830763"/>
          </a:xfrm>
        </p:spPr>
        <p:txBody>
          <a:bodyPr/>
          <a:lstStyle/>
          <a:p>
            <a:r>
              <a:rPr lang="en-US" altLang="en-US">
                <a:latin typeface="Times New Roman" panose="02020603050405020304" pitchFamily="18" charset="0"/>
              </a:rPr>
              <a:t>Using the node voltage method, determine the current </a:t>
            </a:r>
            <a:r>
              <a:rPr lang="en-US" altLang="en-US" i="1">
                <a:latin typeface="Times New Roman" panose="02020603050405020304" pitchFamily="18" charset="0"/>
              </a:rPr>
              <a:t>I</a:t>
            </a:r>
            <a:r>
              <a:rPr lang="en-US" altLang="en-US" baseline="-25000">
                <a:latin typeface="Times New Roman" panose="02020603050405020304" pitchFamily="18" charset="0"/>
              </a:rPr>
              <a:t>2.</a:t>
            </a:r>
            <a:endParaRPr lang="en-US" altLang="en-US">
              <a:latin typeface="Times New Roman" panose="02020603050405020304" pitchFamily="18" charset="0"/>
            </a:endParaRPr>
          </a:p>
        </p:txBody>
      </p:sp>
      <p:grpSp>
        <p:nvGrpSpPr>
          <p:cNvPr id="2" name="Group 5">
            <a:extLst>
              <a:ext uri="{FF2B5EF4-FFF2-40B4-BE49-F238E27FC236}">
                <a16:creationId xmlns:a16="http://schemas.microsoft.com/office/drawing/2014/main" id="{3CA9EF05-CF6F-4EB7-A5C4-AB8F10BE9281}"/>
              </a:ext>
            </a:extLst>
          </p:cNvPr>
          <p:cNvGrpSpPr>
            <a:grpSpLocks/>
          </p:cNvGrpSpPr>
          <p:nvPr/>
        </p:nvGrpSpPr>
        <p:grpSpPr bwMode="auto">
          <a:xfrm>
            <a:off x="6324600" y="6477000"/>
            <a:ext cx="2057400" cy="396875"/>
            <a:chOff x="2304" y="4032"/>
            <a:chExt cx="1296" cy="294"/>
          </a:xfrm>
        </p:grpSpPr>
        <p:sp>
          <p:nvSpPr>
            <p:cNvPr id="80905" name="AutoShape 6">
              <a:extLst>
                <a:ext uri="{FF2B5EF4-FFF2-40B4-BE49-F238E27FC236}">
                  <a16:creationId xmlns:a16="http://schemas.microsoft.com/office/drawing/2014/main" id="{C927B0A5-567A-42AF-B7E9-8048F5FBD5F8}"/>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0906" name="Text Box 7">
              <a:extLst>
                <a:ext uri="{FF2B5EF4-FFF2-40B4-BE49-F238E27FC236}">
                  <a16:creationId xmlns:a16="http://schemas.microsoft.com/office/drawing/2014/main" id="{462362F6-FF21-4A88-A50A-57CDB653E9D1}"/>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pic>
        <p:nvPicPr>
          <p:cNvPr id="80904" name="Picture 2">
            <a:extLst>
              <a:ext uri="{FF2B5EF4-FFF2-40B4-BE49-F238E27FC236}">
                <a16:creationId xmlns:a16="http://schemas.microsoft.com/office/drawing/2014/main" id="{E57235C5-2EBA-4B35-8346-491071F79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90800"/>
            <a:ext cx="457200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87394"/>
                                        </p:tgtEl>
                                        <p:attrNameLst>
                                          <p:attrName>style.visibility</p:attrName>
                                        </p:attrNameLst>
                                      </p:cBhvr>
                                      <p:to>
                                        <p:strVal val="visible"/>
                                      </p:to>
                                    </p:set>
                                    <p:animEffect transition="in" filter="wipe(down)">
                                      <p:cBhvr>
                                        <p:cTn id="7" dur="580">
                                          <p:stCondLst>
                                            <p:cond delay="0"/>
                                          </p:stCondLst>
                                        </p:cTn>
                                        <p:tgtEl>
                                          <p:spTgt spid="187394"/>
                                        </p:tgtEl>
                                      </p:cBhvr>
                                    </p:animEffect>
                                    <p:anim calcmode="lin" valueType="num">
                                      <p:cBhvr>
                                        <p:cTn id="8" dur="1822" tmFilter="0,0; 0.14,0.36; 0.43,0.73; 0.71,0.91; 1.0,1.0">
                                          <p:stCondLst>
                                            <p:cond delay="0"/>
                                          </p:stCondLst>
                                        </p:cTn>
                                        <p:tgtEl>
                                          <p:spTgt spid="18739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739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739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739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7394"/>
                                        </p:tgtEl>
                                        <p:attrNameLst>
                                          <p:attrName>ppt_y</p:attrName>
                                        </p:attrNameLst>
                                      </p:cBhvr>
                                      <p:tavLst>
                                        <p:tav tm="0" fmla="#ppt_y-sin(pi*$)/81">
                                          <p:val>
                                            <p:fltVal val="0"/>
                                          </p:val>
                                        </p:tav>
                                        <p:tav tm="100000">
                                          <p:val>
                                            <p:fltVal val="1"/>
                                          </p:val>
                                        </p:tav>
                                      </p:tavLst>
                                    </p:anim>
                                    <p:animScale>
                                      <p:cBhvr>
                                        <p:cTn id="13" dur="26">
                                          <p:stCondLst>
                                            <p:cond delay="650"/>
                                          </p:stCondLst>
                                        </p:cTn>
                                        <p:tgtEl>
                                          <p:spTgt spid="187394"/>
                                        </p:tgtEl>
                                      </p:cBhvr>
                                      <p:to x="100000" y="60000"/>
                                    </p:animScale>
                                    <p:animScale>
                                      <p:cBhvr>
                                        <p:cTn id="14" dur="166" decel="50000">
                                          <p:stCondLst>
                                            <p:cond delay="676"/>
                                          </p:stCondLst>
                                        </p:cTn>
                                        <p:tgtEl>
                                          <p:spTgt spid="187394"/>
                                        </p:tgtEl>
                                      </p:cBhvr>
                                      <p:to x="100000" y="100000"/>
                                    </p:animScale>
                                    <p:animScale>
                                      <p:cBhvr>
                                        <p:cTn id="15" dur="26">
                                          <p:stCondLst>
                                            <p:cond delay="1312"/>
                                          </p:stCondLst>
                                        </p:cTn>
                                        <p:tgtEl>
                                          <p:spTgt spid="187394"/>
                                        </p:tgtEl>
                                      </p:cBhvr>
                                      <p:to x="100000" y="80000"/>
                                    </p:animScale>
                                    <p:animScale>
                                      <p:cBhvr>
                                        <p:cTn id="16" dur="166" decel="50000">
                                          <p:stCondLst>
                                            <p:cond delay="1338"/>
                                          </p:stCondLst>
                                        </p:cTn>
                                        <p:tgtEl>
                                          <p:spTgt spid="187394"/>
                                        </p:tgtEl>
                                      </p:cBhvr>
                                      <p:to x="100000" y="100000"/>
                                    </p:animScale>
                                    <p:animScale>
                                      <p:cBhvr>
                                        <p:cTn id="17" dur="26">
                                          <p:stCondLst>
                                            <p:cond delay="1642"/>
                                          </p:stCondLst>
                                        </p:cTn>
                                        <p:tgtEl>
                                          <p:spTgt spid="187394"/>
                                        </p:tgtEl>
                                      </p:cBhvr>
                                      <p:to x="100000" y="90000"/>
                                    </p:animScale>
                                    <p:animScale>
                                      <p:cBhvr>
                                        <p:cTn id="18" dur="166" decel="50000">
                                          <p:stCondLst>
                                            <p:cond delay="1668"/>
                                          </p:stCondLst>
                                        </p:cTn>
                                        <p:tgtEl>
                                          <p:spTgt spid="187394"/>
                                        </p:tgtEl>
                                      </p:cBhvr>
                                      <p:to x="100000" y="100000"/>
                                    </p:animScale>
                                    <p:animScale>
                                      <p:cBhvr>
                                        <p:cTn id="19" dur="26">
                                          <p:stCondLst>
                                            <p:cond delay="1808"/>
                                          </p:stCondLst>
                                        </p:cTn>
                                        <p:tgtEl>
                                          <p:spTgt spid="187394"/>
                                        </p:tgtEl>
                                      </p:cBhvr>
                                      <p:to x="100000" y="95000"/>
                                    </p:animScale>
                                    <p:animScale>
                                      <p:cBhvr>
                                        <p:cTn id="20" dur="166" decel="50000">
                                          <p:stCondLst>
                                            <p:cond delay="1834"/>
                                          </p:stCondLst>
                                        </p:cTn>
                                        <p:tgtEl>
                                          <p:spTgt spid="187394"/>
                                        </p:tgtEl>
                                      </p:cBhvr>
                                      <p:to x="100000" y="100000"/>
                                    </p:animScale>
                                  </p:childTnLst>
                                </p:cTn>
                              </p:par>
                            </p:childTnLst>
                          </p:cTn>
                        </p:par>
                        <p:par>
                          <p:cTn id="21" fill="hold" nodeType="afterGroup">
                            <p:stCondLst>
                              <p:cond delay="2000"/>
                            </p:stCondLst>
                            <p:childTnLst>
                              <p:par>
                                <p:cTn id="22" presetID="40" presetClass="entr" presetSubtype="0" fill="hold" nodeType="afterEffect">
                                  <p:stCondLst>
                                    <p:cond delay="0"/>
                                  </p:stCondLst>
                                  <p:iterate type="lt">
                                    <p:tmPct val="10000"/>
                                  </p:iterate>
                                  <p:childTnLst>
                                    <p:set>
                                      <p:cBhvr>
                                        <p:cTn id="23" dur="1" fill="hold">
                                          <p:stCondLst>
                                            <p:cond delay="0"/>
                                          </p:stCondLst>
                                        </p:cTn>
                                        <p:tgtEl>
                                          <p:spTgt spid="187395">
                                            <p:txEl>
                                              <p:pRg st="0" end="0"/>
                                            </p:txEl>
                                          </p:spTgt>
                                        </p:tgtEl>
                                        <p:attrNameLst>
                                          <p:attrName>style.visibility</p:attrName>
                                        </p:attrNameLst>
                                      </p:cBhvr>
                                      <p:to>
                                        <p:strVal val="visible"/>
                                      </p:to>
                                    </p:set>
                                    <p:animEffect transition="in" filter="fade">
                                      <p:cBhvr>
                                        <p:cTn id="24" dur="500"/>
                                        <p:tgtEl>
                                          <p:spTgt spid="187395">
                                            <p:txEl>
                                              <p:pRg st="0" end="0"/>
                                            </p:txEl>
                                          </p:spTgt>
                                        </p:tgtEl>
                                      </p:cBhvr>
                                    </p:animEffect>
                                    <p:anim calcmode="lin" valueType="num">
                                      <p:cBhvr>
                                        <p:cTn id="25" dur="500" fill="hold"/>
                                        <p:tgtEl>
                                          <p:spTgt spid="187395">
                                            <p:txEl>
                                              <p:pRg st="0" end="0"/>
                                            </p:txEl>
                                          </p:spTgt>
                                        </p:tgtEl>
                                        <p:attrNameLst>
                                          <p:attrName>ppt_x</p:attrName>
                                        </p:attrNameLst>
                                      </p:cBhvr>
                                      <p:tavLst>
                                        <p:tav tm="0">
                                          <p:val>
                                            <p:strVal val="#ppt_x-.1"/>
                                          </p:val>
                                        </p:tav>
                                        <p:tav tm="100000">
                                          <p:val>
                                            <p:strVal val="#ppt_x"/>
                                          </p:val>
                                        </p:tav>
                                      </p:tavLst>
                                    </p:anim>
                                    <p:anim calcmode="lin" valueType="num">
                                      <p:cBhvr>
                                        <p:cTn id="26" dur="500" fill="hold"/>
                                        <p:tgtEl>
                                          <p:spTgt spid="187395">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485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559AD4A-43B7-4A09-AED3-642DB73F3C78}"/>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63D6B08-572D-49B0-8136-50610E1A486F}" type="slidenum">
              <a:rPr lang="en-US" altLang="en-US">
                <a:latin typeface="Garamond" panose="02020404030301010803" pitchFamily="18" charset="0"/>
              </a:rPr>
              <a:pPr eaLnBrk="1" hangingPunct="1"/>
              <a:t>52</a:t>
            </a:fld>
            <a:endParaRPr lang="en-US" altLang="en-US">
              <a:latin typeface="Garamond" panose="02020404030301010803" pitchFamily="18" charset="0"/>
            </a:endParaRPr>
          </a:p>
        </p:txBody>
      </p:sp>
      <p:sp>
        <p:nvSpPr>
          <p:cNvPr id="188418" name="Text Box 2">
            <a:extLst>
              <a:ext uri="{FF2B5EF4-FFF2-40B4-BE49-F238E27FC236}">
                <a16:creationId xmlns:a16="http://schemas.microsoft.com/office/drawing/2014/main" id="{F5D7F761-EC17-46B4-97C5-8AA433D046ED}"/>
              </a:ext>
            </a:extLst>
          </p:cNvPr>
          <p:cNvSpPr txBox="1">
            <a:spLocks noChangeArrowheads="1"/>
          </p:cNvSpPr>
          <p:nvPr/>
        </p:nvSpPr>
        <p:spPr bwMode="auto">
          <a:xfrm>
            <a:off x="228600" y="381000"/>
            <a:ext cx="85344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00CC"/>
                </a:solidFill>
                <a:cs typeface="Arial" panose="020B0604020202020204" pitchFamily="34" charset="0"/>
              </a:rPr>
              <a:t>  Solution : </a:t>
            </a:r>
            <a:r>
              <a:rPr lang="en-US" altLang="en-US" sz="3200">
                <a:cs typeface="Arial" panose="020B0604020202020204" pitchFamily="34" charset="0"/>
              </a:rPr>
              <a:t>It has only two nodes. Node 2 has been taken as </a:t>
            </a:r>
            <a:r>
              <a:rPr lang="en-US" altLang="en-US" sz="3200">
                <a:solidFill>
                  <a:srgbClr val="FF0000"/>
                </a:solidFill>
                <a:cs typeface="Arial" panose="020B0604020202020204" pitchFamily="34" charset="0"/>
              </a:rPr>
              <a:t>reference node. </a:t>
            </a:r>
            <a:r>
              <a:rPr lang="en-US" altLang="en-US" sz="3200">
                <a:cs typeface="Arial" panose="020B0604020202020204" pitchFamily="34" charset="0"/>
              </a:rPr>
              <a:t>The currents in various branches have been assumed. Writing the KCL equations,</a:t>
            </a:r>
          </a:p>
        </p:txBody>
      </p:sp>
      <p:sp>
        <p:nvSpPr>
          <p:cNvPr id="16391" name="Rectangle 3">
            <a:extLst>
              <a:ext uri="{FF2B5EF4-FFF2-40B4-BE49-F238E27FC236}">
                <a16:creationId xmlns:a16="http://schemas.microsoft.com/office/drawing/2014/main" id="{1EB702A2-259D-44DF-8B39-9D6BEF301D7D}"/>
              </a:ext>
            </a:extLst>
          </p:cNvPr>
          <p:cNvSpPr>
            <a:spLocks noChangeArrowheads="1"/>
          </p:cNvSpPr>
          <p:nvPr/>
        </p:nvSpPr>
        <p:spPr bwMode="auto">
          <a:xfrm>
            <a:off x="533400" y="2286000"/>
            <a:ext cx="8305800" cy="43434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188420" name="Object 2">
            <a:extLst>
              <a:ext uri="{FF2B5EF4-FFF2-40B4-BE49-F238E27FC236}">
                <a16:creationId xmlns:a16="http://schemas.microsoft.com/office/drawing/2014/main" id="{E52CF38F-5EE0-4EAF-B080-6F1E8730DF09}"/>
              </a:ext>
            </a:extLst>
          </p:cNvPr>
          <p:cNvGraphicFramePr>
            <a:graphicFrameLocks noChangeAspect="1"/>
          </p:cNvGraphicFramePr>
          <p:nvPr/>
        </p:nvGraphicFramePr>
        <p:xfrm>
          <a:off x="1185863" y="2438400"/>
          <a:ext cx="6469062" cy="3422650"/>
        </p:xfrm>
        <a:graphic>
          <a:graphicData uri="http://schemas.openxmlformats.org/presentationml/2006/ole">
            <mc:AlternateContent xmlns:mc="http://schemas.openxmlformats.org/markup-compatibility/2006">
              <mc:Choice xmlns:v="urn:schemas-microsoft-com:vml" Requires="v">
                <p:oleObj spid="_x0000_s39947" name="Equation" r:id="rId3" imgW="57607200" imgH="30480000" progId="Equation.3">
                  <p:embed/>
                </p:oleObj>
              </mc:Choice>
              <mc:Fallback>
                <p:oleObj name="Equation" r:id="rId3" imgW="57607200" imgH="3048000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863" y="2438400"/>
                        <a:ext cx="6469062" cy="342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a:extLst>
              <a:ext uri="{FF2B5EF4-FFF2-40B4-BE49-F238E27FC236}">
                <a16:creationId xmlns:a16="http://schemas.microsoft.com/office/drawing/2014/main" id="{AE9756D6-7702-4F1F-A33D-9C68FA23BB0A}"/>
              </a:ext>
            </a:extLst>
          </p:cNvPr>
          <p:cNvGrpSpPr>
            <a:grpSpLocks/>
          </p:cNvGrpSpPr>
          <p:nvPr/>
        </p:nvGrpSpPr>
        <p:grpSpPr bwMode="auto">
          <a:xfrm>
            <a:off x="6324600" y="6477000"/>
            <a:ext cx="2057400" cy="396875"/>
            <a:chOff x="2304" y="4032"/>
            <a:chExt cx="1296" cy="294"/>
          </a:xfrm>
        </p:grpSpPr>
        <p:sp>
          <p:nvSpPr>
            <p:cNvPr id="16393" name="AutoShape 6">
              <a:extLst>
                <a:ext uri="{FF2B5EF4-FFF2-40B4-BE49-F238E27FC236}">
                  <a16:creationId xmlns:a16="http://schemas.microsoft.com/office/drawing/2014/main" id="{7E7B5938-B4EE-43E5-9BA6-DB97F44DE3A6}"/>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6394" name="Text Box 7">
              <a:extLst>
                <a:ext uri="{FF2B5EF4-FFF2-40B4-BE49-F238E27FC236}">
                  <a16:creationId xmlns:a16="http://schemas.microsoft.com/office/drawing/2014/main" id="{548BD19E-712D-4E65-87D0-A9EE45EE0F8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88418"/>
                                        </p:tgtEl>
                                        <p:attrNameLst>
                                          <p:attrName>style.visibility</p:attrName>
                                        </p:attrNameLst>
                                      </p:cBhvr>
                                      <p:to>
                                        <p:strVal val="visible"/>
                                      </p:to>
                                    </p:set>
                                    <p:animEffect transition="in" filter="fade">
                                      <p:cBhvr>
                                        <p:cTn id="7" dur="1000"/>
                                        <p:tgtEl>
                                          <p:spTgt spid="188418"/>
                                        </p:tgtEl>
                                      </p:cBhvr>
                                    </p:animEffect>
                                    <p:anim calcmode="lin" valueType="num">
                                      <p:cBhvr>
                                        <p:cTn id="8" dur="1000" fill="hold"/>
                                        <p:tgtEl>
                                          <p:spTgt spid="188418"/>
                                        </p:tgtEl>
                                        <p:attrNameLst>
                                          <p:attrName>ppt_x</p:attrName>
                                        </p:attrNameLst>
                                      </p:cBhvr>
                                      <p:tavLst>
                                        <p:tav tm="0">
                                          <p:val>
                                            <p:strVal val="#ppt_x-.1"/>
                                          </p:val>
                                        </p:tav>
                                        <p:tav tm="100000">
                                          <p:val>
                                            <p:strVal val="#ppt_x"/>
                                          </p:val>
                                        </p:tav>
                                      </p:tavLst>
                                    </p:anim>
                                    <p:anim calcmode="lin" valueType="num">
                                      <p:cBhvr>
                                        <p:cTn id="9" dur="1000" fill="hold"/>
                                        <p:tgtEl>
                                          <p:spTgt spid="188418"/>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13600"/>
                            </p:stCondLst>
                            <p:childTnLst>
                              <p:par>
                                <p:cTn id="11" presetID="22" presetClass="entr" presetSubtype="1" fill="hold" nodeType="afterEffect">
                                  <p:stCondLst>
                                    <p:cond delay="0"/>
                                  </p:stCondLst>
                                  <p:childTnLst>
                                    <p:set>
                                      <p:cBhvr>
                                        <p:cTn id="12" dur="1" fill="hold">
                                          <p:stCondLst>
                                            <p:cond delay="0"/>
                                          </p:stCondLst>
                                        </p:cTn>
                                        <p:tgtEl>
                                          <p:spTgt spid="188420"/>
                                        </p:tgtEl>
                                        <p:attrNameLst>
                                          <p:attrName>style.visibility</p:attrName>
                                        </p:attrNameLst>
                                      </p:cBhvr>
                                      <p:to>
                                        <p:strVal val="visible"/>
                                      </p:to>
                                    </p:set>
                                    <p:animEffect transition="in" filter="wipe(up)">
                                      <p:cBhvr>
                                        <p:cTn id="13" dur="5000"/>
                                        <p:tgtEl>
                                          <p:spTgt spid="188420"/>
                                        </p:tgtEl>
                                      </p:cBhvr>
                                    </p:animEffect>
                                  </p:childTnLst>
                                </p:cTn>
                              </p:par>
                            </p:childTnLst>
                          </p:cTn>
                        </p:par>
                        <p:par>
                          <p:cTn id="14" fill="hold" nodeType="afterGroup">
                            <p:stCondLst>
                              <p:cond delay="186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58BC300-4D64-4333-9F2E-087FBBC541F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E083390-F791-4136-9B82-299A2D51C554}" type="slidenum">
              <a:rPr lang="en-US" altLang="en-US">
                <a:latin typeface="Garamond" panose="02020404030301010803" pitchFamily="18" charset="0"/>
              </a:rPr>
              <a:pPr eaLnBrk="1" hangingPunct="1"/>
              <a:t>53</a:t>
            </a:fld>
            <a:endParaRPr lang="en-US" altLang="en-US">
              <a:latin typeface="Garamond" panose="02020404030301010803" pitchFamily="18" charset="0"/>
            </a:endParaRPr>
          </a:p>
        </p:txBody>
      </p:sp>
      <p:sp>
        <p:nvSpPr>
          <p:cNvPr id="261122" name="Rectangle 2">
            <a:extLst>
              <a:ext uri="{FF2B5EF4-FFF2-40B4-BE49-F238E27FC236}">
                <a16:creationId xmlns:a16="http://schemas.microsoft.com/office/drawing/2014/main" id="{485C9E25-5776-4E87-91AF-DCDC3C5511BB}"/>
              </a:ext>
            </a:extLst>
          </p:cNvPr>
          <p:cNvSpPr>
            <a:spLocks noGrp="1" noChangeArrowheads="1"/>
          </p:cNvSpPr>
          <p:nvPr>
            <p:ph type="title"/>
          </p:nvPr>
        </p:nvSpPr>
        <p:spPr>
          <a:xfrm>
            <a:off x="457200" y="277813"/>
            <a:ext cx="8229600" cy="941387"/>
          </a:xfrm>
        </p:spPr>
        <p:txBody>
          <a:bodyPr/>
          <a:lstStyle/>
          <a:p>
            <a:r>
              <a:rPr lang="en-US" altLang="en-US" b="1"/>
              <a:t>How to Handle Voltage Sources</a:t>
            </a:r>
          </a:p>
        </p:txBody>
      </p:sp>
      <p:sp>
        <p:nvSpPr>
          <p:cNvPr id="261123" name="Rectangle 3">
            <a:extLst>
              <a:ext uri="{FF2B5EF4-FFF2-40B4-BE49-F238E27FC236}">
                <a16:creationId xmlns:a16="http://schemas.microsoft.com/office/drawing/2014/main" id="{B47CBA6A-0E1F-4830-95FE-D11A932337E6}"/>
              </a:ext>
            </a:extLst>
          </p:cNvPr>
          <p:cNvSpPr>
            <a:spLocks noGrp="1" noChangeArrowheads="1"/>
          </p:cNvSpPr>
          <p:nvPr>
            <p:ph type="body" idx="1"/>
          </p:nvPr>
        </p:nvSpPr>
        <p:spPr>
          <a:xfrm>
            <a:off x="457200" y="1143000"/>
            <a:ext cx="8229600" cy="4835525"/>
          </a:xfrm>
        </p:spPr>
        <p:txBody>
          <a:bodyPr/>
          <a:lstStyle/>
          <a:p>
            <a:pPr>
              <a:lnSpc>
                <a:spcPct val="90000"/>
              </a:lnSpc>
            </a:pPr>
            <a:r>
              <a:rPr lang="en-US" altLang="en-US" sz="2800">
                <a:latin typeface="Times New Roman" panose="02020603050405020304" pitchFamily="18" charset="0"/>
              </a:rPr>
              <a:t>If one terminal of a voltage source with a series resistance is </a:t>
            </a:r>
            <a:r>
              <a:rPr lang="en-US" altLang="en-US" sz="2800">
                <a:solidFill>
                  <a:srgbClr val="0066FF"/>
                </a:solidFill>
                <a:latin typeface="Times New Roman" panose="02020603050405020304" pitchFamily="18" charset="0"/>
              </a:rPr>
              <a:t>grounded</a:t>
            </a:r>
            <a:r>
              <a:rPr lang="en-US" altLang="en-US" sz="2800">
                <a:latin typeface="Times New Roman" panose="02020603050405020304" pitchFamily="18" charset="0"/>
              </a:rPr>
              <a:t> (as in the Example 8), the KCL equation can be written in terms of this voltage.</a:t>
            </a:r>
          </a:p>
          <a:p>
            <a:pPr>
              <a:lnSpc>
                <a:spcPct val="90000"/>
              </a:lnSpc>
            </a:pPr>
            <a:r>
              <a:rPr lang="en-US" altLang="en-US" sz="2800">
                <a:solidFill>
                  <a:srgbClr val="A50021"/>
                </a:solidFill>
                <a:latin typeface="Times New Roman" panose="02020603050405020304" pitchFamily="18" charset="0"/>
              </a:rPr>
              <a:t>Difficulty</a:t>
            </a:r>
            <a:r>
              <a:rPr lang="en-US" altLang="en-US" sz="2800">
                <a:latin typeface="Times New Roman" panose="02020603050405020304" pitchFamily="18" charset="0"/>
              </a:rPr>
              <a:t> arises, if a circuit contains </a:t>
            </a:r>
            <a:r>
              <a:rPr lang="en-US" altLang="en-US" sz="2800">
                <a:solidFill>
                  <a:srgbClr val="0066FF"/>
                </a:solidFill>
                <a:latin typeface="Times New Roman" panose="02020603050405020304" pitchFamily="18" charset="0"/>
              </a:rPr>
              <a:t>floating voltage sources</a:t>
            </a:r>
            <a:r>
              <a:rPr lang="en-US" altLang="en-US" sz="2800">
                <a:latin typeface="Times New Roman" panose="02020603050405020304" pitchFamily="18" charset="0"/>
              </a:rPr>
              <a:t>.</a:t>
            </a:r>
          </a:p>
          <a:p>
            <a:pPr>
              <a:lnSpc>
                <a:spcPct val="90000"/>
              </a:lnSpc>
            </a:pPr>
            <a:r>
              <a:rPr lang="en-US" altLang="en-US" sz="2800">
                <a:latin typeface="Times New Roman" panose="02020603050405020304" pitchFamily="18" charset="0"/>
              </a:rPr>
              <a:t>A voltage source is floating if its neither terminal is connected to ground.</a:t>
            </a:r>
          </a:p>
          <a:p>
            <a:pPr>
              <a:lnSpc>
                <a:spcPct val="90000"/>
              </a:lnSpc>
            </a:pPr>
            <a:r>
              <a:rPr lang="en-US" altLang="en-US" sz="2800">
                <a:latin typeface="Times New Roman" panose="02020603050405020304" pitchFamily="18" charset="0"/>
              </a:rPr>
              <a:t>If possible, first transform the voltage sources into current sources.</a:t>
            </a:r>
          </a:p>
        </p:txBody>
      </p:sp>
      <p:grpSp>
        <p:nvGrpSpPr>
          <p:cNvPr id="2" name="Group 4">
            <a:extLst>
              <a:ext uri="{FF2B5EF4-FFF2-40B4-BE49-F238E27FC236}">
                <a16:creationId xmlns:a16="http://schemas.microsoft.com/office/drawing/2014/main" id="{7AEC166B-78DF-43A4-A49A-0AED31A4737C}"/>
              </a:ext>
            </a:extLst>
          </p:cNvPr>
          <p:cNvGrpSpPr>
            <a:grpSpLocks/>
          </p:cNvGrpSpPr>
          <p:nvPr/>
        </p:nvGrpSpPr>
        <p:grpSpPr bwMode="auto">
          <a:xfrm>
            <a:off x="6324600" y="6477000"/>
            <a:ext cx="2057400" cy="396875"/>
            <a:chOff x="2304" y="4032"/>
            <a:chExt cx="1296" cy="294"/>
          </a:xfrm>
        </p:grpSpPr>
        <p:sp>
          <p:nvSpPr>
            <p:cNvPr id="81928" name="AutoShape 5">
              <a:extLst>
                <a:ext uri="{FF2B5EF4-FFF2-40B4-BE49-F238E27FC236}">
                  <a16:creationId xmlns:a16="http://schemas.microsoft.com/office/drawing/2014/main" id="{0B1A88E1-DFFB-458B-A107-CA5C0810C883}"/>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1929" name="Text Box 6">
              <a:extLst>
                <a:ext uri="{FF2B5EF4-FFF2-40B4-BE49-F238E27FC236}">
                  <a16:creationId xmlns:a16="http://schemas.microsoft.com/office/drawing/2014/main" id="{7DCB94AD-8F47-45E4-88F9-EB0B132D65B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61122"/>
                                        </p:tgtEl>
                                        <p:attrNameLst>
                                          <p:attrName>style.visibility</p:attrName>
                                        </p:attrNameLst>
                                      </p:cBhvr>
                                      <p:to>
                                        <p:strVal val="visible"/>
                                      </p:to>
                                    </p:set>
                                    <p:animEffect transition="in" filter="fade">
                                      <p:cBhvr>
                                        <p:cTn id="7" dur="500"/>
                                        <p:tgtEl>
                                          <p:spTgt spid="261122"/>
                                        </p:tgtEl>
                                      </p:cBhvr>
                                    </p:animEffect>
                                    <p:anim calcmode="lin" valueType="num">
                                      <p:cBhvr>
                                        <p:cTn id="8" dur="500" fill="hold"/>
                                        <p:tgtEl>
                                          <p:spTgt spid="261122"/>
                                        </p:tgtEl>
                                        <p:attrNameLst>
                                          <p:attrName>ppt_x</p:attrName>
                                        </p:attrNameLst>
                                      </p:cBhvr>
                                      <p:tavLst>
                                        <p:tav tm="0">
                                          <p:val>
                                            <p:strVal val="#ppt_x-.1"/>
                                          </p:val>
                                        </p:tav>
                                        <p:tav tm="100000">
                                          <p:val>
                                            <p:strVal val="#ppt_x"/>
                                          </p:val>
                                        </p:tav>
                                      </p:tavLst>
                                    </p:anim>
                                    <p:anim calcmode="lin" valueType="num">
                                      <p:cBhvr>
                                        <p:cTn id="9" dur="500" fill="hold"/>
                                        <p:tgtEl>
                                          <p:spTgt spid="261122"/>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1700"/>
                            </p:stCondLst>
                            <p:childTnLst>
                              <p:par>
                                <p:cTn id="11" presetID="40" presetClass="entr" presetSubtype="0" fill="hold" grpId="0" nodeType="afterEffect">
                                  <p:stCondLst>
                                    <p:cond delay="2500"/>
                                  </p:stCondLst>
                                  <p:iterate type="lt">
                                    <p:tmPct val="10000"/>
                                  </p:iterate>
                                  <p:childTnLst>
                                    <p:set>
                                      <p:cBhvr>
                                        <p:cTn id="12" dur="1" fill="hold">
                                          <p:stCondLst>
                                            <p:cond delay="0"/>
                                          </p:stCondLst>
                                        </p:cTn>
                                        <p:tgtEl>
                                          <p:spTgt spid="261123">
                                            <p:txEl>
                                              <p:pRg st="0" end="0"/>
                                            </p:txEl>
                                          </p:spTgt>
                                        </p:tgtEl>
                                        <p:attrNameLst>
                                          <p:attrName>style.visibility</p:attrName>
                                        </p:attrNameLst>
                                      </p:cBhvr>
                                      <p:to>
                                        <p:strVal val="visible"/>
                                      </p:to>
                                    </p:set>
                                    <p:animEffect transition="in" filter="fade">
                                      <p:cBhvr>
                                        <p:cTn id="13" dur="500"/>
                                        <p:tgtEl>
                                          <p:spTgt spid="261123">
                                            <p:txEl>
                                              <p:pRg st="0" end="0"/>
                                            </p:txEl>
                                          </p:spTgt>
                                        </p:tgtEl>
                                      </p:cBhvr>
                                    </p:animEffect>
                                    <p:anim calcmode="lin" valueType="num">
                                      <p:cBhvr>
                                        <p:cTn id="14" dur="500" fill="hold"/>
                                        <p:tgtEl>
                                          <p:spTgt spid="261123">
                                            <p:txEl>
                                              <p:pRg st="0" end="0"/>
                                            </p:txEl>
                                          </p:spTgt>
                                        </p:tgtEl>
                                        <p:attrNameLst>
                                          <p:attrName>ppt_x</p:attrName>
                                        </p:attrNameLst>
                                      </p:cBhvr>
                                      <p:tavLst>
                                        <p:tav tm="0">
                                          <p:val>
                                            <p:strVal val="#ppt_x-.1"/>
                                          </p:val>
                                        </p:tav>
                                        <p:tav tm="100000">
                                          <p:val>
                                            <p:strVal val="#ppt_x"/>
                                          </p:val>
                                        </p:tav>
                                      </p:tavLst>
                                    </p:anim>
                                    <p:anim calcmode="lin" valueType="num">
                                      <p:cBhvr>
                                        <p:cTn id="15" dur="500" fill="hold"/>
                                        <p:tgtEl>
                                          <p:spTgt spid="261123">
                                            <p:txEl>
                                              <p:pRg st="0" end="0"/>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900"/>
                            </p:stCondLst>
                            <p:childTnLst>
                              <p:par>
                                <p:cTn id="17" presetID="40" presetClass="entr" presetSubtype="0" fill="hold" grpId="0" nodeType="afterEffect">
                                  <p:stCondLst>
                                    <p:cond delay="2500"/>
                                  </p:stCondLst>
                                  <p:iterate type="lt">
                                    <p:tmPct val="10000"/>
                                  </p:iterate>
                                  <p:childTnLst>
                                    <p:set>
                                      <p:cBhvr>
                                        <p:cTn id="18" dur="1" fill="hold">
                                          <p:stCondLst>
                                            <p:cond delay="0"/>
                                          </p:stCondLst>
                                        </p:cTn>
                                        <p:tgtEl>
                                          <p:spTgt spid="261123">
                                            <p:txEl>
                                              <p:pRg st="1" end="1"/>
                                            </p:txEl>
                                          </p:spTgt>
                                        </p:tgtEl>
                                        <p:attrNameLst>
                                          <p:attrName>style.visibility</p:attrName>
                                        </p:attrNameLst>
                                      </p:cBhvr>
                                      <p:to>
                                        <p:strVal val="visible"/>
                                      </p:to>
                                    </p:set>
                                    <p:animEffect transition="in" filter="fade">
                                      <p:cBhvr>
                                        <p:cTn id="19" dur="500"/>
                                        <p:tgtEl>
                                          <p:spTgt spid="261123">
                                            <p:txEl>
                                              <p:pRg st="1" end="1"/>
                                            </p:txEl>
                                          </p:spTgt>
                                        </p:tgtEl>
                                      </p:cBhvr>
                                    </p:animEffect>
                                    <p:anim calcmode="lin" valueType="num">
                                      <p:cBhvr>
                                        <p:cTn id="20" dur="500" fill="hold"/>
                                        <p:tgtEl>
                                          <p:spTgt spid="261123">
                                            <p:txEl>
                                              <p:pRg st="1" end="1"/>
                                            </p:txEl>
                                          </p:spTgt>
                                        </p:tgtEl>
                                        <p:attrNameLst>
                                          <p:attrName>ppt_x</p:attrName>
                                        </p:attrNameLst>
                                      </p:cBhvr>
                                      <p:tavLst>
                                        <p:tav tm="0">
                                          <p:val>
                                            <p:strVal val="#ppt_x-.1"/>
                                          </p:val>
                                        </p:tav>
                                        <p:tav tm="100000">
                                          <p:val>
                                            <p:strVal val="#ppt_x"/>
                                          </p:val>
                                        </p:tav>
                                      </p:tavLst>
                                    </p:anim>
                                    <p:anim calcmode="lin" valueType="num">
                                      <p:cBhvr>
                                        <p:cTn id="21" dur="500" fill="hold"/>
                                        <p:tgtEl>
                                          <p:spTgt spid="261123">
                                            <p:txEl>
                                              <p:pRg st="1" end="1"/>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6750"/>
                            </p:stCondLst>
                            <p:childTnLst>
                              <p:par>
                                <p:cTn id="23" presetID="40" presetClass="entr" presetSubtype="0" fill="hold" grpId="0" nodeType="afterEffect">
                                  <p:stCondLst>
                                    <p:cond delay="2500"/>
                                  </p:stCondLst>
                                  <p:iterate type="lt">
                                    <p:tmPct val="10000"/>
                                  </p:iterate>
                                  <p:childTnLst>
                                    <p:set>
                                      <p:cBhvr>
                                        <p:cTn id="24" dur="1" fill="hold">
                                          <p:stCondLst>
                                            <p:cond delay="0"/>
                                          </p:stCondLst>
                                        </p:cTn>
                                        <p:tgtEl>
                                          <p:spTgt spid="261123">
                                            <p:txEl>
                                              <p:pRg st="2" end="2"/>
                                            </p:txEl>
                                          </p:spTgt>
                                        </p:tgtEl>
                                        <p:attrNameLst>
                                          <p:attrName>style.visibility</p:attrName>
                                        </p:attrNameLst>
                                      </p:cBhvr>
                                      <p:to>
                                        <p:strVal val="visible"/>
                                      </p:to>
                                    </p:set>
                                    <p:animEffect transition="in" filter="fade">
                                      <p:cBhvr>
                                        <p:cTn id="25" dur="500"/>
                                        <p:tgtEl>
                                          <p:spTgt spid="261123">
                                            <p:txEl>
                                              <p:pRg st="2" end="2"/>
                                            </p:txEl>
                                          </p:spTgt>
                                        </p:tgtEl>
                                      </p:cBhvr>
                                    </p:animEffect>
                                    <p:anim calcmode="lin" valueType="num">
                                      <p:cBhvr>
                                        <p:cTn id="26" dur="500" fill="hold"/>
                                        <p:tgtEl>
                                          <p:spTgt spid="261123">
                                            <p:txEl>
                                              <p:pRg st="2" end="2"/>
                                            </p:txEl>
                                          </p:spTgt>
                                        </p:tgtEl>
                                        <p:attrNameLst>
                                          <p:attrName>ppt_x</p:attrName>
                                        </p:attrNameLst>
                                      </p:cBhvr>
                                      <p:tavLst>
                                        <p:tav tm="0">
                                          <p:val>
                                            <p:strVal val="#ppt_x-.1"/>
                                          </p:val>
                                        </p:tav>
                                        <p:tav tm="100000">
                                          <p:val>
                                            <p:strVal val="#ppt_x"/>
                                          </p:val>
                                        </p:tav>
                                      </p:tavLst>
                                    </p:anim>
                                    <p:anim calcmode="lin" valueType="num">
                                      <p:cBhvr>
                                        <p:cTn id="27" dur="500" fill="hold"/>
                                        <p:tgtEl>
                                          <p:spTgt spid="261123">
                                            <p:txEl>
                                              <p:pRg st="2" end="2"/>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22900"/>
                            </p:stCondLst>
                            <p:childTnLst>
                              <p:par>
                                <p:cTn id="29" presetID="40" presetClass="entr" presetSubtype="0" fill="hold" grpId="0" nodeType="afterEffect">
                                  <p:stCondLst>
                                    <p:cond delay="2500"/>
                                  </p:stCondLst>
                                  <p:iterate type="lt">
                                    <p:tmPct val="10000"/>
                                  </p:iterate>
                                  <p:childTnLst>
                                    <p:set>
                                      <p:cBhvr>
                                        <p:cTn id="30" dur="1" fill="hold">
                                          <p:stCondLst>
                                            <p:cond delay="0"/>
                                          </p:stCondLst>
                                        </p:cTn>
                                        <p:tgtEl>
                                          <p:spTgt spid="261123">
                                            <p:txEl>
                                              <p:pRg st="3" end="3"/>
                                            </p:txEl>
                                          </p:spTgt>
                                        </p:tgtEl>
                                        <p:attrNameLst>
                                          <p:attrName>style.visibility</p:attrName>
                                        </p:attrNameLst>
                                      </p:cBhvr>
                                      <p:to>
                                        <p:strVal val="visible"/>
                                      </p:to>
                                    </p:set>
                                    <p:animEffect transition="in" filter="fade">
                                      <p:cBhvr>
                                        <p:cTn id="31" dur="500"/>
                                        <p:tgtEl>
                                          <p:spTgt spid="261123">
                                            <p:txEl>
                                              <p:pRg st="3" end="3"/>
                                            </p:txEl>
                                          </p:spTgt>
                                        </p:tgtEl>
                                      </p:cBhvr>
                                    </p:animEffect>
                                    <p:anim calcmode="lin" valueType="num">
                                      <p:cBhvr>
                                        <p:cTn id="32" dur="500" fill="hold"/>
                                        <p:tgtEl>
                                          <p:spTgt spid="261123">
                                            <p:txEl>
                                              <p:pRg st="3" end="3"/>
                                            </p:txEl>
                                          </p:spTgt>
                                        </p:tgtEl>
                                        <p:attrNameLst>
                                          <p:attrName>ppt_x</p:attrName>
                                        </p:attrNameLst>
                                      </p:cBhvr>
                                      <p:tavLst>
                                        <p:tav tm="0">
                                          <p:val>
                                            <p:strVal val="#ppt_x-.1"/>
                                          </p:val>
                                        </p:tav>
                                        <p:tav tm="100000">
                                          <p:val>
                                            <p:strVal val="#ppt_x"/>
                                          </p:val>
                                        </p:tav>
                                      </p:tavLst>
                                    </p:anim>
                                    <p:anim calcmode="lin" valueType="num">
                                      <p:cBhvr>
                                        <p:cTn id="33" dur="500" fill="hold"/>
                                        <p:tgtEl>
                                          <p:spTgt spid="261123">
                                            <p:txEl>
                                              <p:pRg st="3" end="3"/>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28900"/>
                            </p:stCondLst>
                            <p:childTnLst>
                              <p:par>
                                <p:cTn id="35" presetID="22" presetClass="entr" presetSubtype="8"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2" grpId="0"/>
      <p:bldP spid="26112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CD705C59-315B-4E77-8209-62D39F206C7B}"/>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106C61E-9596-41D0-8327-B854D8832F56}" type="slidenum">
              <a:rPr lang="en-US" altLang="en-US">
                <a:latin typeface="Garamond" panose="02020404030301010803" pitchFamily="18" charset="0"/>
              </a:rPr>
              <a:pPr eaLnBrk="1" hangingPunct="1"/>
              <a:t>54</a:t>
            </a:fld>
            <a:endParaRPr lang="en-US" altLang="en-US">
              <a:latin typeface="Garamond" panose="02020404030301010803" pitchFamily="18" charset="0"/>
            </a:endParaRPr>
          </a:p>
        </p:txBody>
      </p:sp>
      <p:sp>
        <p:nvSpPr>
          <p:cNvPr id="192514" name="Rectangle 2">
            <a:extLst>
              <a:ext uri="{FF2B5EF4-FFF2-40B4-BE49-F238E27FC236}">
                <a16:creationId xmlns:a16="http://schemas.microsoft.com/office/drawing/2014/main" id="{F9339105-EADF-4D28-9CD9-58C7C0EA1827}"/>
              </a:ext>
            </a:extLst>
          </p:cNvPr>
          <p:cNvSpPr>
            <a:spLocks noGrp="1" noChangeArrowheads="1"/>
          </p:cNvSpPr>
          <p:nvPr>
            <p:ph type="title"/>
          </p:nvPr>
        </p:nvSpPr>
        <p:spPr>
          <a:xfrm>
            <a:off x="457200" y="277813"/>
            <a:ext cx="8229600" cy="865187"/>
          </a:xfrm>
        </p:spPr>
        <p:txBody>
          <a:bodyPr/>
          <a:lstStyle/>
          <a:p>
            <a:r>
              <a:rPr lang="en-US" altLang="en-US" sz="3800" b="1" dirty="0">
                <a:solidFill>
                  <a:srgbClr val="339966"/>
                </a:solidFill>
                <a:latin typeface="Times New Roman" panose="02020603050405020304" pitchFamily="18" charset="0"/>
              </a:rPr>
              <a:t>Example 10</a:t>
            </a:r>
          </a:p>
        </p:txBody>
      </p:sp>
      <p:sp>
        <p:nvSpPr>
          <p:cNvPr id="192515" name="Rectangle 3">
            <a:extLst>
              <a:ext uri="{FF2B5EF4-FFF2-40B4-BE49-F238E27FC236}">
                <a16:creationId xmlns:a16="http://schemas.microsoft.com/office/drawing/2014/main" id="{0A04F3B8-1759-4116-B7DE-4966A2D8AD4D}"/>
              </a:ext>
            </a:extLst>
          </p:cNvPr>
          <p:cNvSpPr>
            <a:spLocks noGrp="1" noChangeArrowheads="1"/>
          </p:cNvSpPr>
          <p:nvPr>
            <p:ph type="body" sz="half" idx="1"/>
          </p:nvPr>
        </p:nvSpPr>
        <p:spPr>
          <a:xfrm>
            <a:off x="457200" y="1143000"/>
            <a:ext cx="8382000" cy="4754563"/>
          </a:xfrm>
        </p:spPr>
        <p:txBody>
          <a:bodyPr/>
          <a:lstStyle/>
          <a:p>
            <a:r>
              <a:rPr lang="en-US" altLang="en-US">
                <a:latin typeface="Times New Roman" panose="02020603050405020304" pitchFamily="18" charset="0"/>
              </a:rPr>
              <a:t>Using nodal analysis, determine the current through the 2-</a:t>
            </a:r>
            <a:r>
              <a:rPr lang="el-GR" altLang="en-US">
                <a:latin typeface="Times New Roman" panose="02020603050405020304" pitchFamily="18" charset="0"/>
              </a:rPr>
              <a:t>Ω</a:t>
            </a:r>
            <a:r>
              <a:rPr lang="en-US" altLang="en-US">
                <a:latin typeface="Times New Roman" panose="02020603050405020304" pitchFamily="18" charset="0"/>
              </a:rPr>
              <a:t> resistor in the network given.</a:t>
            </a:r>
            <a:endParaRPr lang="el-GR" altLang="en-US">
              <a:latin typeface="Times New Roman" panose="02020603050405020304" pitchFamily="18" charset="0"/>
            </a:endParaRPr>
          </a:p>
        </p:txBody>
      </p:sp>
      <p:pic>
        <p:nvPicPr>
          <p:cNvPr id="192516" name="Picture 4" descr="5">
            <a:extLst>
              <a:ext uri="{FF2B5EF4-FFF2-40B4-BE49-F238E27FC236}">
                <a16:creationId xmlns:a16="http://schemas.microsoft.com/office/drawing/2014/main" id="{C75C2790-91F4-4676-9D91-B7B8A87C41BE}"/>
              </a:ext>
            </a:extLst>
          </p:cNvPr>
          <p:cNvPicPr>
            <a:picLocks noGrp="1" noChangeAspect="1" noChangeArrowheads="1"/>
          </p:cNvPicPr>
          <p:nvPr>
            <p:ph sz="half" idx="2"/>
          </p:nvPr>
        </p:nvPicPr>
        <p:blipFill>
          <a:blip r:embed="rId2">
            <a:lum bright="-18000" contrast="48000"/>
            <a:extLst>
              <a:ext uri="{28A0092B-C50C-407E-A947-70E740481C1C}">
                <a14:useLocalDpi xmlns:a14="http://schemas.microsoft.com/office/drawing/2010/main" val="0"/>
              </a:ext>
            </a:extLst>
          </a:blip>
          <a:srcRect l="5882" r="7353" b="12402"/>
          <a:stretch>
            <a:fillRect/>
          </a:stretch>
        </p:blipFill>
        <p:spPr>
          <a:xfrm>
            <a:off x="838200" y="2513013"/>
            <a:ext cx="7620000" cy="3000375"/>
          </a:xfrm>
          <a:noFill/>
          <a:ln w="28575">
            <a:solidFill>
              <a:srgbClr val="0066FF"/>
            </a:solidFill>
            <a:miter lim="800000"/>
            <a:headEnd/>
            <a:tailEnd/>
          </a:ln>
        </p:spPr>
      </p:pic>
      <p:grpSp>
        <p:nvGrpSpPr>
          <p:cNvPr id="2" name="Group 8">
            <a:extLst>
              <a:ext uri="{FF2B5EF4-FFF2-40B4-BE49-F238E27FC236}">
                <a16:creationId xmlns:a16="http://schemas.microsoft.com/office/drawing/2014/main" id="{124C5A4B-D9AB-46C6-960B-B452046EE733}"/>
              </a:ext>
            </a:extLst>
          </p:cNvPr>
          <p:cNvGrpSpPr>
            <a:grpSpLocks/>
          </p:cNvGrpSpPr>
          <p:nvPr/>
        </p:nvGrpSpPr>
        <p:grpSpPr bwMode="auto">
          <a:xfrm>
            <a:off x="6324600" y="6477000"/>
            <a:ext cx="2057400" cy="396875"/>
            <a:chOff x="2304" y="4032"/>
            <a:chExt cx="1296" cy="294"/>
          </a:xfrm>
        </p:grpSpPr>
        <p:sp>
          <p:nvSpPr>
            <p:cNvPr id="89097" name="AutoShape 9">
              <a:extLst>
                <a:ext uri="{FF2B5EF4-FFF2-40B4-BE49-F238E27FC236}">
                  <a16:creationId xmlns:a16="http://schemas.microsoft.com/office/drawing/2014/main" id="{3C000828-0B70-4517-ABF4-A248B5E1416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9098" name="Text Box 10">
              <a:extLst>
                <a:ext uri="{FF2B5EF4-FFF2-40B4-BE49-F238E27FC236}">
                  <a16:creationId xmlns:a16="http://schemas.microsoft.com/office/drawing/2014/main" id="{9EC75542-343D-44E5-A810-784370B062FA}"/>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92514"/>
                                        </p:tgtEl>
                                        <p:attrNameLst>
                                          <p:attrName>style.visibility</p:attrName>
                                        </p:attrNameLst>
                                      </p:cBhvr>
                                      <p:to>
                                        <p:strVal val="visible"/>
                                      </p:to>
                                    </p:set>
                                    <p:animEffect transition="in" filter="wipe(down)">
                                      <p:cBhvr>
                                        <p:cTn id="7" dur="580">
                                          <p:stCondLst>
                                            <p:cond delay="0"/>
                                          </p:stCondLst>
                                        </p:cTn>
                                        <p:tgtEl>
                                          <p:spTgt spid="192514"/>
                                        </p:tgtEl>
                                      </p:cBhvr>
                                    </p:animEffect>
                                    <p:anim calcmode="lin" valueType="num">
                                      <p:cBhvr>
                                        <p:cTn id="8" dur="1822" tmFilter="0,0; 0.14,0.36; 0.43,0.73; 0.71,0.91; 1.0,1.0">
                                          <p:stCondLst>
                                            <p:cond delay="0"/>
                                          </p:stCondLst>
                                        </p:cTn>
                                        <p:tgtEl>
                                          <p:spTgt spid="1925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25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25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25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25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92514"/>
                                        </p:tgtEl>
                                      </p:cBhvr>
                                      <p:to x="100000" y="60000"/>
                                    </p:animScale>
                                    <p:animScale>
                                      <p:cBhvr>
                                        <p:cTn id="14" dur="166" decel="50000">
                                          <p:stCondLst>
                                            <p:cond delay="676"/>
                                          </p:stCondLst>
                                        </p:cTn>
                                        <p:tgtEl>
                                          <p:spTgt spid="192514"/>
                                        </p:tgtEl>
                                      </p:cBhvr>
                                      <p:to x="100000" y="100000"/>
                                    </p:animScale>
                                    <p:animScale>
                                      <p:cBhvr>
                                        <p:cTn id="15" dur="26">
                                          <p:stCondLst>
                                            <p:cond delay="1312"/>
                                          </p:stCondLst>
                                        </p:cTn>
                                        <p:tgtEl>
                                          <p:spTgt spid="192514"/>
                                        </p:tgtEl>
                                      </p:cBhvr>
                                      <p:to x="100000" y="80000"/>
                                    </p:animScale>
                                    <p:animScale>
                                      <p:cBhvr>
                                        <p:cTn id="16" dur="166" decel="50000">
                                          <p:stCondLst>
                                            <p:cond delay="1338"/>
                                          </p:stCondLst>
                                        </p:cTn>
                                        <p:tgtEl>
                                          <p:spTgt spid="192514"/>
                                        </p:tgtEl>
                                      </p:cBhvr>
                                      <p:to x="100000" y="100000"/>
                                    </p:animScale>
                                    <p:animScale>
                                      <p:cBhvr>
                                        <p:cTn id="17" dur="26">
                                          <p:stCondLst>
                                            <p:cond delay="1642"/>
                                          </p:stCondLst>
                                        </p:cTn>
                                        <p:tgtEl>
                                          <p:spTgt spid="192514"/>
                                        </p:tgtEl>
                                      </p:cBhvr>
                                      <p:to x="100000" y="90000"/>
                                    </p:animScale>
                                    <p:animScale>
                                      <p:cBhvr>
                                        <p:cTn id="18" dur="166" decel="50000">
                                          <p:stCondLst>
                                            <p:cond delay="1668"/>
                                          </p:stCondLst>
                                        </p:cTn>
                                        <p:tgtEl>
                                          <p:spTgt spid="192514"/>
                                        </p:tgtEl>
                                      </p:cBhvr>
                                      <p:to x="100000" y="100000"/>
                                    </p:animScale>
                                    <p:animScale>
                                      <p:cBhvr>
                                        <p:cTn id="19" dur="26">
                                          <p:stCondLst>
                                            <p:cond delay="1808"/>
                                          </p:stCondLst>
                                        </p:cTn>
                                        <p:tgtEl>
                                          <p:spTgt spid="192514"/>
                                        </p:tgtEl>
                                      </p:cBhvr>
                                      <p:to x="100000" y="95000"/>
                                    </p:animScale>
                                    <p:animScale>
                                      <p:cBhvr>
                                        <p:cTn id="20" dur="166" decel="50000">
                                          <p:stCondLst>
                                            <p:cond delay="1834"/>
                                          </p:stCondLst>
                                        </p:cTn>
                                        <p:tgtEl>
                                          <p:spTgt spid="192514"/>
                                        </p:tgtEl>
                                      </p:cBhvr>
                                      <p:to x="100000" y="100000"/>
                                    </p:animScale>
                                  </p:childTnLst>
                                </p:cTn>
                              </p:par>
                            </p:childTnLst>
                          </p:cTn>
                        </p:par>
                        <p:par>
                          <p:cTn id="21" fill="hold" nodeType="afterGroup">
                            <p:stCondLst>
                              <p:cond delay="2000"/>
                            </p:stCondLst>
                            <p:childTnLst>
                              <p:par>
                                <p:cTn id="22" presetID="40" presetClass="entr" presetSubtype="0" fill="hold" nodeType="afterEffect">
                                  <p:stCondLst>
                                    <p:cond delay="0"/>
                                  </p:stCondLst>
                                  <p:iterate type="lt">
                                    <p:tmPct val="10000"/>
                                  </p:iterate>
                                  <p:childTnLst>
                                    <p:set>
                                      <p:cBhvr>
                                        <p:cTn id="23" dur="1" fill="hold">
                                          <p:stCondLst>
                                            <p:cond delay="0"/>
                                          </p:stCondLst>
                                        </p:cTn>
                                        <p:tgtEl>
                                          <p:spTgt spid="192515">
                                            <p:txEl>
                                              <p:pRg st="0" end="0"/>
                                            </p:txEl>
                                          </p:spTgt>
                                        </p:tgtEl>
                                        <p:attrNameLst>
                                          <p:attrName>style.visibility</p:attrName>
                                        </p:attrNameLst>
                                      </p:cBhvr>
                                      <p:to>
                                        <p:strVal val="visible"/>
                                      </p:to>
                                    </p:set>
                                    <p:animEffect transition="in" filter="fade">
                                      <p:cBhvr>
                                        <p:cTn id="24" dur="500"/>
                                        <p:tgtEl>
                                          <p:spTgt spid="192515">
                                            <p:txEl>
                                              <p:pRg st="0" end="0"/>
                                            </p:txEl>
                                          </p:spTgt>
                                        </p:tgtEl>
                                      </p:cBhvr>
                                    </p:animEffect>
                                    <p:anim calcmode="lin" valueType="num">
                                      <p:cBhvr>
                                        <p:cTn id="25" dur="500" fill="hold"/>
                                        <p:tgtEl>
                                          <p:spTgt spid="192515">
                                            <p:txEl>
                                              <p:pRg st="0" end="0"/>
                                            </p:txEl>
                                          </p:spTgt>
                                        </p:tgtEl>
                                        <p:attrNameLst>
                                          <p:attrName>ppt_x</p:attrName>
                                        </p:attrNameLst>
                                      </p:cBhvr>
                                      <p:tavLst>
                                        <p:tav tm="0">
                                          <p:val>
                                            <p:strVal val="#ppt_x-.1"/>
                                          </p:val>
                                        </p:tav>
                                        <p:tav tm="100000">
                                          <p:val>
                                            <p:strVal val="#ppt_x"/>
                                          </p:val>
                                        </p:tav>
                                      </p:tavLst>
                                    </p:anim>
                                    <p:anim calcmode="lin" valueType="num">
                                      <p:cBhvr>
                                        <p:cTn id="26" dur="500" fill="hold"/>
                                        <p:tgtEl>
                                          <p:spTgt spid="192515">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6300"/>
                            </p:stCondLst>
                            <p:childTnLst>
                              <p:par>
                                <p:cTn id="28" presetID="6" presetClass="entr" presetSubtype="16" fill="hold" nodeType="afterEffect">
                                  <p:stCondLst>
                                    <p:cond delay="0"/>
                                  </p:stCondLst>
                                  <p:childTnLst>
                                    <p:set>
                                      <p:cBhvr>
                                        <p:cTn id="29" dur="1" fill="hold">
                                          <p:stCondLst>
                                            <p:cond delay="0"/>
                                          </p:stCondLst>
                                        </p:cTn>
                                        <p:tgtEl>
                                          <p:spTgt spid="192516"/>
                                        </p:tgtEl>
                                        <p:attrNameLst>
                                          <p:attrName>style.visibility</p:attrName>
                                        </p:attrNameLst>
                                      </p:cBhvr>
                                      <p:to>
                                        <p:strVal val="visible"/>
                                      </p:to>
                                    </p:set>
                                    <p:animEffect transition="in" filter="circle(in)">
                                      <p:cBhvr>
                                        <p:cTn id="30" dur="2000"/>
                                        <p:tgtEl>
                                          <p:spTgt spid="192516"/>
                                        </p:tgtEl>
                                      </p:cBhvr>
                                    </p:animEffect>
                                  </p:childTnLst>
                                </p:cTn>
                              </p:par>
                            </p:childTnLst>
                          </p:cTn>
                        </p:par>
                        <p:par>
                          <p:cTn id="31" fill="hold" nodeType="afterGroup">
                            <p:stCondLst>
                              <p:cond delay="83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BDBCA8-62AA-4B65-926F-B66030F8BC0B}"/>
              </a:ext>
            </a:extLst>
          </p:cNvPr>
          <p:cNvSpPr>
            <a:spLocks noGrp="1"/>
          </p:cNvSpPr>
          <p:nvPr>
            <p:ph type="sldNum" sz="quarter" idx="12"/>
          </p:nvPr>
        </p:nvSpPr>
        <p:spPr/>
        <p:txBody>
          <a:bodyPr/>
          <a:lstStyle/>
          <a:p>
            <a:fld id="{D7D5A532-E904-4896-931D-AB6DB0B8A777}" type="slidenum">
              <a:rPr lang="en-US" altLang="en-US" smtClean="0"/>
              <a:pPr/>
              <a:t>55</a:t>
            </a:fld>
            <a:endParaRPr lang="en-US" altLang="en-US"/>
          </a:p>
        </p:txBody>
      </p:sp>
      <p:pic>
        <p:nvPicPr>
          <p:cNvPr id="5" name="Picture 4">
            <a:extLst>
              <a:ext uri="{FF2B5EF4-FFF2-40B4-BE49-F238E27FC236}">
                <a16:creationId xmlns:a16="http://schemas.microsoft.com/office/drawing/2014/main" id="{49B05681-68B1-4DB9-B8A9-DBD3AA1CF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0585"/>
            <a:ext cx="9144000" cy="6515690"/>
          </a:xfrm>
          <a:prstGeom prst="rect">
            <a:avLst/>
          </a:prstGeom>
        </p:spPr>
      </p:pic>
    </p:spTree>
    <p:extLst>
      <p:ext uri="{BB962C8B-B14F-4D97-AF65-F5344CB8AC3E}">
        <p14:creationId xmlns:p14="http://schemas.microsoft.com/office/powerpoint/2010/main" val="1079639760"/>
      </p:ext>
    </p:extLst>
  </p:cSld>
  <p:clrMapOvr>
    <a:masterClrMapping/>
  </p:clrMapOvr>
  <p:transition>
    <p:push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08A43BD2-CE0F-41D8-A1F6-D339385D0434}"/>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683CB3B-29A5-438D-8AC3-E9C50AC73717}" type="slidenum">
              <a:rPr lang="en-US" altLang="en-US">
                <a:latin typeface="Garamond" panose="02020404030301010803" pitchFamily="18" charset="0"/>
              </a:rPr>
              <a:pPr eaLnBrk="1" hangingPunct="1"/>
              <a:t>56</a:t>
            </a:fld>
            <a:endParaRPr lang="en-US" altLang="en-US">
              <a:latin typeface="Garamond" panose="02020404030301010803" pitchFamily="18" charset="0"/>
            </a:endParaRPr>
          </a:p>
        </p:txBody>
      </p:sp>
      <p:sp>
        <p:nvSpPr>
          <p:cNvPr id="193538" name="Text Box 2">
            <a:extLst>
              <a:ext uri="{FF2B5EF4-FFF2-40B4-BE49-F238E27FC236}">
                <a16:creationId xmlns:a16="http://schemas.microsoft.com/office/drawing/2014/main" id="{9A5CC78C-6A84-4278-A87F-66E411B62985}"/>
              </a:ext>
            </a:extLst>
          </p:cNvPr>
          <p:cNvSpPr txBox="1">
            <a:spLocks noChangeArrowheads="1"/>
          </p:cNvSpPr>
          <p:nvPr/>
        </p:nvSpPr>
        <p:spPr bwMode="auto">
          <a:xfrm>
            <a:off x="495300" y="695103"/>
            <a:ext cx="82296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3200" dirty="0">
                <a:cs typeface="Arial" panose="020B0604020202020204" pitchFamily="34" charset="0"/>
              </a:rPr>
              <a:t>It is much simpler to write the KCL equations, if the conductance (and </a:t>
            </a:r>
            <a:r>
              <a:rPr lang="en-US" altLang="en-US" sz="3200" dirty="0">
                <a:solidFill>
                  <a:srgbClr val="FF00FF"/>
                </a:solidFill>
                <a:cs typeface="Arial" panose="020B0604020202020204" pitchFamily="34" charset="0"/>
              </a:rPr>
              <a:t>not the resistances</a:t>
            </a:r>
            <a:r>
              <a:rPr lang="en-US" altLang="en-US" sz="3200" dirty="0">
                <a:cs typeface="Arial" panose="020B0604020202020204" pitchFamily="34" charset="0"/>
              </a:rPr>
              <a:t>) of the branches are given.</a:t>
            </a:r>
          </a:p>
        </p:txBody>
      </p:sp>
      <p:pic>
        <p:nvPicPr>
          <p:cNvPr id="193539" name="Picture 3" descr="5">
            <a:extLst>
              <a:ext uri="{FF2B5EF4-FFF2-40B4-BE49-F238E27FC236}">
                <a16:creationId xmlns:a16="http://schemas.microsoft.com/office/drawing/2014/main" id="{76543D9D-096A-4E7C-A7FB-12EA8779D66E}"/>
              </a:ext>
            </a:extLst>
          </p:cNvPr>
          <p:cNvPicPr>
            <a:picLocks noChangeAspect="1" noChangeArrowheads="1"/>
          </p:cNvPicPr>
          <p:nvPr/>
        </p:nvPicPr>
        <p:blipFill>
          <a:blip r:embed="rId2">
            <a:lum bright="-24000" contrast="54000"/>
            <a:extLst>
              <a:ext uri="{28A0092B-C50C-407E-A947-70E740481C1C}">
                <a14:useLocalDpi xmlns:a14="http://schemas.microsoft.com/office/drawing/2010/main" val="0"/>
              </a:ext>
            </a:extLst>
          </a:blip>
          <a:srcRect l="1852" t="5482" r="8333" b="4054"/>
          <a:stretch>
            <a:fillRect/>
          </a:stretch>
        </p:blipFill>
        <p:spPr bwMode="auto">
          <a:xfrm>
            <a:off x="228600" y="2438400"/>
            <a:ext cx="8763000" cy="3124200"/>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5">
            <a:extLst>
              <a:ext uri="{FF2B5EF4-FFF2-40B4-BE49-F238E27FC236}">
                <a16:creationId xmlns:a16="http://schemas.microsoft.com/office/drawing/2014/main" id="{C5AE6E09-BE58-4846-B938-5AC50FE18415}"/>
              </a:ext>
            </a:extLst>
          </p:cNvPr>
          <p:cNvGrpSpPr>
            <a:grpSpLocks/>
          </p:cNvGrpSpPr>
          <p:nvPr/>
        </p:nvGrpSpPr>
        <p:grpSpPr bwMode="auto">
          <a:xfrm>
            <a:off x="6324600" y="6477000"/>
            <a:ext cx="2057400" cy="396875"/>
            <a:chOff x="2304" y="4032"/>
            <a:chExt cx="1296" cy="294"/>
          </a:xfrm>
        </p:grpSpPr>
        <p:sp>
          <p:nvSpPr>
            <p:cNvPr id="90120" name="AutoShape 6">
              <a:extLst>
                <a:ext uri="{FF2B5EF4-FFF2-40B4-BE49-F238E27FC236}">
                  <a16:creationId xmlns:a16="http://schemas.microsoft.com/office/drawing/2014/main" id="{8A47B6D3-1090-4728-93D5-72A708289FC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0121" name="Text Box 7">
              <a:extLst>
                <a:ext uri="{FF2B5EF4-FFF2-40B4-BE49-F238E27FC236}">
                  <a16:creationId xmlns:a16="http://schemas.microsoft.com/office/drawing/2014/main" id="{4E89BC1B-F8E6-4801-B723-E749E962542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8" name="Text Box 4">
            <a:extLst>
              <a:ext uri="{FF2B5EF4-FFF2-40B4-BE49-F238E27FC236}">
                <a16:creationId xmlns:a16="http://schemas.microsoft.com/office/drawing/2014/main" id="{280184E5-0FF8-42A4-89AF-CFE373F4C015}"/>
              </a:ext>
            </a:extLst>
          </p:cNvPr>
          <p:cNvSpPr txBox="1">
            <a:spLocks noChangeArrowheads="1"/>
          </p:cNvSpPr>
          <p:nvPr/>
        </p:nvSpPr>
        <p:spPr bwMode="auto">
          <a:xfrm>
            <a:off x="301487" y="0"/>
            <a:ext cx="3733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3200" b="1" dirty="0">
                <a:solidFill>
                  <a:srgbClr val="0033CC"/>
                </a:solidFill>
              </a:rPr>
              <a:t>Another method :</a:t>
            </a:r>
            <a:endParaRPr lang="en-US" altLang="en-US" sz="3200" dirty="0">
              <a:solidFill>
                <a:srgbClr val="0000FF"/>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93538"/>
                                        </p:tgtEl>
                                        <p:attrNameLst>
                                          <p:attrName>style.visibility</p:attrName>
                                        </p:attrNameLst>
                                      </p:cBhvr>
                                      <p:to>
                                        <p:strVal val="visible"/>
                                      </p:to>
                                    </p:set>
                                    <p:animEffect transition="in" filter="fade">
                                      <p:cBhvr>
                                        <p:cTn id="7" dur="1000"/>
                                        <p:tgtEl>
                                          <p:spTgt spid="193538"/>
                                        </p:tgtEl>
                                      </p:cBhvr>
                                    </p:animEffect>
                                    <p:anim calcmode="lin" valueType="num">
                                      <p:cBhvr>
                                        <p:cTn id="8" dur="1000" fill="hold"/>
                                        <p:tgtEl>
                                          <p:spTgt spid="193538"/>
                                        </p:tgtEl>
                                        <p:attrNameLst>
                                          <p:attrName>ppt_x</p:attrName>
                                        </p:attrNameLst>
                                      </p:cBhvr>
                                      <p:tavLst>
                                        <p:tav tm="0">
                                          <p:val>
                                            <p:strVal val="#ppt_x-.1"/>
                                          </p:val>
                                        </p:tav>
                                        <p:tav tm="100000">
                                          <p:val>
                                            <p:strVal val="#ppt_x"/>
                                          </p:val>
                                        </p:tav>
                                      </p:tavLst>
                                    </p:anim>
                                    <p:anim calcmode="lin" valueType="num">
                                      <p:cBhvr>
                                        <p:cTn id="9" dur="1000" fill="hold"/>
                                        <p:tgtEl>
                                          <p:spTgt spid="193538"/>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10700"/>
                            </p:stCondLst>
                            <p:childTnLst>
                              <p:par>
                                <p:cTn id="11" presetID="8" presetClass="entr" presetSubtype="16" fill="hold" nodeType="afterEffect">
                                  <p:stCondLst>
                                    <p:cond delay="0"/>
                                  </p:stCondLst>
                                  <p:childTnLst>
                                    <p:set>
                                      <p:cBhvr>
                                        <p:cTn id="12" dur="1" fill="hold">
                                          <p:stCondLst>
                                            <p:cond delay="0"/>
                                          </p:stCondLst>
                                        </p:cTn>
                                        <p:tgtEl>
                                          <p:spTgt spid="193539"/>
                                        </p:tgtEl>
                                        <p:attrNameLst>
                                          <p:attrName>style.visibility</p:attrName>
                                        </p:attrNameLst>
                                      </p:cBhvr>
                                      <p:to>
                                        <p:strVal val="visible"/>
                                      </p:to>
                                    </p:set>
                                    <p:animEffect transition="in" filter="diamond(in)">
                                      <p:cBhvr>
                                        <p:cTn id="13" dur="2000"/>
                                        <p:tgtEl>
                                          <p:spTgt spid="193539"/>
                                        </p:tgtEl>
                                      </p:cBhvr>
                                    </p:animEffect>
                                  </p:childTnLst>
                                </p:cTn>
                              </p:par>
                            </p:childTnLst>
                          </p:cTn>
                        </p:par>
                        <p:par>
                          <p:cTn id="14" fill="hold" nodeType="afterGroup">
                            <p:stCondLst>
                              <p:cond delay="127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par>
                                <p:cTn id="18" presetID="5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770" decel="100000"/>
                                        <p:tgtEl>
                                          <p:spTgt spid="8"/>
                                        </p:tgtEl>
                                      </p:cBhvr>
                                    </p:animEffect>
                                    <p:animScale>
                                      <p:cBhvr>
                                        <p:cTn id="21" dur="770" decel="100000"/>
                                        <p:tgtEl>
                                          <p:spTgt spid="8"/>
                                        </p:tgtEl>
                                      </p:cBhvr>
                                      <p:from x="10000" y="10000"/>
                                      <p:to x="200000" y="450000"/>
                                    </p:animScale>
                                    <p:animScale>
                                      <p:cBhvr>
                                        <p:cTn id="22" dur="1230" accel="100000" fill="hold">
                                          <p:stCondLst>
                                            <p:cond delay="770"/>
                                          </p:stCondLst>
                                        </p:cTn>
                                        <p:tgtEl>
                                          <p:spTgt spid="8"/>
                                        </p:tgtEl>
                                      </p:cBhvr>
                                      <p:from x="200000" y="450000"/>
                                      <p:to x="100000" y="100000"/>
                                    </p:animScale>
                                    <p:set>
                                      <p:cBhvr>
                                        <p:cTn id="23" dur="770" fill="hold"/>
                                        <p:tgtEl>
                                          <p:spTgt spid="8"/>
                                        </p:tgtEl>
                                        <p:attrNameLst>
                                          <p:attrName>ppt_x</p:attrName>
                                        </p:attrNameLst>
                                      </p:cBhvr>
                                      <p:to>
                                        <p:strVal val="(0.5)"/>
                                      </p:to>
                                    </p:set>
                                    <p:anim from="(0.5)" to="(#ppt_x)" calcmode="lin" valueType="num">
                                      <p:cBhvr>
                                        <p:cTn id="24" dur="1230" accel="100000" fill="hold">
                                          <p:stCondLst>
                                            <p:cond delay="770"/>
                                          </p:stCondLst>
                                        </p:cTn>
                                        <p:tgtEl>
                                          <p:spTgt spid="8"/>
                                        </p:tgtEl>
                                        <p:attrNameLst>
                                          <p:attrName>ppt_x</p:attrName>
                                        </p:attrNameLst>
                                      </p:cBhvr>
                                    </p:anim>
                                    <p:set>
                                      <p:cBhvr>
                                        <p:cTn id="25" dur="770" fill="hold"/>
                                        <p:tgtEl>
                                          <p:spTgt spid="8"/>
                                        </p:tgtEl>
                                        <p:attrNameLst>
                                          <p:attrName>ppt_y</p:attrName>
                                        </p:attrNameLst>
                                      </p:cBhvr>
                                      <p:to>
                                        <p:strVal val="(#ppt_y+0.4)"/>
                                      </p:to>
                                    </p:set>
                                    <p:anim from="(#ppt_y+0.4)" to="(#ppt_y)" calcmode="lin" valueType="num">
                                      <p:cBhvr>
                                        <p:cTn id="26" dur="1230" accel="100000" fill="hold">
                                          <p:stCondLst>
                                            <p:cond delay="770"/>
                                          </p:stCondLst>
                                        </p:cTn>
                                        <p:tgtEl>
                                          <p:spTgt spid="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E5E19966-34C0-4389-AC8F-F1E4AD8BC480}"/>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5A935D2-C3E8-4C80-A935-EA47E0893F85}" type="slidenum">
              <a:rPr lang="en-US" altLang="en-US">
                <a:latin typeface="Garamond" panose="02020404030301010803" pitchFamily="18" charset="0"/>
              </a:rPr>
              <a:pPr eaLnBrk="1" hangingPunct="1"/>
              <a:t>57</a:t>
            </a:fld>
            <a:endParaRPr lang="en-US" altLang="en-US">
              <a:latin typeface="Garamond" panose="02020404030301010803" pitchFamily="18" charset="0"/>
            </a:endParaRPr>
          </a:p>
        </p:txBody>
      </p:sp>
      <p:pic>
        <p:nvPicPr>
          <p:cNvPr id="194562" name="Picture 2" descr="(5">
            <a:extLst>
              <a:ext uri="{FF2B5EF4-FFF2-40B4-BE49-F238E27FC236}">
                <a16:creationId xmlns:a16="http://schemas.microsoft.com/office/drawing/2014/main" id="{B1DD0121-B02A-4E54-B00A-BBB15ADEBC74}"/>
              </a:ext>
            </a:extLst>
          </p:cNvPr>
          <p:cNvPicPr>
            <a:picLocks noChangeAspect="1" noChangeArrowheads="1"/>
          </p:cNvPicPr>
          <p:nvPr/>
        </p:nvPicPr>
        <p:blipFill>
          <a:blip r:embed="rId2">
            <a:lum bright="-24000" contrast="60000"/>
            <a:extLst>
              <a:ext uri="{28A0092B-C50C-407E-A947-70E740481C1C}">
                <a14:useLocalDpi xmlns:a14="http://schemas.microsoft.com/office/drawing/2010/main" val="0"/>
              </a:ext>
            </a:extLst>
          </a:blip>
          <a:srcRect l="29031" t="5130" r="35484" b="84982"/>
          <a:stretch>
            <a:fillRect/>
          </a:stretch>
        </p:blipFill>
        <p:spPr bwMode="auto">
          <a:xfrm>
            <a:off x="2667000" y="3276600"/>
            <a:ext cx="5334000" cy="1225550"/>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sp>
        <p:nvSpPr>
          <p:cNvPr id="194563" name="Text Box 3">
            <a:extLst>
              <a:ext uri="{FF2B5EF4-FFF2-40B4-BE49-F238E27FC236}">
                <a16:creationId xmlns:a16="http://schemas.microsoft.com/office/drawing/2014/main" id="{F99AD80B-4632-486D-A012-56D92612C886}"/>
              </a:ext>
            </a:extLst>
          </p:cNvPr>
          <p:cNvSpPr txBox="1">
            <a:spLocks noChangeArrowheads="1"/>
          </p:cNvSpPr>
          <p:nvPr/>
        </p:nvSpPr>
        <p:spPr bwMode="auto">
          <a:xfrm>
            <a:off x="381000" y="228600"/>
            <a:ext cx="83820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5000"/>
              </a:spcBef>
              <a:buFontTx/>
              <a:buChar char="•"/>
            </a:pPr>
            <a:r>
              <a:rPr lang="en-US" altLang="en-US" sz="3200">
                <a:cs typeface="Arial" panose="020B0604020202020204" pitchFamily="34" charset="0"/>
              </a:rPr>
              <a:t>It has 3 nodes. So, we have to write KCL equations for only 2 nodes.</a:t>
            </a:r>
          </a:p>
          <a:p>
            <a:pPr eaLnBrk="1" hangingPunct="1">
              <a:spcBef>
                <a:spcPct val="25000"/>
              </a:spcBef>
              <a:buFontTx/>
              <a:buChar char="•"/>
            </a:pPr>
            <a:r>
              <a:rPr lang="en-US" altLang="en-US" sz="3200">
                <a:cs typeface="Arial" panose="020B0604020202020204" pitchFamily="34" charset="0"/>
              </a:rPr>
              <a:t>We just equate the total current leaving the node through several conductances to the total source-current entering the node.</a:t>
            </a:r>
          </a:p>
          <a:p>
            <a:pPr eaLnBrk="1" hangingPunct="1">
              <a:spcBef>
                <a:spcPct val="25000"/>
              </a:spcBef>
              <a:buFontTx/>
              <a:buChar char="•"/>
            </a:pPr>
            <a:r>
              <a:rPr lang="en-US" altLang="en-US" sz="3200">
                <a:cs typeface="Arial" panose="020B0604020202020204" pitchFamily="34" charset="0"/>
              </a:rPr>
              <a:t>At node 1, </a:t>
            </a:r>
          </a:p>
        </p:txBody>
      </p:sp>
      <p:sp>
        <p:nvSpPr>
          <p:cNvPr id="91143" name="Text Box 4">
            <a:extLst>
              <a:ext uri="{FF2B5EF4-FFF2-40B4-BE49-F238E27FC236}">
                <a16:creationId xmlns:a16="http://schemas.microsoft.com/office/drawing/2014/main" id="{99382ADD-9465-49B1-889A-BB8A92EB19F8}"/>
              </a:ext>
            </a:extLst>
          </p:cNvPr>
          <p:cNvSpPr txBox="1">
            <a:spLocks noChangeArrowheads="1"/>
          </p:cNvSpPr>
          <p:nvPr/>
        </p:nvSpPr>
        <p:spPr bwMode="auto">
          <a:xfrm>
            <a:off x="609600" y="5029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endParaRPr lang="en-US" altLang="en-US" sz="2400">
              <a:latin typeface="Arial" panose="020B0604020202020204" pitchFamily="34" charset="0"/>
              <a:cs typeface="Arial" panose="020B0604020202020204" pitchFamily="34" charset="0"/>
            </a:endParaRPr>
          </a:p>
        </p:txBody>
      </p:sp>
      <p:sp>
        <p:nvSpPr>
          <p:cNvPr id="194565" name="Text Box 5">
            <a:extLst>
              <a:ext uri="{FF2B5EF4-FFF2-40B4-BE49-F238E27FC236}">
                <a16:creationId xmlns:a16="http://schemas.microsoft.com/office/drawing/2014/main" id="{EE49A40C-816E-469F-A5C5-D32F271BF304}"/>
              </a:ext>
            </a:extLst>
          </p:cNvPr>
          <p:cNvSpPr txBox="1">
            <a:spLocks noChangeArrowheads="1"/>
          </p:cNvSpPr>
          <p:nvPr/>
        </p:nvSpPr>
        <p:spPr bwMode="auto">
          <a:xfrm>
            <a:off x="381000" y="48768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cs typeface="Arial" panose="020B0604020202020204" pitchFamily="34" charset="0"/>
              </a:rPr>
              <a:t>At node 2,</a:t>
            </a:r>
          </a:p>
        </p:txBody>
      </p:sp>
      <p:pic>
        <p:nvPicPr>
          <p:cNvPr id="194566" name="Picture 6" descr="(5">
            <a:extLst>
              <a:ext uri="{FF2B5EF4-FFF2-40B4-BE49-F238E27FC236}">
                <a16:creationId xmlns:a16="http://schemas.microsoft.com/office/drawing/2014/main" id="{20571C45-FAFD-4684-A1E7-975531432024}"/>
              </a:ext>
            </a:extLst>
          </p:cNvPr>
          <p:cNvPicPr>
            <a:picLocks noChangeAspect="1" noChangeArrowheads="1"/>
          </p:cNvPicPr>
          <p:nvPr/>
        </p:nvPicPr>
        <p:blipFill>
          <a:blip r:embed="rId2">
            <a:lum bright="-30000" contrast="60000"/>
            <a:extLst>
              <a:ext uri="{28A0092B-C50C-407E-A947-70E740481C1C}">
                <a14:useLocalDpi xmlns:a14="http://schemas.microsoft.com/office/drawing/2010/main" val="0"/>
              </a:ext>
            </a:extLst>
          </a:blip>
          <a:srcRect l="30441" t="18472" r="37022" b="69606"/>
          <a:stretch>
            <a:fillRect/>
          </a:stretch>
        </p:blipFill>
        <p:spPr bwMode="auto">
          <a:xfrm>
            <a:off x="2971800" y="4745038"/>
            <a:ext cx="4724400" cy="1427162"/>
          </a:xfrm>
          <a:prstGeom prst="rect">
            <a:avLst/>
          </a:prstGeom>
          <a:noFill/>
          <a:ln w="28575">
            <a:solidFill>
              <a:srgbClr val="006600"/>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7">
            <a:extLst>
              <a:ext uri="{FF2B5EF4-FFF2-40B4-BE49-F238E27FC236}">
                <a16:creationId xmlns:a16="http://schemas.microsoft.com/office/drawing/2014/main" id="{08613733-FEC8-43EA-AB37-E224912BC2F3}"/>
              </a:ext>
            </a:extLst>
          </p:cNvPr>
          <p:cNvGrpSpPr>
            <a:grpSpLocks/>
          </p:cNvGrpSpPr>
          <p:nvPr/>
        </p:nvGrpSpPr>
        <p:grpSpPr bwMode="auto">
          <a:xfrm>
            <a:off x="6324600" y="6477000"/>
            <a:ext cx="2057400" cy="396875"/>
            <a:chOff x="2304" y="4032"/>
            <a:chExt cx="1296" cy="294"/>
          </a:xfrm>
        </p:grpSpPr>
        <p:sp>
          <p:nvSpPr>
            <p:cNvPr id="91147" name="AutoShape 8">
              <a:extLst>
                <a:ext uri="{FF2B5EF4-FFF2-40B4-BE49-F238E27FC236}">
                  <a16:creationId xmlns:a16="http://schemas.microsoft.com/office/drawing/2014/main" id="{BBD9B53F-9808-4950-8C7E-B73D6AC67E3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1148" name="Text Box 9">
              <a:extLst>
                <a:ext uri="{FF2B5EF4-FFF2-40B4-BE49-F238E27FC236}">
                  <a16:creationId xmlns:a16="http://schemas.microsoft.com/office/drawing/2014/main" id="{23109E1F-DE1A-4CF4-8CB2-BDF2C594A0AF}"/>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nodeType="withEffect">
                                  <p:stCondLst>
                                    <p:cond delay="0"/>
                                  </p:stCondLst>
                                  <p:iterate type="lt">
                                    <p:tmPct val="10000"/>
                                  </p:iterate>
                                  <p:childTnLst>
                                    <p:set>
                                      <p:cBhvr>
                                        <p:cTn id="6" dur="1" fill="hold">
                                          <p:stCondLst>
                                            <p:cond delay="0"/>
                                          </p:stCondLst>
                                        </p:cTn>
                                        <p:tgtEl>
                                          <p:spTgt spid="194563">
                                            <p:txEl>
                                              <p:pRg st="0" end="0"/>
                                            </p:txEl>
                                          </p:spTgt>
                                        </p:tgtEl>
                                        <p:attrNameLst>
                                          <p:attrName>style.visibility</p:attrName>
                                        </p:attrNameLst>
                                      </p:cBhvr>
                                      <p:to>
                                        <p:strVal val="visible"/>
                                      </p:to>
                                    </p:set>
                                    <p:animEffect transition="in" filter="fade">
                                      <p:cBhvr>
                                        <p:cTn id="7" dur="1000"/>
                                        <p:tgtEl>
                                          <p:spTgt spid="194563">
                                            <p:txEl>
                                              <p:pRg st="0" end="0"/>
                                            </p:txEl>
                                          </p:spTgt>
                                        </p:tgtEl>
                                      </p:cBhvr>
                                    </p:animEffect>
                                    <p:anim calcmode="lin" valueType="num">
                                      <p:cBhvr>
                                        <p:cTn id="8" dur="1000" fill="hold"/>
                                        <p:tgtEl>
                                          <p:spTgt spid="194563">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94563">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6300"/>
                            </p:stCondLst>
                            <p:childTnLst>
                              <p:par>
                                <p:cTn id="11" presetID="40" presetClass="entr" presetSubtype="0" fill="hold" nodeType="afterEffect">
                                  <p:stCondLst>
                                    <p:cond delay="0"/>
                                  </p:stCondLst>
                                  <p:iterate type="lt">
                                    <p:tmPct val="10000"/>
                                  </p:iterate>
                                  <p:childTnLst>
                                    <p:set>
                                      <p:cBhvr>
                                        <p:cTn id="12" dur="1" fill="hold">
                                          <p:stCondLst>
                                            <p:cond delay="0"/>
                                          </p:stCondLst>
                                        </p:cTn>
                                        <p:tgtEl>
                                          <p:spTgt spid="194563">
                                            <p:txEl>
                                              <p:pRg st="1" end="1"/>
                                            </p:txEl>
                                          </p:spTgt>
                                        </p:tgtEl>
                                        <p:attrNameLst>
                                          <p:attrName>style.visibility</p:attrName>
                                        </p:attrNameLst>
                                      </p:cBhvr>
                                      <p:to>
                                        <p:strVal val="visible"/>
                                      </p:to>
                                    </p:set>
                                    <p:animEffect transition="in" filter="fade">
                                      <p:cBhvr>
                                        <p:cTn id="13" dur="1000"/>
                                        <p:tgtEl>
                                          <p:spTgt spid="194563">
                                            <p:txEl>
                                              <p:pRg st="1" end="1"/>
                                            </p:txEl>
                                          </p:spTgt>
                                        </p:tgtEl>
                                      </p:cBhvr>
                                    </p:animEffect>
                                    <p:anim calcmode="lin" valueType="num">
                                      <p:cBhvr>
                                        <p:cTn id="14" dur="1000" fill="hold"/>
                                        <p:tgtEl>
                                          <p:spTgt spid="194563">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194563">
                                            <p:txEl>
                                              <p:pRg st="1" end="1"/>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7900"/>
                            </p:stCondLst>
                            <p:childTnLst>
                              <p:par>
                                <p:cTn id="17" presetID="40" presetClass="entr" presetSubtype="0" fill="hold" nodeType="afterEffect">
                                  <p:stCondLst>
                                    <p:cond delay="0"/>
                                  </p:stCondLst>
                                  <p:iterate type="lt">
                                    <p:tmPct val="10000"/>
                                  </p:iterate>
                                  <p:childTnLst>
                                    <p:set>
                                      <p:cBhvr>
                                        <p:cTn id="18" dur="1" fill="hold">
                                          <p:stCondLst>
                                            <p:cond delay="0"/>
                                          </p:stCondLst>
                                        </p:cTn>
                                        <p:tgtEl>
                                          <p:spTgt spid="194563">
                                            <p:txEl>
                                              <p:pRg st="2" end="2"/>
                                            </p:txEl>
                                          </p:spTgt>
                                        </p:tgtEl>
                                        <p:attrNameLst>
                                          <p:attrName>style.visibility</p:attrName>
                                        </p:attrNameLst>
                                      </p:cBhvr>
                                      <p:to>
                                        <p:strVal val="visible"/>
                                      </p:to>
                                    </p:set>
                                    <p:animEffect transition="in" filter="fade">
                                      <p:cBhvr>
                                        <p:cTn id="19" dur="1000"/>
                                        <p:tgtEl>
                                          <p:spTgt spid="194563">
                                            <p:txEl>
                                              <p:pRg st="2" end="2"/>
                                            </p:txEl>
                                          </p:spTgt>
                                        </p:tgtEl>
                                      </p:cBhvr>
                                    </p:animEffect>
                                    <p:anim calcmode="lin" valueType="num">
                                      <p:cBhvr>
                                        <p:cTn id="20" dur="1000" fill="hold"/>
                                        <p:tgtEl>
                                          <p:spTgt spid="194563">
                                            <p:txEl>
                                              <p:pRg st="2" end="2"/>
                                            </p:txEl>
                                          </p:spTgt>
                                        </p:tgtEl>
                                        <p:attrNameLst>
                                          <p:attrName>ppt_x</p:attrName>
                                        </p:attrNameLst>
                                      </p:cBhvr>
                                      <p:tavLst>
                                        <p:tav tm="0">
                                          <p:val>
                                            <p:strVal val="#ppt_x-.1"/>
                                          </p:val>
                                        </p:tav>
                                        <p:tav tm="100000">
                                          <p:val>
                                            <p:strVal val="#ppt_x"/>
                                          </p:val>
                                        </p:tav>
                                      </p:tavLst>
                                    </p:anim>
                                    <p:anim calcmode="lin" valueType="num">
                                      <p:cBhvr>
                                        <p:cTn id="21" dur="1000" fill="hold"/>
                                        <p:tgtEl>
                                          <p:spTgt spid="194563">
                                            <p:txEl>
                                              <p:pRg st="2" end="2"/>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9600"/>
                            </p:stCondLst>
                            <p:childTnLst>
                              <p:par>
                                <p:cTn id="23" presetID="20" presetClass="entr" presetSubtype="0" fill="hold" nodeType="afterEffect">
                                  <p:stCondLst>
                                    <p:cond delay="0"/>
                                  </p:stCondLst>
                                  <p:childTnLst>
                                    <p:set>
                                      <p:cBhvr>
                                        <p:cTn id="24" dur="1" fill="hold">
                                          <p:stCondLst>
                                            <p:cond delay="0"/>
                                          </p:stCondLst>
                                        </p:cTn>
                                        <p:tgtEl>
                                          <p:spTgt spid="194562"/>
                                        </p:tgtEl>
                                        <p:attrNameLst>
                                          <p:attrName>style.visibility</p:attrName>
                                        </p:attrNameLst>
                                      </p:cBhvr>
                                      <p:to>
                                        <p:strVal val="visible"/>
                                      </p:to>
                                    </p:set>
                                    <p:animEffect transition="in" filter="wedge">
                                      <p:cBhvr>
                                        <p:cTn id="25" dur="2000"/>
                                        <p:tgtEl>
                                          <p:spTgt spid="194562"/>
                                        </p:tgtEl>
                                      </p:cBhvr>
                                    </p:animEffect>
                                  </p:childTnLst>
                                </p:cTn>
                              </p:par>
                            </p:childTnLst>
                          </p:cTn>
                        </p:par>
                        <p:par>
                          <p:cTn id="26" fill="hold" nodeType="afterGroup">
                            <p:stCondLst>
                              <p:cond delay="21600"/>
                            </p:stCondLst>
                            <p:childTnLst>
                              <p:par>
                                <p:cTn id="27" presetID="40" presetClass="entr" presetSubtype="0" fill="hold" nodeType="afterEffect">
                                  <p:stCondLst>
                                    <p:cond delay="0"/>
                                  </p:stCondLst>
                                  <p:iterate type="lt">
                                    <p:tmPct val="10000"/>
                                  </p:iterate>
                                  <p:childTnLst>
                                    <p:set>
                                      <p:cBhvr>
                                        <p:cTn id="28" dur="1" fill="hold">
                                          <p:stCondLst>
                                            <p:cond delay="0"/>
                                          </p:stCondLst>
                                        </p:cTn>
                                        <p:tgtEl>
                                          <p:spTgt spid="194565">
                                            <p:txEl>
                                              <p:pRg st="0" end="0"/>
                                            </p:txEl>
                                          </p:spTgt>
                                        </p:tgtEl>
                                        <p:attrNameLst>
                                          <p:attrName>style.visibility</p:attrName>
                                        </p:attrNameLst>
                                      </p:cBhvr>
                                      <p:to>
                                        <p:strVal val="visible"/>
                                      </p:to>
                                    </p:set>
                                    <p:animEffect transition="in" filter="fade">
                                      <p:cBhvr>
                                        <p:cTn id="29" dur="1000"/>
                                        <p:tgtEl>
                                          <p:spTgt spid="194565">
                                            <p:txEl>
                                              <p:pRg st="0" end="0"/>
                                            </p:txEl>
                                          </p:spTgt>
                                        </p:tgtEl>
                                      </p:cBhvr>
                                    </p:animEffect>
                                    <p:anim calcmode="lin" valueType="num">
                                      <p:cBhvr>
                                        <p:cTn id="30" dur="1000" fill="hold"/>
                                        <p:tgtEl>
                                          <p:spTgt spid="194565">
                                            <p:txEl>
                                              <p:pRg st="0" end="0"/>
                                            </p:txEl>
                                          </p:spTgt>
                                        </p:tgtEl>
                                        <p:attrNameLst>
                                          <p:attrName>ppt_x</p:attrName>
                                        </p:attrNameLst>
                                      </p:cBhvr>
                                      <p:tavLst>
                                        <p:tav tm="0">
                                          <p:val>
                                            <p:strVal val="#ppt_x-.1"/>
                                          </p:val>
                                        </p:tav>
                                        <p:tav tm="100000">
                                          <p:val>
                                            <p:strVal val="#ppt_x"/>
                                          </p:val>
                                        </p:tav>
                                      </p:tavLst>
                                    </p:anim>
                                    <p:anim calcmode="lin" valueType="num">
                                      <p:cBhvr>
                                        <p:cTn id="31" dur="1000" fill="hold"/>
                                        <p:tgtEl>
                                          <p:spTgt spid="194565">
                                            <p:txEl>
                                              <p:pRg st="0" end="0"/>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3300"/>
                            </p:stCondLst>
                            <p:childTnLst>
                              <p:par>
                                <p:cTn id="33" presetID="21" presetClass="entr" presetSubtype="4" fill="hold" nodeType="afterEffect">
                                  <p:stCondLst>
                                    <p:cond delay="0"/>
                                  </p:stCondLst>
                                  <p:childTnLst>
                                    <p:set>
                                      <p:cBhvr>
                                        <p:cTn id="34" dur="1" fill="hold">
                                          <p:stCondLst>
                                            <p:cond delay="0"/>
                                          </p:stCondLst>
                                        </p:cTn>
                                        <p:tgtEl>
                                          <p:spTgt spid="194566"/>
                                        </p:tgtEl>
                                        <p:attrNameLst>
                                          <p:attrName>style.visibility</p:attrName>
                                        </p:attrNameLst>
                                      </p:cBhvr>
                                      <p:to>
                                        <p:strVal val="visible"/>
                                      </p:to>
                                    </p:set>
                                    <p:animEffect transition="in" filter="wheel(4)">
                                      <p:cBhvr>
                                        <p:cTn id="35" dur="2000"/>
                                        <p:tgtEl>
                                          <p:spTgt spid="194566"/>
                                        </p:tgtEl>
                                      </p:cBhvr>
                                    </p:animEffect>
                                  </p:childTnLst>
                                </p:cTn>
                              </p:par>
                            </p:childTnLst>
                          </p:cTn>
                        </p:par>
                        <p:par>
                          <p:cTn id="36" fill="hold" nodeType="afterGroup">
                            <p:stCondLst>
                              <p:cond delay="253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a:extLst>
              <a:ext uri="{FF2B5EF4-FFF2-40B4-BE49-F238E27FC236}">
                <a16:creationId xmlns:a16="http://schemas.microsoft.com/office/drawing/2014/main" id="{C6E0622F-8AC5-4B5E-A4BE-80E1014990B9}"/>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09337DE-B88F-4BD2-90D5-F179B4EEBDD4}" type="slidenum">
              <a:rPr lang="en-US" altLang="en-US">
                <a:latin typeface="Garamond" panose="02020404030301010803" pitchFamily="18" charset="0"/>
              </a:rPr>
              <a:pPr eaLnBrk="1" hangingPunct="1"/>
              <a:t>58</a:t>
            </a:fld>
            <a:endParaRPr lang="en-US" altLang="en-US">
              <a:latin typeface="Garamond" panose="02020404030301010803" pitchFamily="18" charset="0"/>
            </a:endParaRPr>
          </a:p>
        </p:txBody>
      </p:sp>
      <p:sp>
        <p:nvSpPr>
          <p:cNvPr id="195586" name="Text Box 2">
            <a:extLst>
              <a:ext uri="{FF2B5EF4-FFF2-40B4-BE49-F238E27FC236}">
                <a16:creationId xmlns:a16="http://schemas.microsoft.com/office/drawing/2014/main" id="{676D6C85-393E-4253-984E-81A64750E2A8}"/>
              </a:ext>
            </a:extLst>
          </p:cNvPr>
          <p:cNvSpPr txBox="1">
            <a:spLocks noChangeArrowheads="1"/>
          </p:cNvSpPr>
          <p:nvPr/>
        </p:nvSpPr>
        <p:spPr bwMode="auto">
          <a:xfrm>
            <a:off x="381000" y="373063"/>
            <a:ext cx="8534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3200">
                <a:cs typeface="Arial" panose="020B0604020202020204" pitchFamily="34" charset="0"/>
              </a:rPr>
              <a:t>Writing the above equations in matrix form,</a:t>
            </a:r>
          </a:p>
        </p:txBody>
      </p:sp>
      <p:grpSp>
        <p:nvGrpSpPr>
          <p:cNvPr id="2" name="Group 6">
            <a:extLst>
              <a:ext uri="{FF2B5EF4-FFF2-40B4-BE49-F238E27FC236}">
                <a16:creationId xmlns:a16="http://schemas.microsoft.com/office/drawing/2014/main" id="{661FEABB-A586-42F3-BCF1-CD043590CE5E}"/>
              </a:ext>
            </a:extLst>
          </p:cNvPr>
          <p:cNvGrpSpPr>
            <a:grpSpLocks/>
          </p:cNvGrpSpPr>
          <p:nvPr/>
        </p:nvGrpSpPr>
        <p:grpSpPr bwMode="auto">
          <a:xfrm>
            <a:off x="6324600" y="6477000"/>
            <a:ext cx="2057400" cy="396875"/>
            <a:chOff x="2304" y="4032"/>
            <a:chExt cx="1296" cy="294"/>
          </a:xfrm>
        </p:grpSpPr>
        <p:sp>
          <p:nvSpPr>
            <p:cNvPr id="21519" name="AutoShape 7">
              <a:extLst>
                <a:ext uri="{FF2B5EF4-FFF2-40B4-BE49-F238E27FC236}">
                  <a16:creationId xmlns:a16="http://schemas.microsoft.com/office/drawing/2014/main" id="{60B0D3B3-F669-4E5C-AB4E-8F64E50F1E40}"/>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1520" name="Text Box 8">
              <a:extLst>
                <a:ext uri="{FF2B5EF4-FFF2-40B4-BE49-F238E27FC236}">
                  <a16:creationId xmlns:a16="http://schemas.microsoft.com/office/drawing/2014/main" id="{3EE6EE7D-6ABA-4754-8C1B-E61697A74E87}"/>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aphicFrame>
        <p:nvGraphicFramePr>
          <p:cNvPr id="195594" name="Object 2">
            <a:extLst>
              <a:ext uri="{FF2B5EF4-FFF2-40B4-BE49-F238E27FC236}">
                <a16:creationId xmlns:a16="http://schemas.microsoft.com/office/drawing/2014/main" id="{E2DD8463-ED10-4688-A928-03770A2ED9D6}"/>
              </a:ext>
            </a:extLst>
          </p:cNvPr>
          <p:cNvGraphicFramePr>
            <a:graphicFrameLocks noChangeAspect="1"/>
          </p:cNvGraphicFramePr>
          <p:nvPr/>
        </p:nvGraphicFramePr>
        <p:xfrm>
          <a:off x="2667000" y="3657600"/>
          <a:ext cx="1417638" cy="630238"/>
        </p:xfrm>
        <a:graphic>
          <a:graphicData uri="http://schemas.openxmlformats.org/presentationml/2006/ole">
            <mc:AlternateContent xmlns:mc="http://schemas.openxmlformats.org/markup-compatibility/2006">
              <mc:Choice xmlns:v="urn:schemas-microsoft-com:vml" Requires="v">
                <p:oleObj spid="_x0000_s45085" name="Equation" r:id="rId3" imgW="12496800" imgH="5181600" progId="Equation.3">
                  <p:embed/>
                </p:oleObj>
              </mc:Choice>
              <mc:Fallback>
                <p:oleObj name="Equation" r:id="rId3" imgW="12496800" imgH="5181600" progId="Equation.3">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r="6087"/>
                      <a:stretch>
                        <a:fillRect/>
                      </a:stretch>
                    </p:blipFill>
                    <p:spPr bwMode="auto">
                      <a:xfrm>
                        <a:off x="2667000" y="3657600"/>
                        <a:ext cx="1417638"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5" name="Object 3">
            <a:extLst>
              <a:ext uri="{FF2B5EF4-FFF2-40B4-BE49-F238E27FC236}">
                <a16:creationId xmlns:a16="http://schemas.microsoft.com/office/drawing/2014/main" id="{E1AC49C5-589B-411D-840F-39B88DCFA143}"/>
              </a:ext>
            </a:extLst>
          </p:cNvPr>
          <p:cNvGraphicFramePr>
            <a:graphicFrameLocks noChangeAspect="1"/>
          </p:cNvGraphicFramePr>
          <p:nvPr/>
        </p:nvGraphicFramePr>
        <p:xfrm>
          <a:off x="1219200" y="1128713"/>
          <a:ext cx="4038600" cy="1538287"/>
        </p:xfrm>
        <a:graphic>
          <a:graphicData uri="http://schemas.openxmlformats.org/presentationml/2006/ole">
            <mc:AlternateContent xmlns:mc="http://schemas.openxmlformats.org/markup-compatibility/2006">
              <mc:Choice xmlns:v="urn:schemas-microsoft-com:vml" Requires="v">
                <p:oleObj spid="_x0000_s45086" name="Equation" r:id="rId5" imgW="35661600" imgH="11582400" progId="Equation.3">
                  <p:embed/>
                </p:oleObj>
              </mc:Choice>
              <mc:Fallback>
                <p:oleObj name="Equation" r:id="rId5" imgW="35661600" imgH="11582400" progId="Equation.3">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l="-3539" t="-10823" r="-7919" b="-19054"/>
                      <a:stretch>
                        <a:fillRect/>
                      </a:stretch>
                    </p:blipFill>
                    <p:spPr bwMode="auto">
                      <a:xfrm>
                        <a:off x="1219200" y="1128713"/>
                        <a:ext cx="4038600" cy="1538287"/>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96" name="Text Box 12">
            <a:extLst>
              <a:ext uri="{FF2B5EF4-FFF2-40B4-BE49-F238E27FC236}">
                <a16:creationId xmlns:a16="http://schemas.microsoft.com/office/drawing/2014/main" id="{C39E98C1-89B5-4B71-A5EF-B76BA749DE7F}"/>
              </a:ext>
            </a:extLst>
          </p:cNvPr>
          <p:cNvSpPr txBox="1">
            <a:spLocks noChangeArrowheads="1"/>
          </p:cNvSpPr>
          <p:nvPr/>
        </p:nvSpPr>
        <p:spPr bwMode="auto">
          <a:xfrm>
            <a:off x="533400" y="2895600"/>
            <a:ext cx="746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A50021"/>
                </a:solidFill>
              </a:rPr>
              <a:t>Solving for </a:t>
            </a:r>
            <a:r>
              <a:rPr lang="en-US" altLang="en-US" sz="3200" i="1">
                <a:solidFill>
                  <a:srgbClr val="A50021"/>
                </a:solidFill>
              </a:rPr>
              <a:t>V</a:t>
            </a:r>
            <a:r>
              <a:rPr lang="en-US" altLang="en-US" sz="3200" baseline="-25000">
                <a:solidFill>
                  <a:srgbClr val="A50021"/>
                </a:solidFill>
              </a:rPr>
              <a:t>1</a:t>
            </a:r>
            <a:r>
              <a:rPr lang="en-US" altLang="en-US" sz="3200">
                <a:solidFill>
                  <a:srgbClr val="A50021"/>
                </a:solidFill>
              </a:rPr>
              <a:t>, using Calculator, we get</a:t>
            </a:r>
          </a:p>
        </p:txBody>
      </p:sp>
      <p:grpSp>
        <p:nvGrpSpPr>
          <p:cNvPr id="3" name="Group 13">
            <a:extLst>
              <a:ext uri="{FF2B5EF4-FFF2-40B4-BE49-F238E27FC236}">
                <a16:creationId xmlns:a16="http://schemas.microsoft.com/office/drawing/2014/main" id="{93B6724E-BD15-4160-825A-CE8E2D0ADA59}"/>
              </a:ext>
            </a:extLst>
          </p:cNvPr>
          <p:cNvGrpSpPr>
            <a:grpSpLocks/>
          </p:cNvGrpSpPr>
          <p:nvPr/>
        </p:nvGrpSpPr>
        <p:grpSpPr bwMode="auto">
          <a:xfrm>
            <a:off x="8001000" y="3429000"/>
            <a:ext cx="1143000" cy="685800"/>
            <a:chOff x="4824" y="3744"/>
            <a:chExt cx="696" cy="432"/>
          </a:xfrm>
        </p:grpSpPr>
        <p:sp>
          <p:nvSpPr>
            <p:cNvPr id="21517" name="AutoShape 14">
              <a:extLst>
                <a:ext uri="{FF2B5EF4-FFF2-40B4-BE49-F238E27FC236}">
                  <a16:creationId xmlns:a16="http://schemas.microsoft.com/office/drawing/2014/main" id="{E012E2F5-A516-46FC-A585-2DF8A77EB844}"/>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1518" name="Text Box 15">
              <a:extLst>
                <a:ext uri="{FF2B5EF4-FFF2-40B4-BE49-F238E27FC236}">
                  <a16:creationId xmlns:a16="http://schemas.microsoft.com/office/drawing/2014/main" id="{783803CB-C054-4E01-8281-1C8824528E7E}"/>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
        <p:nvSpPr>
          <p:cNvPr id="195600" name="Text Box 16">
            <a:extLst>
              <a:ext uri="{FF2B5EF4-FFF2-40B4-BE49-F238E27FC236}">
                <a16:creationId xmlns:a16="http://schemas.microsoft.com/office/drawing/2014/main" id="{D3AFC5C9-1918-4F17-A6F1-FC6696605B51}"/>
              </a:ext>
            </a:extLst>
          </p:cNvPr>
          <p:cNvSpPr txBox="1">
            <a:spLocks noChangeArrowheads="1"/>
          </p:cNvSpPr>
          <p:nvPr/>
        </p:nvSpPr>
        <p:spPr bwMode="auto">
          <a:xfrm>
            <a:off x="381000" y="4343400"/>
            <a:ext cx="830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Finally, the current in the 2-</a:t>
            </a:r>
            <a:r>
              <a:rPr lang="el-GR" altLang="en-US" sz="3200"/>
              <a:t>Ω</a:t>
            </a:r>
            <a:r>
              <a:rPr lang="en-US" altLang="en-US" sz="3200"/>
              <a:t> resistor,</a:t>
            </a:r>
          </a:p>
        </p:txBody>
      </p:sp>
      <p:graphicFrame>
        <p:nvGraphicFramePr>
          <p:cNvPr id="195601" name="Object 4">
            <a:extLst>
              <a:ext uri="{FF2B5EF4-FFF2-40B4-BE49-F238E27FC236}">
                <a16:creationId xmlns:a16="http://schemas.microsoft.com/office/drawing/2014/main" id="{DBD54658-22E8-48D9-A446-F0F440C01B85}"/>
              </a:ext>
            </a:extLst>
          </p:cNvPr>
          <p:cNvGraphicFramePr>
            <a:graphicFrameLocks noChangeAspect="1"/>
          </p:cNvGraphicFramePr>
          <p:nvPr/>
        </p:nvGraphicFramePr>
        <p:xfrm>
          <a:off x="1273175" y="5022850"/>
          <a:ext cx="2765425" cy="1009650"/>
        </p:xfrm>
        <a:graphic>
          <a:graphicData uri="http://schemas.openxmlformats.org/presentationml/2006/ole">
            <mc:AlternateContent xmlns:mc="http://schemas.openxmlformats.org/markup-compatibility/2006">
              <mc:Choice xmlns:v="urn:schemas-microsoft-com:vml" Requires="v">
                <p:oleObj spid="_x0000_s45087" name="Equation" r:id="rId7" imgW="27736800" imgH="9448800" progId="Equation.3">
                  <p:embed/>
                </p:oleObj>
              </mc:Choice>
              <mc:Fallback>
                <p:oleObj name="Equation" r:id="rId7" imgW="27736800" imgH="9448800" progId="Equation.3">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r="6087"/>
                      <a:stretch>
                        <a:fillRect/>
                      </a:stretch>
                    </p:blipFill>
                    <p:spPr bwMode="auto">
                      <a:xfrm>
                        <a:off x="1273175" y="5022850"/>
                        <a:ext cx="2765425"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nodeType="withEffect">
                                  <p:stCondLst>
                                    <p:cond delay="0"/>
                                  </p:stCondLst>
                                  <p:iterate type="lt">
                                    <p:tmPct val="10000"/>
                                  </p:iterate>
                                  <p:childTnLst>
                                    <p:set>
                                      <p:cBhvr>
                                        <p:cTn id="6" dur="1" fill="hold">
                                          <p:stCondLst>
                                            <p:cond delay="0"/>
                                          </p:stCondLst>
                                        </p:cTn>
                                        <p:tgtEl>
                                          <p:spTgt spid="195586">
                                            <p:txEl>
                                              <p:pRg st="0" end="0"/>
                                            </p:txEl>
                                          </p:spTgt>
                                        </p:tgtEl>
                                        <p:attrNameLst>
                                          <p:attrName>style.visibility</p:attrName>
                                        </p:attrNameLst>
                                      </p:cBhvr>
                                      <p:to>
                                        <p:strVal val="visible"/>
                                      </p:to>
                                    </p:set>
                                    <p:animEffect transition="in" filter="fade">
                                      <p:cBhvr>
                                        <p:cTn id="7" dur="1000"/>
                                        <p:tgtEl>
                                          <p:spTgt spid="195586">
                                            <p:txEl>
                                              <p:pRg st="0" end="0"/>
                                            </p:txEl>
                                          </p:spTgt>
                                        </p:tgtEl>
                                      </p:cBhvr>
                                    </p:animEffect>
                                    <p:anim calcmode="lin" valueType="num">
                                      <p:cBhvr>
                                        <p:cTn id="8" dur="1000" fill="hold"/>
                                        <p:tgtEl>
                                          <p:spTgt spid="195586">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95586">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4600"/>
                            </p:stCondLst>
                            <p:childTnLst>
                              <p:par>
                                <p:cTn id="11" presetID="8" presetClass="entr" presetSubtype="16" fill="hold" nodeType="afterEffect">
                                  <p:stCondLst>
                                    <p:cond delay="0"/>
                                  </p:stCondLst>
                                  <p:childTnLst>
                                    <p:set>
                                      <p:cBhvr>
                                        <p:cTn id="12" dur="1" fill="hold">
                                          <p:stCondLst>
                                            <p:cond delay="0"/>
                                          </p:stCondLst>
                                        </p:cTn>
                                        <p:tgtEl>
                                          <p:spTgt spid="195595"/>
                                        </p:tgtEl>
                                        <p:attrNameLst>
                                          <p:attrName>style.visibility</p:attrName>
                                        </p:attrNameLst>
                                      </p:cBhvr>
                                      <p:to>
                                        <p:strVal val="visible"/>
                                      </p:to>
                                    </p:set>
                                    <p:animEffect transition="in" filter="diamond(in)">
                                      <p:cBhvr>
                                        <p:cTn id="13" dur="2000"/>
                                        <p:tgtEl>
                                          <p:spTgt spid="195595"/>
                                        </p:tgtEl>
                                      </p:cBhvr>
                                    </p:animEffect>
                                  </p:childTnLst>
                                </p:cTn>
                              </p:par>
                            </p:childTnLst>
                          </p:cTn>
                        </p:par>
                        <p:par>
                          <p:cTn id="14" fill="hold" nodeType="afterGroup">
                            <p:stCondLst>
                              <p:cond delay="66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195596"/>
                                        </p:tgtEl>
                                        <p:attrNameLst>
                                          <p:attrName>style.visibility</p:attrName>
                                        </p:attrNameLst>
                                      </p:cBhvr>
                                      <p:to>
                                        <p:strVal val="visible"/>
                                      </p:to>
                                    </p:set>
                                    <p:animEffect transition="in" filter="fade">
                                      <p:cBhvr>
                                        <p:cTn id="17" dur="500"/>
                                        <p:tgtEl>
                                          <p:spTgt spid="195596"/>
                                        </p:tgtEl>
                                      </p:cBhvr>
                                    </p:animEffect>
                                    <p:anim calcmode="lin" valueType="num">
                                      <p:cBhvr>
                                        <p:cTn id="18" dur="500" fill="hold"/>
                                        <p:tgtEl>
                                          <p:spTgt spid="195596"/>
                                        </p:tgtEl>
                                        <p:attrNameLst>
                                          <p:attrName>ppt_x</p:attrName>
                                        </p:attrNameLst>
                                      </p:cBhvr>
                                      <p:tavLst>
                                        <p:tav tm="0">
                                          <p:val>
                                            <p:strVal val="#ppt_x-.1"/>
                                          </p:val>
                                        </p:tav>
                                        <p:tav tm="100000">
                                          <p:val>
                                            <p:strVal val="#ppt_x"/>
                                          </p:val>
                                        </p:tav>
                                      </p:tavLst>
                                    </p:anim>
                                    <p:anim calcmode="lin" valueType="num">
                                      <p:cBhvr>
                                        <p:cTn id="19" dur="500" fill="hold"/>
                                        <p:tgtEl>
                                          <p:spTgt spid="195596"/>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875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0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195594"/>
                                        </p:tgtEl>
                                        <p:attrNameLst>
                                          <p:attrName>style.visibility</p:attrName>
                                        </p:attrNameLst>
                                      </p:cBhvr>
                                      <p:to>
                                        <p:strVal val="visible"/>
                                      </p:to>
                                    </p:set>
                                    <p:animEffect transition="in" filter="diamond(in)">
                                      <p:cBhvr>
                                        <p:cTn id="28" dur="2000"/>
                                        <p:tgtEl>
                                          <p:spTgt spid="195594"/>
                                        </p:tgtEl>
                                      </p:cBhvr>
                                    </p:animEffect>
                                  </p:childTnLst>
                                </p:cTn>
                              </p:par>
                              <p:par>
                                <p:cTn id="29" presetID="10" presetClass="exit" presetSubtype="0" fill="hold" nodeType="withEffect">
                                  <p:stCondLst>
                                    <p:cond delay="0"/>
                                  </p:stCondLst>
                                  <p:childTnLst>
                                    <p:animEffect transition="out" filter="fade">
                                      <p:cBhvr>
                                        <p:cTn id="30" dur="2000"/>
                                        <p:tgtEl>
                                          <p:spTgt spid="3"/>
                                        </p:tgtEl>
                                      </p:cBhvr>
                                    </p:animEffect>
                                    <p:set>
                                      <p:cBhvr>
                                        <p:cTn id="31" dur="1" fill="hold">
                                          <p:stCondLst>
                                            <p:cond delay="1999"/>
                                          </p:stCondLst>
                                        </p:cTn>
                                        <p:tgtEl>
                                          <p:spTgt spid="3"/>
                                        </p:tgtEl>
                                        <p:attrNameLst>
                                          <p:attrName>style.visibility</p:attrName>
                                        </p:attrNameLst>
                                      </p:cBhvr>
                                      <p:to>
                                        <p:strVal val="hidden"/>
                                      </p:to>
                                    </p:set>
                                  </p:childTnLst>
                                </p:cTn>
                              </p:par>
                            </p:childTnLst>
                          </p:cTn>
                        </p:par>
                        <p:par>
                          <p:cTn id="32" fill="hold" nodeType="afterGroup">
                            <p:stCondLst>
                              <p:cond delay="2000"/>
                            </p:stCondLst>
                            <p:childTnLst>
                              <p:par>
                                <p:cTn id="33" presetID="40" presetClass="entr" presetSubtype="0" fill="hold" grpId="0" nodeType="afterEffect">
                                  <p:stCondLst>
                                    <p:cond delay="0"/>
                                  </p:stCondLst>
                                  <p:iterate type="lt">
                                    <p:tmPct val="10000"/>
                                  </p:iterate>
                                  <p:childTnLst>
                                    <p:set>
                                      <p:cBhvr>
                                        <p:cTn id="34" dur="1" fill="hold">
                                          <p:stCondLst>
                                            <p:cond delay="0"/>
                                          </p:stCondLst>
                                        </p:cTn>
                                        <p:tgtEl>
                                          <p:spTgt spid="195600"/>
                                        </p:tgtEl>
                                        <p:attrNameLst>
                                          <p:attrName>style.visibility</p:attrName>
                                        </p:attrNameLst>
                                      </p:cBhvr>
                                      <p:to>
                                        <p:strVal val="visible"/>
                                      </p:to>
                                    </p:set>
                                    <p:animEffect transition="in" filter="fade">
                                      <p:cBhvr>
                                        <p:cTn id="35" dur="1000"/>
                                        <p:tgtEl>
                                          <p:spTgt spid="195600"/>
                                        </p:tgtEl>
                                      </p:cBhvr>
                                    </p:animEffect>
                                    <p:anim calcmode="lin" valueType="num">
                                      <p:cBhvr>
                                        <p:cTn id="36" dur="1000" fill="hold"/>
                                        <p:tgtEl>
                                          <p:spTgt spid="195600"/>
                                        </p:tgtEl>
                                        <p:attrNameLst>
                                          <p:attrName>ppt_x</p:attrName>
                                        </p:attrNameLst>
                                      </p:cBhvr>
                                      <p:tavLst>
                                        <p:tav tm="0">
                                          <p:val>
                                            <p:strVal val="#ppt_x-.1"/>
                                          </p:val>
                                        </p:tav>
                                        <p:tav tm="100000">
                                          <p:val>
                                            <p:strVal val="#ppt_x"/>
                                          </p:val>
                                        </p:tav>
                                      </p:tavLst>
                                    </p:anim>
                                    <p:anim calcmode="lin" valueType="num">
                                      <p:cBhvr>
                                        <p:cTn id="37" dur="1000" fill="hold"/>
                                        <p:tgtEl>
                                          <p:spTgt spid="195600"/>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6400"/>
                            </p:stCondLst>
                            <p:childTnLst>
                              <p:par>
                                <p:cTn id="39" presetID="8" presetClass="entr" presetSubtype="16" fill="hold" nodeType="afterEffect">
                                  <p:stCondLst>
                                    <p:cond delay="0"/>
                                  </p:stCondLst>
                                  <p:childTnLst>
                                    <p:set>
                                      <p:cBhvr>
                                        <p:cTn id="40" dur="1" fill="hold">
                                          <p:stCondLst>
                                            <p:cond delay="0"/>
                                          </p:stCondLst>
                                        </p:cTn>
                                        <p:tgtEl>
                                          <p:spTgt spid="195601"/>
                                        </p:tgtEl>
                                        <p:attrNameLst>
                                          <p:attrName>style.visibility</p:attrName>
                                        </p:attrNameLst>
                                      </p:cBhvr>
                                      <p:to>
                                        <p:strVal val="visible"/>
                                      </p:to>
                                    </p:set>
                                    <p:animEffect transition="in" filter="diamond(in)">
                                      <p:cBhvr>
                                        <p:cTn id="41" dur="2000"/>
                                        <p:tgtEl>
                                          <p:spTgt spid="195601"/>
                                        </p:tgtEl>
                                      </p:cBhvr>
                                    </p:animEffect>
                                  </p:childTnLst>
                                </p:cTn>
                              </p:par>
                            </p:childTnLst>
                          </p:cTn>
                        </p:par>
                        <p:par>
                          <p:cTn id="42" fill="hold" nodeType="afterGroup">
                            <p:stCondLst>
                              <p:cond delay="84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6" grpId="0"/>
      <p:bldP spid="195600"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3EB0338-2947-40FA-AFC6-CFAD0440834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D9DF7D8F-DB17-47D6-BAD6-6F9BC70B90D0}" type="slidenum">
              <a:rPr lang="en-US" altLang="en-US">
                <a:latin typeface="Garamond" panose="02020404030301010803" pitchFamily="18" charset="0"/>
              </a:rPr>
              <a:pPr eaLnBrk="1" hangingPunct="1"/>
              <a:t>59</a:t>
            </a:fld>
            <a:endParaRPr lang="en-US" altLang="en-US">
              <a:latin typeface="Garamond" panose="02020404030301010803" pitchFamily="18" charset="0"/>
            </a:endParaRPr>
          </a:p>
        </p:txBody>
      </p:sp>
      <p:sp>
        <p:nvSpPr>
          <p:cNvPr id="198658" name="Rectangle 2">
            <a:extLst>
              <a:ext uri="{FF2B5EF4-FFF2-40B4-BE49-F238E27FC236}">
                <a16:creationId xmlns:a16="http://schemas.microsoft.com/office/drawing/2014/main" id="{CCA70BEA-45A3-4E40-B0AC-942650C5B877}"/>
              </a:ext>
            </a:extLst>
          </p:cNvPr>
          <p:cNvSpPr>
            <a:spLocks noGrp="1" noChangeArrowheads="1"/>
          </p:cNvSpPr>
          <p:nvPr>
            <p:ph type="title"/>
          </p:nvPr>
        </p:nvSpPr>
        <p:spPr>
          <a:xfrm>
            <a:off x="457200" y="228600"/>
            <a:ext cx="8229600" cy="1524000"/>
          </a:xfrm>
        </p:spPr>
        <p:txBody>
          <a:bodyPr/>
          <a:lstStyle/>
          <a:p>
            <a:r>
              <a:rPr lang="en-US" altLang="en-US" sz="5500" b="1">
                <a:solidFill>
                  <a:schemeClr val="accent2"/>
                </a:solidFill>
                <a:latin typeface="Times New Roman" panose="02020603050405020304" pitchFamily="18" charset="0"/>
              </a:rPr>
              <a:t>Nodal Analysis</a:t>
            </a:r>
            <a:endParaRPr lang="en-US" altLang="en-US" sz="7400" b="1">
              <a:solidFill>
                <a:schemeClr val="accent2"/>
              </a:solidFill>
              <a:latin typeface="Times New Roman" panose="02020603050405020304" pitchFamily="18" charset="0"/>
            </a:endParaRPr>
          </a:p>
        </p:txBody>
      </p:sp>
      <p:sp>
        <p:nvSpPr>
          <p:cNvPr id="198659" name="Rectangle 3">
            <a:extLst>
              <a:ext uri="{FF2B5EF4-FFF2-40B4-BE49-F238E27FC236}">
                <a16:creationId xmlns:a16="http://schemas.microsoft.com/office/drawing/2014/main" id="{B6FB7AD1-5C79-453B-8565-9DA068EA95BB}"/>
              </a:ext>
            </a:extLst>
          </p:cNvPr>
          <p:cNvSpPr>
            <a:spLocks noGrp="1" noChangeArrowheads="1"/>
          </p:cNvSpPr>
          <p:nvPr>
            <p:ph type="body" idx="1"/>
          </p:nvPr>
        </p:nvSpPr>
        <p:spPr>
          <a:xfrm>
            <a:off x="457200" y="1219200"/>
            <a:ext cx="8229600" cy="4805363"/>
          </a:xfrm>
        </p:spPr>
        <p:txBody>
          <a:bodyPr/>
          <a:lstStyle/>
          <a:p>
            <a:r>
              <a:rPr lang="en-US" altLang="en-US" sz="3400">
                <a:latin typeface="Times New Roman" panose="02020603050405020304" pitchFamily="18" charset="0"/>
              </a:rPr>
              <a:t>The above examples suggests that it is possible to write the nodal analysis equations </a:t>
            </a:r>
            <a:r>
              <a:rPr lang="en-US" altLang="en-US" sz="3400">
                <a:solidFill>
                  <a:srgbClr val="0033CC"/>
                </a:solidFill>
                <a:latin typeface="Times New Roman" panose="02020603050405020304" pitchFamily="18" charset="0"/>
              </a:rPr>
              <a:t>just by</a:t>
            </a:r>
            <a:r>
              <a:rPr lang="en-US" altLang="en-US" sz="3400">
                <a:latin typeface="Times New Roman" panose="02020603050405020304" pitchFamily="18" charset="0"/>
              </a:rPr>
              <a:t> </a:t>
            </a:r>
            <a:r>
              <a:rPr lang="en-US" altLang="en-US" sz="3400">
                <a:solidFill>
                  <a:srgbClr val="0033CC"/>
                </a:solidFill>
                <a:latin typeface="Times New Roman" panose="02020603050405020304" pitchFamily="18" charset="0"/>
              </a:rPr>
              <a:t>inspection</a:t>
            </a:r>
            <a:r>
              <a:rPr lang="en-US" altLang="en-US" sz="3400">
                <a:latin typeface="Times New Roman" panose="02020603050405020304" pitchFamily="18" charset="0"/>
              </a:rPr>
              <a:t> of the network.</a:t>
            </a:r>
          </a:p>
          <a:p>
            <a:r>
              <a:rPr lang="en-US" altLang="en-US" sz="3400">
                <a:latin typeface="Times New Roman" panose="02020603050405020304" pitchFamily="18" charset="0"/>
              </a:rPr>
              <a:t>Such technique is possible if the network has only</a:t>
            </a:r>
            <a:r>
              <a:rPr lang="en-US" altLang="en-US" sz="3400">
                <a:solidFill>
                  <a:srgbClr val="0033CC"/>
                </a:solidFill>
                <a:latin typeface="Times New Roman" panose="02020603050405020304" pitchFamily="18" charset="0"/>
              </a:rPr>
              <a:t> independent</a:t>
            </a:r>
            <a:r>
              <a:rPr lang="en-US" altLang="en-US" sz="3400">
                <a:latin typeface="Times New Roman" panose="02020603050405020304" pitchFamily="18" charset="0"/>
              </a:rPr>
              <a:t> current sources.</a:t>
            </a:r>
          </a:p>
          <a:p>
            <a:r>
              <a:rPr lang="en-US" altLang="en-US" sz="3400">
                <a:latin typeface="Times New Roman" panose="02020603050405020304" pitchFamily="18" charset="0"/>
              </a:rPr>
              <a:t>All passive elements are shown as conductances, in siemens (S).</a:t>
            </a:r>
          </a:p>
        </p:txBody>
      </p:sp>
      <p:grpSp>
        <p:nvGrpSpPr>
          <p:cNvPr id="2" name="Group 4">
            <a:extLst>
              <a:ext uri="{FF2B5EF4-FFF2-40B4-BE49-F238E27FC236}">
                <a16:creationId xmlns:a16="http://schemas.microsoft.com/office/drawing/2014/main" id="{70CF5106-3077-44DA-89CD-9013EF7E3EAA}"/>
              </a:ext>
            </a:extLst>
          </p:cNvPr>
          <p:cNvGrpSpPr>
            <a:grpSpLocks/>
          </p:cNvGrpSpPr>
          <p:nvPr/>
        </p:nvGrpSpPr>
        <p:grpSpPr bwMode="auto">
          <a:xfrm>
            <a:off x="6324600" y="6477000"/>
            <a:ext cx="2057400" cy="396875"/>
            <a:chOff x="2304" y="4032"/>
            <a:chExt cx="1296" cy="294"/>
          </a:xfrm>
        </p:grpSpPr>
        <p:sp>
          <p:nvSpPr>
            <p:cNvPr id="92168" name="AutoShape 5">
              <a:extLst>
                <a:ext uri="{FF2B5EF4-FFF2-40B4-BE49-F238E27FC236}">
                  <a16:creationId xmlns:a16="http://schemas.microsoft.com/office/drawing/2014/main" id="{0ED58A97-3BF7-4AA9-A431-A22DC9708D8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2169" name="Text Box 6">
              <a:extLst>
                <a:ext uri="{FF2B5EF4-FFF2-40B4-BE49-F238E27FC236}">
                  <a16:creationId xmlns:a16="http://schemas.microsoft.com/office/drawing/2014/main" id="{85EE4A79-3C2F-4C65-AABB-3D083FCA6B9B}"/>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p:cTn id="7" dur="2000" fill="hold"/>
                                        <p:tgtEl>
                                          <p:spTgt spid="198658"/>
                                        </p:tgtEl>
                                        <p:attrNameLst>
                                          <p:attrName>ppt_w</p:attrName>
                                        </p:attrNameLst>
                                      </p:cBhvr>
                                      <p:tavLst>
                                        <p:tav tm="0">
                                          <p:val>
                                            <p:strVal val="#ppt_w"/>
                                          </p:val>
                                        </p:tav>
                                        <p:tav tm="100000">
                                          <p:val>
                                            <p:strVal val="#ppt_w"/>
                                          </p:val>
                                        </p:tav>
                                      </p:tavLst>
                                    </p:anim>
                                    <p:anim calcmode="lin" valueType="num">
                                      <p:cBhvr>
                                        <p:cTn id="8" dur="2000" fill="hold"/>
                                        <p:tgtEl>
                                          <p:spTgt spid="198658"/>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198658"/>
                                        </p:tgtEl>
                                        <p:attrNameLst>
                                          <p:attrName>ppt_x</p:attrName>
                                        </p:attrNameLst>
                                      </p:cBhvr>
                                      <p:tavLst>
                                        <p:tav tm="0">
                                          <p:val>
                                            <p:strVal val="#ppt_x-.4"/>
                                          </p:val>
                                        </p:tav>
                                        <p:tav tm="100000">
                                          <p:val>
                                            <p:strVal val="#ppt_x"/>
                                          </p:val>
                                        </p:tav>
                                      </p:tavLst>
                                    </p:anim>
                                    <p:anim calcmode="lin" valueType="num">
                                      <p:cBhvr>
                                        <p:cTn id="10" dur="2000" fill="hold"/>
                                        <p:tgtEl>
                                          <p:spTgt spid="198658"/>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par>
                          <p:cTn id="11" fill="hold" nodeType="afterGroup">
                            <p:stCondLst>
                              <p:cond delay="2000"/>
                            </p:stCondLst>
                            <p:childTnLst>
                              <p:par>
                                <p:cTn id="12" presetID="40" presetClass="entr" presetSubtype="0" fill="hold" grpId="0" nodeType="afterEffect">
                                  <p:stCondLst>
                                    <p:cond delay="0"/>
                                  </p:stCondLst>
                                  <p:iterate type="lt">
                                    <p:tmPct val="10000"/>
                                  </p:iterate>
                                  <p:childTnLst>
                                    <p:set>
                                      <p:cBhvr>
                                        <p:cTn id="13" dur="1" fill="hold">
                                          <p:stCondLst>
                                            <p:cond delay="0"/>
                                          </p:stCondLst>
                                        </p:cTn>
                                        <p:tgtEl>
                                          <p:spTgt spid="198659">
                                            <p:txEl>
                                              <p:pRg st="0" end="0"/>
                                            </p:txEl>
                                          </p:spTgt>
                                        </p:tgtEl>
                                        <p:attrNameLst>
                                          <p:attrName>style.visibility</p:attrName>
                                        </p:attrNameLst>
                                      </p:cBhvr>
                                      <p:to>
                                        <p:strVal val="visible"/>
                                      </p:to>
                                    </p:set>
                                    <p:animEffect transition="in" filter="fade">
                                      <p:cBhvr>
                                        <p:cTn id="14" dur="500">
                                          <p:stCondLst>
                                            <p:cond delay="0"/>
                                          </p:stCondLst>
                                        </p:cTn>
                                        <p:tgtEl>
                                          <p:spTgt spid="198659">
                                            <p:txEl>
                                              <p:pRg st="0" end="0"/>
                                            </p:txEl>
                                          </p:spTgt>
                                        </p:tgtEl>
                                      </p:cBhvr>
                                    </p:animEffect>
                                    <p:anim calcmode="lin" valueType="num">
                                      <p:cBhvr>
                                        <p:cTn id="15" dur="500" fill="hold">
                                          <p:stCondLst>
                                            <p:cond delay="0"/>
                                          </p:stCondLst>
                                        </p:cTn>
                                        <p:tgtEl>
                                          <p:spTgt spid="198659">
                                            <p:txEl>
                                              <p:pRg st="0" end="0"/>
                                            </p:txEl>
                                          </p:spTgt>
                                        </p:tgtEl>
                                        <p:attrNameLst>
                                          <p:attrName>ppt_x</p:attrName>
                                        </p:attrNameLst>
                                      </p:cBhvr>
                                      <p:tavLst>
                                        <p:tav tm="0">
                                          <p:val>
                                            <p:strVal val="#ppt_x-.1"/>
                                          </p:val>
                                        </p:tav>
                                        <p:tav tm="100000">
                                          <p:val>
                                            <p:strVal val="#ppt_x"/>
                                          </p:val>
                                        </p:tav>
                                      </p:tavLst>
                                    </p:anim>
                                    <p:anim calcmode="lin" valueType="num">
                                      <p:cBhvr>
                                        <p:cTn id="16" dur="500" fill="hold">
                                          <p:stCondLst>
                                            <p:cond delay="0"/>
                                          </p:stCondLst>
                                        </p:cTn>
                                        <p:tgtEl>
                                          <p:spTgt spid="198659">
                                            <p:txEl>
                                              <p:pRg st="0" end="0"/>
                                            </p:txEl>
                                          </p:spTgt>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7500"/>
                            </p:stCondLst>
                            <p:childTnLst>
                              <p:par>
                                <p:cTn id="18" presetID="40" presetClass="entr" presetSubtype="0" fill="hold" grpId="0" nodeType="afterEffect">
                                  <p:stCondLst>
                                    <p:cond delay="0"/>
                                  </p:stCondLst>
                                  <p:iterate type="lt">
                                    <p:tmPct val="10000"/>
                                  </p:iterate>
                                  <p:childTnLst>
                                    <p:set>
                                      <p:cBhvr>
                                        <p:cTn id="19" dur="1" fill="hold">
                                          <p:stCondLst>
                                            <p:cond delay="0"/>
                                          </p:stCondLst>
                                        </p:cTn>
                                        <p:tgtEl>
                                          <p:spTgt spid="198659">
                                            <p:txEl>
                                              <p:pRg st="1" end="1"/>
                                            </p:txEl>
                                          </p:spTgt>
                                        </p:tgtEl>
                                        <p:attrNameLst>
                                          <p:attrName>style.visibility</p:attrName>
                                        </p:attrNameLst>
                                      </p:cBhvr>
                                      <p:to>
                                        <p:strVal val="visible"/>
                                      </p:to>
                                    </p:set>
                                    <p:animEffect transition="in" filter="fade">
                                      <p:cBhvr>
                                        <p:cTn id="20" dur="500">
                                          <p:stCondLst>
                                            <p:cond delay="0"/>
                                          </p:stCondLst>
                                        </p:cTn>
                                        <p:tgtEl>
                                          <p:spTgt spid="198659">
                                            <p:txEl>
                                              <p:pRg st="1" end="1"/>
                                            </p:txEl>
                                          </p:spTgt>
                                        </p:tgtEl>
                                      </p:cBhvr>
                                    </p:animEffect>
                                    <p:anim calcmode="lin" valueType="num">
                                      <p:cBhvr>
                                        <p:cTn id="21" dur="500" fill="hold">
                                          <p:stCondLst>
                                            <p:cond delay="0"/>
                                          </p:stCondLst>
                                        </p:cTn>
                                        <p:tgtEl>
                                          <p:spTgt spid="198659">
                                            <p:txEl>
                                              <p:pRg st="1" end="1"/>
                                            </p:txEl>
                                          </p:spTgt>
                                        </p:tgtEl>
                                        <p:attrNameLst>
                                          <p:attrName>ppt_x</p:attrName>
                                        </p:attrNameLst>
                                      </p:cBhvr>
                                      <p:tavLst>
                                        <p:tav tm="0">
                                          <p:val>
                                            <p:strVal val="#ppt_x-.1"/>
                                          </p:val>
                                        </p:tav>
                                        <p:tav tm="100000">
                                          <p:val>
                                            <p:strVal val="#ppt_x"/>
                                          </p:val>
                                        </p:tav>
                                      </p:tavLst>
                                    </p:anim>
                                    <p:anim calcmode="lin" valueType="num">
                                      <p:cBhvr>
                                        <p:cTn id="22" dur="500" fill="hold">
                                          <p:stCondLst>
                                            <p:cond delay="0"/>
                                          </p:stCondLst>
                                        </p:cTn>
                                        <p:tgtEl>
                                          <p:spTgt spid="198659">
                                            <p:txEl>
                                              <p:pRg st="1" end="1"/>
                                            </p:txEl>
                                          </p:spTgt>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1350"/>
                            </p:stCondLst>
                            <p:childTnLst>
                              <p:par>
                                <p:cTn id="24" presetID="40" presetClass="entr" presetSubtype="0" fill="hold" grpId="0" nodeType="afterEffect">
                                  <p:stCondLst>
                                    <p:cond delay="0"/>
                                  </p:stCondLst>
                                  <p:iterate type="lt">
                                    <p:tmPct val="10000"/>
                                  </p:iterate>
                                  <p:childTnLst>
                                    <p:set>
                                      <p:cBhvr>
                                        <p:cTn id="25" dur="1" fill="hold">
                                          <p:stCondLst>
                                            <p:cond delay="0"/>
                                          </p:stCondLst>
                                        </p:cTn>
                                        <p:tgtEl>
                                          <p:spTgt spid="198659">
                                            <p:txEl>
                                              <p:pRg st="2" end="2"/>
                                            </p:txEl>
                                          </p:spTgt>
                                        </p:tgtEl>
                                        <p:attrNameLst>
                                          <p:attrName>style.visibility</p:attrName>
                                        </p:attrNameLst>
                                      </p:cBhvr>
                                      <p:to>
                                        <p:strVal val="visible"/>
                                      </p:to>
                                    </p:set>
                                    <p:animEffect transition="in" filter="fade">
                                      <p:cBhvr>
                                        <p:cTn id="26" dur="500">
                                          <p:stCondLst>
                                            <p:cond delay="0"/>
                                          </p:stCondLst>
                                        </p:cTn>
                                        <p:tgtEl>
                                          <p:spTgt spid="198659">
                                            <p:txEl>
                                              <p:pRg st="2" end="2"/>
                                            </p:txEl>
                                          </p:spTgt>
                                        </p:tgtEl>
                                      </p:cBhvr>
                                    </p:animEffect>
                                    <p:anim calcmode="lin" valueType="num">
                                      <p:cBhvr>
                                        <p:cTn id="27" dur="500" fill="hold">
                                          <p:stCondLst>
                                            <p:cond delay="0"/>
                                          </p:stCondLst>
                                        </p:cTn>
                                        <p:tgtEl>
                                          <p:spTgt spid="198659">
                                            <p:txEl>
                                              <p:pRg st="2" end="2"/>
                                            </p:txEl>
                                          </p:spTgt>
                                        </p:tgtEl>
                                        <p:attrNameLst>
                                          <p:attrName>ppt_x</p:attrName>
                                        </p:attrNameLst>
                                      </p:cBhvr>
                                      <p:tavLst>
                                        <p:tav tm="0">
                                          <p:val>
                                            <p:strVal val="#ppt_x-.1"/>
                                          </p:val>
                                        </p:tav>
                                        <p:tav tm="100000">
                                          <p:val>
                                            <p:strVal val="#ppt_x"/>
                                          </p:val>
                                        </p:tav>
                                      </p:tavLst>
                                    </p:anim>
                                    <p:anim calcmode="lin" valueType="num">
                                      <p:cBhvr>
                                        <p:cTn id="28" dur="500" fill="hold">
                                          <p:stCondLst>
                                            <p:cond delay="0"/>
                                          </p:stCondLst>
                                        </p:cTn>
                                        <p:tgtEl>
                                          <p:spTgt spid="198659">
                                            <p:txEl>
                                              <p:pRg st="2" end="2"/>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14500"/>
                            </p:stCondLst>
                            <p:childTnLst>
                              <p:par>
                                <p:cTn id="30" presetID="2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p:bldP spid="198659"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2C68F3EB-E025-49C9-9240-7C0B6DF867C0}"/>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B5C6F9C-2B1F-4DA9-B158-52877FD7A2C6}" type="slidenum">
              <a:rPr lang="en-US" altLang="en-US">
                <a:latin typeface="Garamond" panose="02020404030301010803" pitchFamily="18" charset="0"/>
              </a:rPr>
              <a:pPr eaLnBrk="1" hangingPunct="1"/>
              <a:t>6</a:t>
            </a:fld>
            <a:endParaRPr lang="en-US" altLang="en-US">
              <a:latin typeface="Garamond" panose="02020404030301010803" pitchFamily="18" charset="0"/>
            </a:endParaRPr>
          </a:p>
        </p:txBody>
      </p:sp>
      <p:sp>
        <p:nvSpPr>
          <p:cNvPr id="129027" name="Rectangle 3">
            <a:extLst>
              <a:ext uri="{FF2B5EF4-FFF2-40B4-BE49-F238E27FC236}">
                <a16:creationId xmlns:a16="http://schemas.microsoft.com/office/drawing/2014/main" id="{DF92EF3B-914A-40C4-AFB8-8C0F68448D0D}"/>
              </a:ext>
            </a:extLst>
          </p:cNvPr>
          <p:cNvSpPr>
            <a:spLocks noGrp="1" noChangeArrowheads="1"/>
          </p:cNvSpPr>
          <p:nvPr>
            <p:ph type="body" sz="half" idx="1"/>
          </p:nvPr>
        </p:nvSpPr>
        <p:spPr>
          <a:xfrm>
            <a:off x="457200" y="1295400"/>
            <a:ext cx="8229600" cy="4835525"/>
          </a:xfrm>
        </p:spPr>
        <p:txBody>
          <a:bodyPr/>
          <a:lstStyle/>
          <a:p>
            <a:pPr eaLnBrk="1" hangingPunct="1"/>
            <a:r>
              <a:rPr lang="en-US" altLang="en-US" b="1">
                <a:solidFill>
                  <a:srgbClr val="008000"/>
                </a:solidFill>
              </a:rPr>
              <a:t>(2) KVL :</a:t>
            </a:r>
            <a:r>
              <a:rPr lang="en-US" altLang="en-US" sz="3400">
                <a:latin typeface="Times New Roman" panose="02020603050405020304" pitchFamily="18" charset="0"/>
              </a:rPr>
              <a:t>The algebraic sum of voltages around a closed circuit or a loop is zero.</a:t>
            </a:r>
          </a:p>
          <a:p>
            <a:pPr lvl="1" eaLnBrk="1" hangingPunct="1"/>
            <a:r>
              <a:rPr lang="en-US" altLang="en-US" sz="3400">
                <a:latin typeface="Times New Roman" panose="02020603050405020304" pitchFamily="18" charset="0"/>
              </a:rPr>
              <a:t>It is simply a restatement of the principle of conservation of energy.</a:t>
            </a:r>
          </a:p>
          <a:p>
            <a:pPr eaLnBrk="1" hangingPunct="1"/>
            <a:endParaRPr lang="en-US" altLang="en-US" sz="3400">
              <a:solidFill>
                <a:srgbClr val="FF0066"/>
              </a:solidFill>
              <a:latin typeface="Times New Roman" panose="02020603050405020304" pitchFamily="18" charset="0"/>
            </a:endParaRPr>
          </a:p>
        </p:txBody>
      </p:sp>
      <p:graphicFrame>
        <p:nvGraphicFramePr>
          <p:cNvPr id="129029" name="Object 5">
            <a:extLst>
              <a:ext uri="{FF2B5EF4-FFF2-40B4-BE49-F238E27FC236}">
                <a16:creationId xmlns:a16="http://schemas.microsoft.com/office/drawing/2014/main" id="{5CE51007-19BE-4A41-8BB3-A8B20EC670D9}"/>
              </a:ext>
            </a:extLst>
          </p:cNvPr>
          <p:cNvGraphicFramePr>
            <a:graphicFrameLocks noGrp="1" noChangeAspect="1"/>
          </p:cNvGraphicFramePr>
          <p:nvPr>
            <p:ph sz="half" idx="2"/>
          </p:nvPr>
        </p:nvGraphicFramePr>
        <p:xfrm>
          <a:off x="3505200" y="4114800"/>
          <a:ext cx="1905000" cy="1449388"/>
        </p:xfrm>
        <a:graphic>
          <a:graphicData uri="http://schemas.openxmlformats.org/presentationml/2006/ole">
            <mc:AlternateContent xmlns:mc="http://schemas.openxmlformats.org/markup-compatibility/2006">
              <mc:Choice xmlns:v="urn:schemas-microsoft-com:vml" Requires="v">
                <p:oleObj spid="_x0000_s25611" name="Equation" r:id="rId3" imgW="14020800" imgH="10668000" progId="Equation.3">
                  <p:embed/>
                </p:oleObj>
              </mc:Choice>
              <mc:Fallback>
                <p:oleObj name="Equation" r:id="rId3" imgW="14020800" imgH="10668000" progId="Equation.3">
                  <p:embed/>
                  <p:pic>
                    <p:nvPicPr>
                      <p:cNvPr id="0" name="Picture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114800"/>
                        <a:ext cx="1905000" cy="1449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8">
            <a:extLst>
              <a:ext uri="{FF2B5EF4-FFF2-40B4-BE49-F238E27FC236}">
                <a16:creationId xmlns:a16="http://schemas.microsoft.com/office/drawing/2014/main" id="{6EDC79E5-0927-43A1-99CD-673747E96AF9}"/>
              </a:ext>
            </a:extLst>
          </p:cNvPr>
          <p:cNvGrpSpPr>
            <a:grpSpLocks/>
          </p:cNvGrpSpPr>
          <p:nvPr/>
        </p:nvGrpSpPr>
        <p:grpSpPr bwMode="auto">
          <a:xfrm>
            <a:off x="6324600" y="6461125"/>
            <a:ext cx="2057400" cy="396875"/>
            <a:chOff x="2304" y="4032"/>
            <a:chExt cx="1296" cy="294"/>
          </a:xfrm>
        </p:grpSpPr>
        <p:sp>
          <p:nvSpPr>
            <p:cNvPr id="2056" name="AutoShape 9">
              <a:extLst>
                <a:ext uri="{FF2B5EF4-FFF2-40B4-BE49-F238E27FC236}">
                  <a16:creationId xmlns:a16="http://schemas.microsoft.com/office/drawing/2014/main" id="{9A5BE818-2787-48BB-A4C8-6237E4A3773C}"/>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057" name="Text Box 10">
              <a:extLst>
                <a:ext uri="{FF2B5EF4-FFF2-40B4-BE49-F238E27FC236}">
                  <a16:creationId xmlns:a16="http://schemas.microsoft.com/office/drawing/2014/main" id="{6EC17892-93BA-4C00-8CD9-688F4735866C}"/>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29027">
                                            <p:txEl>
                                              <p:pRg st="0" end="0"/>
                                            </p:txEl>
                                          </p:spTgt>
                                        </p:tgtEl>
                                        <p:attrNameLst>
                                          <p:attrName>style.visibility</p:attrName>
                                        </p:attrNameLst>
                                      </p:cBhvr>
                                      <p:to>
                                        <p:strVal val="visible"/>
                                      </p:to>
                                    </p:set>
                                    <p:anim calcmode="discrete" valueType="clr">
                                      <p:cBhvr override="childStyle">
                                        <p:cTn id="7" dur="80"/>
                                        <p:tgtEl>
                                          <p:spTgt spid="12902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9027">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29027">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29027">
                                            <p:txEl>
                                              <p:pRg st="1" end="1"/>
                                            </p:txEl>
                                          </p:spTgt>
                                        </p:tgtEl>
                                        <p:attrNameLst>
                                          <p:attrName>style.visibility</p:attrName>
                                        </p:attrNameLst>
                                      </p:cBhvr>
                                      <p:to>
                                        <p:strVal val="visible"/>
                                      </p:to>
                                    </p:set>
                                    <p:anim calcmode="discrete" valueType="clr">
                                      <p:cBhvr override="childStyle">
                                        <p:cTn id="14" dur="80"/>
                                        <p:tgtEl>
                                          <p:spTgt spid="12902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29027">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29027">
                                            <p:txEl>
                                              <p:pRg st="1" end="1"/>
                                            </p:txEl>
                                          </p:spTgt>
                                        </p:tgtEl>
                                        <p:attrNameLst>
                                          <p:attrName>fill.type</p:attrName>
                                        </p:attrNameLst>
                                      </p:cBhvr>
                                      <p:to>
                                        <p:strVal val="solid"/>
                                      </p:to>
                                    </p:set>
                                  </p:childTnLst>
                                </p:cTn>
                              </p:par>
                            </p:childTnLst>
                          </p:cTn>
                        </p:par>
                        <p:par>
                          <p:cTn id="17" fill="hold" nodeType="afterGroup">
                            <p:stCondLst>
                              <p:cond delay="2400"/>
                            </p:stCondLst>
                            <p:childTnLst>
                              <p:par>
                                <p:cTn id="18" presetID="10" presetClass="entr" presetSubtype="0" fill="hold" nodeType="afterEffect">
                                  <p:stCondLst>
                                    <p:cond delay="0"/>
                                  </p:stCondLst>
                                  <p:childTnLst>
                                    <p:set>
                                      <p:cBhvr>
                                        <p:cTn id="19" dur="1" fill="hold">
                                          <p:stCondLst>
                                            <p:cond delay="0"/>
                                          </p:stCondLst>
                                        </p:cTn>
                                        <p:tgtEl>
                                          <p:spTgt spid="129029"/>
                                        </p:tgtEl>
                                        <p:attrNameLst>
                                          <p:attrName>style.visibility</p:attrName>
                                        </p:attrNameLst>
                                      </p:cBhvr>
                                      <p:to>
                                        <p:strVal val="visible"/>
                                      </p:to>
                                    </p:set>
                                    <p:animEffect transition="in" filter="fade">
                                      <p:cBhvr>
                                        <p:cTn id="20" dur="2000"/>
                                        <p:tgtEl>
                                          <p:spTgt spid="129029"/>
                                        </p:tgtEl>
                                      </p:cBhvr>
                                    </p:animEffect>
                                  </p:childTnLst>
                                </p:cTn>
                              </p:par>
                            </p:childTnLst>
                          </p:cTn>
                        </p:par>
                        <p:par>
                          <p:cTn id="21" fill="hold" nodeType="afterGroup">
                            <p:stCondLst>
                              <p:cond delay="44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57C4186F-3127-4F5E-8031-14ADD10EB832}"/>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752BE3B-174D-4612-B19A-CE0950253836}" type="slidenum">
              <a:rPr lang="en-US" altLang="en-US">
                <a:latin typeface="Garamond" panose="02020404030301010803" pitchFamily="18" charset="0"/>
              </a:rPr>
              <a:pPr eaLnBrk="1" hangingPunct="1"/>
              <a:t>60</a:t>
            </a:fld>
            <a:endParaRPr lang="en-US" altLang="en-US">
              <a:latin typeface="Garamond" panose="02020404030301010803" pitchFamily="18" charset="0"/>
            </a:endParaRPr>
          </a:p>
        </p:txBody>
      </p:sp>
      <p:sp>
        <p:nvSpPr>
          <p:cNvPr id="199683" name="Rectangle 3">
            <a:extLst>
              <a:ext uri="{FF2B5EF4-FFF2-40B4-BE49-F238E27FC236}">
                <a16:creationId xmlns:a16="http://schemas.microsoft.com/office/drawing/2014/main" id="{5B03FEEB-A487-442E-8370-BA4EDC866886}"/>
              </a:ext>
            </a:extLst>
          </p:cNvPr>
          <p:cNvSpPr>
            <a:spLocks noGrp="1" noChangeArrowheads="1"/>
          </p:cNvSpPr>
          <p:nvPr>
            <p:ph type="body" idx="1"/>
          </p:nvPr>
        </p:nvSpPr>
        <p:spPr>
          <a:xfrm>
            <a:off x="457200" y="1219200"/>
            <a:ext cx="8229600" cy="4906963"/>
          </a:xfrm>
        </p:spPr>
        <p:txBody>
          <a:bodyPr/>
          <a:lstStyle/>
          <a:p>
            <a:r>
              <a:rPr lang="en-US" altLang="en-US" sz="3400">
                <a:latin typeface="Times New Roman" panose="02020603050405020304" pitchFamily="18" charset="0"/>
              </a:rPr>
              <a:t>In case a network contains a practical voltage source, first convert it into an equivalent practical current source.</a:t>
            </a:r>
          </a:p>
          <a:p>
            <a:r>
              <a:rPr lang="en-US" altLang="en-US" sz="3400">
                <a:latin typeface="Times New Roman" panose="02020603050405020304" pitchFamily="18" charset="0"/>
              </a:rPr>
              <a:t>Write the </a:t>
            </a:r>
            <a:r>
              <a:rPr lang="en-US" altLang="en-US" sz="3400">
                <a:solidFill>
                  <a:srgbClr val="0033CC"/>
                </a:solidFill>
                <a:latin typeface="Times New Roman" panose="02020603050405020304" pitchFamily="18" charset="0"/>
              </a:rPr>
              <a:t>Conductance Matrix</a:t>
            </a:r>
            <a:r>
              <a:rPr lang="en-US" altLang="en-US" sz="3400">
                <a:latin typeface="Times New Roman" panose="02020603050405020304" pitchFamily="18" charset="0"/>
              </a:rPr>
              <a:t>, </a:t>
            </a:r>
            <a:r>
              <a:rPr lang="en-US" altLang="en-US" sz="3400">
                <a:solidFill>
                  <a:srgbClr val="0033CC"/>
                </a:solidFill>
                <a:latin typeface="Times New Roman" panose="02020603050405020304" pitchFamily="18" charset="0"/>
              </a:rPr>
              <a:t>Node-Voltage Matrix</a:t>
            </a:r>
            <a:r>
              <a:rPr lang="en-US" altLang="en-US" sz="3400">
                <a:latin typeface="Times New Roman" panose="02020603050405020304" pitchFamily="18" charset="0"/>
              </a:rPr>
              <a:t> and the </a:t>
            </a:r>
            <a:r>
              <a:rPr lang="en-US" altLang="en-US" sz="3400">
                <a:solidFill>
                  <a:srgbClr val="0033CC"/>
                </a:solidFill>
                <a:latin typeface="Times New Roman" panose="02020603050405020304" pitchFamily="18" charset="0"/>
              </a:rPr>
              <a:t>Node-Current Source Matrix</a:t>
            </a:r>
            <a:r>
              <a:rPr lang="en-US" altLang="en-US" sz="3400">
                <a:latin typeface="Times New Roman" panose="02020603050405020304" pitchFamily="18" charset="0"/>
              </a:rPr>
              <a:t>, in the same way as in the Mesh Analysis.   </a:t>
            </a:r>
          </a:p>
          <a:p>
            <a:endParaRPr lang="en-US" altLang="en-US" sz="3400">
              <a:latin typeface="Times New Roman" panose="02020603050405020304" pitchFamily="18" charset="0"/>
            </a:endParaRPr>
          </a:p>
        </p:txBody>
      </p:sp>
      <p:grpSp>
        <p:nvGrpSpPr>
          <p:cNvPr id="2" name="Group 5">
            <a:extLst>
              <a:ext uri="{FF2B5EF4-FFF2-40B4-BE49-F238E27FC236}">
                <a16:creationId xmlns:a16="http://schemas.microsoft.com/office/drawing/2014/main" id="{69E07A33-34B9-4AE9-8494-981B8009C730}"/>
              </a:ext>
            </a:extLst>
          </p:cNvPr>
          <p:cNvGrpSpPr>
            <a:grpSpLocks/>
          </p:cNvGrpSpPr>
          <p:nvPr/>
        </p:nvGrpSpPr>
        <p:grpSpPr bwMode="auto">
          <a:xfrm>
            <a:off x="6324600" y="6477000"/>
            <a:ext cx="2057400" cy="396875"/>
            <a:chOff x="2304" y="4032"/>
            <a:chExt cx="1296" cy="294"/>
          </a:xfrm>
        </p:grpSpPr>
        <p:sp>
          <p:nvSpPr>
            <p:cNvPr id="93191" name="AutoShape 6">
              <a:extLst>
                <a:ext uri="{FF2B5EF4-FFF2-40B4-BE49-F238E27FC236}">
                  <a16:creationId xmlns:a16="http://schemas.microsoft.com/office/drawing/2014/main" id="{96A1326C-0642-4499-AB73-42152C44E96F}"/>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3192" name="Text Box 7">
              <a:extLst>
                <a:ext uri="{FF2B5EF4-FFF2-40B4-BE49-F238E27FC236}">
                  <a16:creationId xmlns:a16="http://schemas.microsoft.com/office/drawing/2014/main" id="{AD9D1438-35DA-4F66-83BD-D5E2E8A2C61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1000"/>
                                        <p:tgtEl>
                                          <p:spTgt spid="199683">
                                            <p:txEl>
                                              <p:pRg st="0" end="0"/>
                                            </p:txEl>
                                          </p:spTgt>
                                        </p:tgtEl>
                                      </p:cBhvr>
                                    </p:animEffect>
                                    <p:anim calcmode="lin" valueType="num">
                                      <p:cBhvr>
                                        <p:cTn id="8" dur="1000" fill="hold"/>
                                        <p:tgtEl>
                                          <p:spTgt spid="199683">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99683">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108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199683">
                                            <p:txEl>
                                              <p:pRg st="1" end="1"/>
                                            </p:txEl>
                                          </p:spTgt>
                                        </p:tgtEl>
                                        <p:attrNameLst>
                                          <p:attrName>style.visibility</p:attrName>
                                        </p:attrNameLst>
                                      </p:cBhvr>
                                      <p:to>
                                        <p:strVal val="visible"/>
                                      </p:to>
                                    </p:set>
                                    <p:animEffect transition="in" filter="fade">
                                      <p:cBhvr>
                                        <p:cTn id="13" dur="1000"/>
                                        <p:tgtEl>
                                          <p:spTgt spid="199683">
                                            <p:txEl>
                                              <p:pRg st="1" end="1"/>
                                            </p:txEl>
                                          </p:spTgt>
                                        </p:tgtEl>
                                      </p:cBhvr>
                                    </p:animEffect>
                                    <p:anim calcmode="lin" valueType="num">
                                      <p:cBhvr>
                                        <p:cTn id="14" dur="1000" fill="hold"/>
                                        <p:tgtEl>
                                          <p:spTgt spid="199683">
                                            <p:txEl>
                                              <p:pRg st="1" end="1"/>
                                            </p:txEl>
                                          </p:spTgt>
                                        </p:tgtEl>
                                        <p:attrNameLst>
                                          <p:attrName>ppt_x</p:attrName>
                                        </p:attrNameLst>
                                      </p:cBhvr>
                                      <p:tavLst>
                                        <p:tav tm="0">
                                          <p:val>
                                            <p:strVal val="#ppt_x-.1"/>
                                          </p:val>
                                        </p:tav>
                                        <p:tav tm="100000">
                                          <p:val>
                                            <p:strVal val="#ppt_x"/>
                                          </p:val>
                                        </p:tav>
                                      </p:tavLst>
                                    </p:anim>
                                    <p:anim calcmode="lin" valueType="num">
                                      <p:cBhvr>
                                        <p:cTn id="15" dur="1000" fill="hold"/>
                                        <p:tgtEl>
                                          <p:spTgt spid="199683">
                                            <p:txEl>
                                              <p:pRg st="1" end="1"/>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224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4ECD5169-50BB-4446-B76A-8D1CAF1DE9C2}"/>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DCA95CE-DDB9-4B1C-BF8E-ED53EA616FDF}" type="slidenum">
              <a:rPr lang="en-US" altLang="en-US">
                <a:latin typeface="Garamond" panose="02020404030301010803" pitchFamily="18" charset="0"/>
              </a:rPr>
              <a:pPr eaLnBrk="1" hangingPunct="1"/>
              <a:t>61</a:t>
            </a:fld>
            <a:endParaRPr lang="en-US" altLang="en-US">
              <a:latin typeface="Garamond" panose="02020404030301010803" pitchFamily="18" charset="0"/>
            </a:endParaRPr>
          </a:p>
        </p:txBody>
      </p:sp>
      <p:sp>
        <p:nvSpPr>
          <p:cNvPr id="200707" name="Rectangle 3">
            <a:extLst>
              <a:ext uri="{FF2B5EF4-FFF2-40B4-BE49-F238E27FC236}">
                <a16:creationId xmlns:a16="http://schemas.microsoft.com/office/drawing/2014/main" id="{F55FA951-B313-4C7C-83E7-61562B4CE4F6}"/>
              </a:ext>
            </a:extLst>
          </p:cNvPr>
          <p:cNvSpPr>
            <a:spLocks noGrp="1" noChangeArrowheads="1"/>
          </p:cNvSpPr>
          <p:nvPr>
            <p:ph type="body" sz="half" idx="1"/>
          </p:nvPr>
        </p:nvSpPr>
        <p:spPr>
          <a:xfrm>
            <a:off x="457200" y="1066800"/>
            <a:ext cx="8382000" cy="1066800"/>
          </a:xfrm>
        </p:spPr>
        <p:txBody>
          <a:bodyPr/>
          <a:lstStyle/>
          <a:p>
            <a:r>
              <a:rPr lang="en-US" altLang="en-US" dirty="0">
                <a:latin typeface="Times New Roman" panose="02020603050405020304" pitchFamily="18" charset="0"/>
              </a:rPr>
              <a:t>Let us again tackle Example 10, by writing the matrix equations just by inspection.</a:t>
            </a:r>
          </a:p>
        </p:txBody>
      </p:sp>
      <p:pic>
        <p:nvPicPr>
          <p:cNvPr id="200708" name="Picture 4" descr="5">
            <a:extLst>
              <a:ext uri="{FF2B5EF4-FFF2-40B4-BE49-F238E27FC236}">
                <a16:creationId xmlns:a16="http://schemas.microsoft.com/office/drawing/2014/main" id="{BB245D73-FB50-4374-8039-E8740D605359}"/>
              </a:ext>
            </a:extLst>
          </p:cNvPr>
          <p:cNvPicPr>
            <a:picLocks noGrp="1" noChangeAspect="1" noChangeArrowheads="1"/>
          </p:cNvPicPr>
          <p:nvPr>
            <p:ph sz="half" idx="2"/>
          </p:nvPr>
        </p:nvPicPr>
        <p:blipFill>
          <a:blip r:embed="rId2">
            <a:lum bright="-24000" contrast="54000"/>
            <a:extLst>
              <a:ext uri="{28A0092B-C50C-407E-A947-70E740481C1C}">
                <a14:useLocalDpi xmlns:a14="http://schemas.microsoft.com/office/drawing/2010/main" val="0"/>
              </a:ext>
            </a:extLst>
          </a:blip>
          <a:srcRect l="50996" t="5482" r="8333" b="13731"/>
          <a:stretch>
            <a:fillRect/>
          </a:stretch>
        </p:blipFill>
        <p:spPr>
          <a:xfrm>
            <a:off x="2133600" y="2487613"/>
            <a:ext cx="4724400" cy="3155950"/>
          </a:xfrm>
          <a:noFill/>
          <a:ln w="28575">
            <a:solidFill>
              <a:srgbClr val="006600"/>
            </a:solidFill>
            <a:miter lim="800000"/>
            <a:headEnd/>
            <a:tailEnd/>
          </a:ln>
        </p:spPr>
      </p:pic>
      <p:grpSp>
        <p:nvGrpSpPr>
          <p:cNvPr id="2" name="Group 5">
            <a:extLst>
              <a:ext uri="{FF2B5EF4-FFF2-40B4-BE49-F238E27FC236}">
                <a16:creationId xmlns:a16="http://schemas.microsoft.com/office/drawing/2014/main" id="{B2419429-6F72-4A5B-B126-B75563D8082A}"/>
              </a:ext>
            </a:extLst>
          </p:cNvPr>
          <p:cNvGrpSpPr>
            <a:grpSpLocks/>
          </p:cNvGrpSpPr>
          <p:nvPr/>
        </p:nvGrpSpPr>
        <p:grpSpPr bwMode="auto">
          <a:xfrm>
            <a:off x="6324600" y="6477000"/>
            <a:ext cx="2057400" cy="396875"/>
            <a:chOff x="2304" y="4032"/>
            <a:chExt cx="1296" cy="294"/>
          </a:xfrm>
        </p:grpSpPr>
        <p:sp>
          <p:nvSpPr>
            <p:cNvPr id="94217" name="AutoShape 6">
              <a:extLst>
                <a:ext uri="{FF2B5EF4-FFF2-40B4-BE49-F238E27FC236}">
                  <a16:creationId xmlns:a16="http://schemas.microsoft.com/office/drawing/2014/main" id="{FEC0E437-F7A4-4098-B88B-A15A1D5AE62C}"/>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4218" name="Text Box 7">
              <a:extLst>
                <a:ext uri="{FF2B5EF4-FFF2-40B4-BE49-F238E27FC236}">
                  <a16:creationId xmlns:a16="http://schemas.microsoft.com/office/drawing/2014/main" id="{3771C934-4916-475B-AC38-8B476E272C05}"/>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11" name="Text Box 4">
            <a:extLst>
              <a:ext uri="{FF2B5EF4-FFF2-40B4-BE49-F238E27FC236}">
                <a16:creationId xmlns:a16="http://schemas.microsoft.com/office/drawing/2014/main" id="{1AC82EF7-0BBD-44CE-822B-670259BD1D55}"/>
              </a:ext>
            </a:extLst>
          </p:cNvPr>
          <p:cNvSpPr txBox="1">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3200" b="1" dirty="0">
                <a:solidFill>
                  <a:srgbClr val="0033CC"/>
                </a:solidFill>
              </a:rPr>
              <a:t>Another method :</a:t>
            </a:r>
            <a:endParaRPr lang="en-US" altLang="en-US" sz="3200"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0" presetClass="entr" presetSubtype="0" fill="hold" grpId="0" nodeType="afterEffect">
                                  <p:stCondLst>
                                    <p:cond delay="0"/>
                                  </p:stCondLst>
                                  <p:iterate type="lt">
                                    <p:tmPct val="10000"/>
                                  </p:iterate>
                                  <p:childTnLst>
                                    <p:set>
                                      <p:cBhvr>
                                        <p:cTn id="6" dur="1" fill="hold">
                                          <p:stCondLst>
                                            <p:cond delay="0"/>
                                          </p:stCondLst>
                                        </p:cTn>
                                        <p:tgtEl>
                                          <p:spTgt spid="200707">
                                            <p:txEl>
                                              <p:pRg st="0" end="0"/>
                                            </p:txEl>
                                          </p:spTgt>
                                        </p:tgtEl>
                                        <p:attrNameLst>
                                          <p:attrName>style.visibility</p:attrName>
                                        </p:attrNameLst>
                                      </p:cBhvr>
                                      <p:to>
                                        <p:strVal val="visible"/>
                                      </p:to>
                                    </p:set>
                                    <p:animEffect transition="in" filter="fade">
                                      <p:cBhvr>
                                        <p:cTn id="7" dur="500"/>
                                        <p:tgtEl>
                                          <p:spTgt spid="200707">
                                            <p:txEl>
                                              <p:pRg st="0" end="0"/>
                                            </p:txEl>
                                          </p:spTgt>
                                        </p:tgtEl>
                                      </p:cBhvr>
                                    </p:animEffect>
                                    <p:anim calcmode="lin" valueType="num">
                                      <p:cBhvr>
                                        <p:cTn id="8" dur="500" fill="hold"/>
                                        <p:tgtEl>
                                          <p:spTgt spid="200707">
                                            <p:txEl>
                                              <p:pRg st="0" end="0"/>
                                            </p:txEl>
                                          </p:spTgt>
                                        </p:tgtEl>
                                        <p:attrNameLst>
                                          <p:attrName>ppt_x</p:attrName>
                                        </p:attrNameLst>
                                      </p:cBhvr>
                                      <p:tavLst>
                                        <p:tav tm="0">
                                          <p:val>
                                            <p:strVal val="#ppt_x-.1"/>
                                          </p:val>
                                        </p:tav>
                                        <p:tav tm="100000">
                                          <p:val>
                                            <p:strVal val="#ppt_x"/>
                                          </p:val>
                                        </p:tav>
                                      </p:tavLst>
                                    </p:anim>
                                    <p:anim calcmode="lin" valueType="num">
                                      <p:cBhvr>
                                        <p:cTn id="9" dur="500" fill="hold"/>
                                        <p:tgtEl>
                                          <p:spTgt spid="200707">
                                            <p:txEl>
                                              <p:pRg st="0" end="0"/>
                                            </p:txEl>
                                          </p:spTgt>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3950"/>
                            </p:stCondLst>
                            <p:childTnLst>
                              <p:par>
                                <p:cTn id="11" presetID="22" presetClass="entr" presetSubtype="1" fill="hold" nodeType="afterEffect">
                                  <p:stCondLst>
                                    <p:cond delay="0"/>
                                  </p:stCondLst>
                                  <p:childTnLst>
                                    <p:set>
                                      <p:cBhvr>
                                        <p:cTn id="12" dur="1" fill="hold">
                                          <p:stCondLst>
                                            <p:cond delay="0"/>
                                          </p:stCondLst>
                                        </p:cTn>
                                        <p:tgtEl>
                                          <p:spTgt spid="200708"/>
                                        </p:tgtEl>
                                        <p:attrNameLst>
                                          <p:attrName>style.visibility</p:attrName>
                                        </p:attrNameLst>
                                      </p:cBhvr>
                                      <p:to>
                                        <p:strVal val="visible"/>
                                      </p:to>
                                    </p:set>
                                    <p:animEffect transition="in" filter="wipe(up)">
                                      <p:cBhvr>
                                        <p:cTn id="13" dur="5000"/>
                                        <p:tgtEl>
                                          <p:spTgt spid="200708"/>
                                        </p:tgtEl>
                                      </p:cBhvr>
                                    </p:animEffect>
                                  </p:childTnLst>
                                </p:cTn>
                              </p:par>
                            </p:childTnLst>
                          </p:cTn>
                        </p:par>
                        <p:par>
                          <p:cTn id="14" fill="hold" nodeType="afterGroup">
                            <p:stCondLst>
                              <p:cond delay="89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0"/>
                                        <p:tgtEl>
                                          <p:spTgt spid="2"/>
                                        </p:tgtEl>
                                      </p:cBhvr>
                                    </p:animEffect>
                                  </p:childTnLst>
                                </p:cTn>
                              </p:par>
                              <p:par>
                                <p:cTn id="18" presetID="5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770" decel="100000"/>
                                        <p:tgtEl>
                                          <p:spTgt spid="11"/>
                                        </p:tgtEl>
                                      </p:cBhvr>
                                    </p:animEffect>
                                    <p:animScale>
                                      <p:cBhvr>
                                        <p:cTn id="21" dur="770" decel="100000"/>
                                        <p:tgtEl>
                                          <p:spTgt spid="11"/>
                                        </p:tgtEl>
                                      </p:cBhvr>
                                      <p:from x="10000" y="10000"/>
                                      <p:to x="200000" y="450000"/>
                                    </p:animScale>
                                    <p:animScale>
                                      <p:cBhvr>
                                        <p:cTn id="22" dur="1230" accel="100000" fill="hold">
                                          <p:stCondLst>
                                            <p:cond delay="770"/>
                                          </p:stCondLst>
                                        </p:cTn>
                                        <p:tgtEl>
                                          <p:spTgt spid="11"/>
                                        </p:tgtEl>
                                      </p:cBhvr>
                                      <p:from x="200000" y="450000"/>
                                      <p:to x="100000" y="100000"/>
                                    </p:animScale>
                                    <p:set>
                                      <p:cBhvr>
                                        <p:cTn id="23" dur="770" fill="hold"/>
                                        <p:tgtEl>
                                          <p:spTgt spid="11"/>
                                        </p:tgtEl>
                                        <p:attrNameLst>
                                          <p:attrName>ppt_x</p:attrName>
                                        </p:attrNameLst>
                                      </p:cBhvr>
                                      <p:to>
                                        <p:strVal val="(0.5)"/>
                                      </p:to>
                                    </p:set>
                                    <p:anim from="(0.5)" to="(#ppt_x)" calcmode="lin" valueType="num">
                                      <p:cBhvr>
                                        <p:cTn id="24" dur="1230" accel="100000" fill="hold">
                                          <p:stCondLst>
                                            <p:cond delay="770"/>
                                          </p:stCondLst>
                                        </p:cTn>
                                        <p:tgtEl>
                                          <p:spTgt spid="11"/>
                                        </p:tgtEl>
                                        <p:attrNameLst>
                                          <p:attrName>ppt_x</p:attrName>
                                        </p:attrNameLst>
                                      </p:cBhvr>
                                    </p:anim>
                                    <p:set>
                                      <p:cBhvr>
                                        <p:cTn id="25" dur="770" fill="hold"/>
                                        <p:tgtEl>
                                          <p:spTgt spid="11"/>
                                        </p:tgtEl>
                                        <p:attrNameLst>
                                          <p:attrName>ppt_y</p:attrName>
                                        </p:attrNameLst>
                                      </p:cBhvr>
                                      <p:to>
                                        <p:strVal val="(#ppt_y+0.4)"/>
                                      </p:to>
                                    </p:set>
                                    <p:anim from="(#ppt_y+0.4)" to="(#ppt_y)" calcmode="lin" valueType="num">
                                      <p:cBhvr>
                                        <p:cTn id="26"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758FFA98-AAA0-4902-9F8C-666EAC97CCA2}"/>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098AB3CA-119F-41C2-ABF5-BDFEFBC3A92B}" type="slidenum">
              <a:rPr lang="en-US" altLang="en-US">
                <a:latin typeface="Garamond" panose="02020404030301010803" pitchFamily="18" charset="0"/>
              </a:rPr>
              <a:pPr eaLnBrk="1" hangingPunct="1"/>
              <a:t>62</a:t>
            </a:fld>
            <a:endParaRPr lang="en-US" altLang="en-US">
              <a:latin typeface="Garamond" panose="02020404030301010803" pitchFamily="18" charset="0"/>
            </a:endParaRPr>
          </a:p>
        </p:txBody>
      </p:sp>
      <p:pic>
        <p:nvPicPr>
          <p:cNvPr id="201730" name="Picture 2" descr="(134)">
            <a:extLst>
              <a:ext uri="{FF2B5EF4-FFF2-40B4-BE49-F238E27FC236}">
                <a16:creationId xmlns:a16="http://schemas.microsoft.com/office/drawing/2014/main" id="{246E3E99-C767-4F99-8DBE-35590B2A5758}"/>
              </a:ext>
            </a:extLst>
          </p:cNvPr>
          <p:cNvPicPr>
            <a:picLocks noChangeAspect="1" noChangeArrowheads="1"/>
          </p:cNvPicPr>
          <p:nvPr/>
        </p:nvPicPr>
        <p:blipFill>
          <a:blip r:embed="rId2">
            <a:lum bright="-24000" contrast="54000"/>
            <a:extLst>
              <a:ext uri="{28A0092B-C50C-407E-A947-70E740481C1C}">
                <a14:useLocalDpi xmlns:a14="http://schemas.microsoft.com/office/drawing/2010/main" val="0"/>
              </a:ext>
            </a:extLst>
          </a:blip>
          <a:srcRect l="22855" t="11688" r="24585" b="81758"/>
          <a:stretch>
            <a:fillRect/>
          </a:stretch>
        </p:blipFill>
        <p:spPr bwMode="auto">
          <a:xfrm>
            <a:off x="762000" y="381000"/>
            <a:ext cx="7467600" cy="1524000"/>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pic>
        <p:nvPicPr>
          <p:cNvPr id="201731" name="Picture 3" descr="(134)">
            <a:extLst>
              <a:ext uri="{FF2B5EF4-FFF2-40B4-BE49-F238E27FC236}">
                <a16:creationId xmlns:a16="http://schemas.microsoft.com/office/drawing/2014/main" id="{C7786BA5-737F-40F5-9C62-0AC263DE27D8}"/>
              </a:ext>
            </a:extLst>
          </p:cNvPr>
          <p:cNvPicPr>
            <a:picLocks noChangeAspect="1" noChangeArrowheads="1"/>
          </p:cNvPicPr>
          <p:nvPr/>
        </p:nvPicPr>
        <p:blipFill>
          <a:blip r:embed="rId2">
            <a:lum bright="-24000" contrast="48000"/>
            <a:extLst>
              <a:ext uri="{28A0092B-C50C-407E-A947-70E740481C1C}">
                <a14:useLocalDpi xmlns:a14="http://schemas.microsoft.com/office/drawing/2010/main" val="0"/>
              </a:ext>
            </a:extLst>
          </a:blip>
          <a:srcRect l="28204" t="20752" r="30769" b="72784"/>
          <a:stretch>
            <a:fillRect/>
          </a:stretch>
        </p:blipFill>
        <p:spPr bwMode="auto">
          <a:xfrm>
            <a:off x="2590800" y="2028825"/>
            <a:ext cx="5715000" cy="1476375"/>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pic>
        <p:nvPicPr>
          <p:cNvPr id="201732" name="Picture 4" descr="(134)">
            <a:extLst>
              <a:ext uri="{FF2B5EF4-FFF2-40B4-BE49-F238E27FC236}">
                <a16:creationId xmlns:a16="http://schemas.microsoft.com/office/drawing/2014/main" id="{0BE6AD05-0F58-4145-BA45-66AB6E5FD80B}"/>
              </a:ext>
            </a:extLst>
          </p:cNvPr>
          <p:cNvPicPr>
            <a:picLocks noChangeAspect="1" noChangeArrowheads="1"/>
          </p:cNvPicPr>
          <p:nvPr/>
        </p:nvPicPr>
        <p:blipFill>
          <a:blip r:embed="rId2">
            <a:lum bright="-18000" contrast="48000"/>
            <a:extLst>
              <a:ext uri="{28A0092B-C50C-407E-A947-70E740481C1C}">
                <a14:useLocalDpi xmlns:a14="http://schemas.microsoft.com/office/drawing/2010/main" val="0"/>
              </a:ext>
            </a:extLst>
          </a:blip>
          <a:srcRect l="14377" t="32195" r="56799" b="61397"/>
          <a:stretch>
            <a:fillRect/>
          </a:stretch>
        </p:blipFill>
        <p:spPr bwMode="auto">
          <a:xfrm>
            <a:off x="457200" y="3657600"/>
            <a:ext cx="3200400" cy="1166813"/>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sp>
        <p:nvSpPr>
          <p:cNvPr id="95240" name="Text Box 5">
            <a:extLst>
              <a:ext uri="{FF2B5EF4-FFF2-40B4-BE49-F238E27FC236}">
                <a16:creationId xmlns:a16="http://schemas.microsoft.com/office/drawing/2014/main" id="{FB186C2E-CA69-478A-B7AA-637F54B71F3D}"/>
              </a:ext>
            </a:extLst>
          </p:cNvPr>
          <p:cNvSpPr txBox="1">
            <a:spLocks noChangeArrowheads="1"/>
          </p:cNvSpPr>
          <p:nvPr/>
        </p:nvSpPr>
        <p:spPr bwMode="auto">
          <a:xfrm>
            <a:off x="3962400" y="3886200"/>
            <a:ext cx="5181600"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0033CC"/>
                </a:solidFill>
                <a:latin typeface="Arial" panose="020B0604020202020204" pitchFamily="34" charset="0"/>
                <a:cs typeface="Arial" panose="020B0604020202020204" pitchFamily="34" charset="0"/>
              </a:rPr>
              <a:t>Conductance matrix. </a:t>
            </a:r>
            <a:br>
              <a:rPr lang="en-US" altLang="en-US" sz="2800">
                <a:solidFill>
                  <a:srgbClr val="0033CC"/>
                </a:solidFill>
                <a:latin typeface="Arial" panose="020B0604020202020204" pitchFamily="34" charset="0"/>
                <a:cs typeface="Arial" panose="020B0604020202020204" pitchFamily="34" charset="0"/>
              </a:rPr>
            </a:br>
            <a:r>
              <a:rPr lang="en-US" altLang="en-US" sz="2800" i="1">
                <a:solidFill>
                  <a:srgbClr val="0033CC"/>
                </a:solidFill>
                <a:latin typeface="Arial" panose="020B0604020202020204" pitchFamily="34" charset="0"/>
                <a:cs typeface="Arial" panose="020B0604020202020204" pitchFamily="34" charset="0"/>
              </a:rPr>
              <a:t>G</a:t>
            </a:r>
            <a:r>
              <a:rPr lang="en-US" altLang="en-US" sz="2800" i="1" baseline="-25000">
                <a:solidFill>
                  <a:srgbClr val="0033CC"/>
                </a:solidFill>
                <a:latin typeface="Arial" panose="020B0604020202020204" pitchFamily="34" charset="0"/>
                <a:cs typeface="Arial" panose="020B0604020202020204" pitchFamily="34" charset="0"/>
              </a:rPr>
              <a:t>11 </a:t>
            </a:r>
            <a:r>
              <a:rPr lang="en-US" altLang="en-US" sz="2800" i="1">
                <a:solidFill>
                  <a:srgbClr val="0033CC"/>
                </a:solidFill>
                <a:latin typeface="Arial" panose="020B0604020202020204" pitchFamily="34" charset="0"/>
                <a:cs typeface="Arial" panose="020B0604020202020204" pitchFamily="34" charset="0"/>
              </a:rPr>
              <a:t>= </a:t>
            </a:r>
            <a:r>
              <a:rPr lang="en-US" altLang="en-US" sz="2800" i="1">
                <a:solidFill>
                  <a:srgbClr val="FF0000"/>
                </a:solidFill>
                <a:latin typeface="Arial" panose="020B0604020202020204" pitchFamily="34" charset="0"/>
                <a:cs typeface="Arial" panose="020B0604020202020204" pitchFamily="34" charset="0"/>
              </a:rPr>
              <a:t>Self-conductance 			of node 1.</a:t>
            </a:r>
            <a:br>
              <a:rPr lang="en-US" altLang="en-US" sz="2800" i="1">
                <a:solidFill>
                  <a:srgbClr val="FF0000"/>
                </a:solidFill>
                <a:latin typeface="Arial" panose="020B0604020202020204" pitchFamily="34" charset="0"/>
                <a:cs typeface="Arial" panose="020B0604020202020204" pitchFamily="34" charset="0"/>
              </a:rPr>
            </a:br>
            <a:r>
              <a:rPr lang="en-US" altLang="en-US" sz="2800" i="1">
                <a:solidFill>
                  <a:srgbClr val="0033CC"/>
                </a:solidFill>
                <a:latin typeface="Arial" panose="020B0604020202020204" pitchFamily="34" charset="0"/>
                <a:cs typeface="Arial" panose="020B0604020202020204" pitchFamily="34" charset="0"/>
              </a:rPr>
              <a:t>G</a:t>
            </a:r>
            <a:r>
              <a:rPr lang="en-US" altLang="en-US" sz="2800" i="1" baseline="-25000">
                <a:solidFill>
                  <a:srgbClr val="0033CC"/>
                </a:solidFill>
                <a:latin typeface="Arial" panose="020B0604020202020204" pitchFamily="34" charset="0"/>
                <a:cs typeface="Arial" panose="020B0604020202020204" pitchFamily="34" charset="0"/>
              </a:rPr>
              <a:t>12</a:t>
            </a:r>
            <a:r>
              <a:rPr lang="en-US" altLang="en-US" sz="2800" i="1">
                <a:solidFill>
                  <a:srgbClr val="0033CC"/>
                </a:solidFill>
                <a:latin typeface="Arial" panose="020B0604020202020204" pitchFamily="34" charset="0"/>
                <a:cs typeface="Arial" panose="020B0604020202020204" pitchFamily="34" charset="0"/>
              </a:rPr>
              <a:t>= </a:t>
            </a:r>
            <a:r>
              <a:rPr lang="en-US" altLang="en-US" sz="2800" i="1">
                <a:solidFill>
                  <a:srgbClr val="FF0000"/>
                </a:solidFill>
                <a:latin typeface="Arial" panose="020B0604020202020204" pitchFamily="34" charset="0"/>
                <a:cs typeface="Arial" panose="020B0604020202020204" pitchFamily="34" charset="0"/>
              </a:rPr>
              <a:t>Mutual conductance</a:t>
            </a:r>
            <a:br>
              <a:rPr lang="en-US" altLang="en-US" sz="2800" i="1">
                <a:solidFill>
                  <a:srgbClr val="FF0000"/>
                </a:solidFill>
                <a:latin typeface="Arial" panose="020B0604020202020204" pitchFamily="34" charset="0"/>
                <a:cs typeface="Arial" panose="020B0604020202020204" pitchFamily="34" charset="0"/>
              </a:rPr>
            </a:br>
            <a:r>
              <a:rPr lang="en-US" altLang="en-US" sz="2800" i="1">
                <a:solidFill>
                  <a:srgbClr val="FF0000"/>
                </a:solidFill>
                <a:latin typeface="Arial" panose="020B0604020202020204" pitchFamily="34" charset="0"/>
                <a:cs typeface="Arial" panose="020B0604020202020204" pitchFamily="34" charset="0"/>
              </a:rPr>
              <a:t>	between node 1 and 2.</a:t>
            </a:r>
            <a:endParaRPr lang="en-US" altLang="en-US" sz="2800" baseline="-25000">
              <a:solidFill>
                <a:srgbClr val="0033CC"/>
              </a:solidFill>
              <a:latin typeface="Arial" panose="020B0604020202020204" pitchFamily="34" charset="0"/>
              <a:cs typeface="Arial" panose="020B0604020202020204" pitchFamily="34" charset="0"/>
            </a:endParaRPr>
          </a:p>
        </p:txBody>
      </p:sp>
      <p:sp>
        <p:nvSpPr>
          <p:cNvPr id="201734" name="Rectangle 6">
            <a:extLst>
              <a:ext uri="{FF2B5EF4-FFF2-40B4-BE49-F238E27FC236}">
                <a16:creationId xmlns:a16="http://schemas.microsoft.com/office/drawing/2014/main" id="{E9196A94-B01A-4718-86BE-388F858DE318}"/>
              </a:ext>
            </a:extLst>
          </p:cNvPr>
          <p:cNvSpPr>
            <a:spLocks noChangeArrowheads="1"/>
          </p:cNvSpPr>
          <p:nvPr/>
        </p:nvSpPr>
        <p:spPr bwMode="auto">
          <a:xfrm>
            <a:off x="3810000" y="3886200"/>
            <a:ext cx="5029200" cy="2286000"/>
          </a:xfrm>
          <a:prstGeom prst="rect">
            <a:avLst/>
          </a:prstGeom>
          <a:noFill/>
          <a:ln w="38100" algn="ctr">
            <a:solidFill>
              <a:srgbClr val="A5002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5242" name="Rectangle 7">
            <a:extLst>
              <a:ext uri="{FF2B5EF4-FFF2-40B4-BE49-F238E27FC236}">
                <a16:creationId xmlns:a16="http://schemas.microsoft.com/office/drawing/2014/main" id="{98AE20D6-70AE-4C22-9EAA-AF9B596AEA55}"/>
              </a:ext>
            </a:extLst>
          </p:cNvPr>
          <p:cNvSpPr>
            <a:spLocks noChangeArrowheads="1"/>
          </p:cNvSpPr>
          <p:nvPr/>
        </p:nvSpPr>
        <p:spPr bwMode="auto">
          <a:xfrm>
            <a:off x="3505200" y="1295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5243" name="Rectangle 8">
            <a:extLst>
              <a:ext uri="{FF2B5EF4-FFF2-40B4-BE49-F238E27FC236}">
                <a16:creationId xmlns:a16="http://schemas.microsoft.com/office/drawing/2014/main" id="{7EB78F59-EEE5-4B5E-8B4C-D0C09AAF26FB}"/>
              </a:ext>
            </a:extLst>
          </p:cNvPr>
          <p:cNvSpPr>
            <a:spLocks noChangeArrowheads="1"/>
          </p:cNvSpPr>
          <p:nvPr/>
        </p:nvSpPr>
        <p:spPr bwMode="auto">
          <a:xfrm>
            <a:off x="3505200" y="1295400"/>
            <a:ext cx="304800" cy="3048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5244" name="Rectangle 9">
            <a:extLst>
              <a:ext uri="{FF2B5EF4-FFF2-40B4-BE49-F238E27FC236}">
                <a16:creationId xmlns:a16="http://schemas.microsoft.com/office/drawing/2014/main" id="{04FFDFF4-CBAC-4793-A83F-0285971E66C9}"/>
              </a:ext>
            </a:extLst>
          </p:cNvPr>
          <p:cNvSpPr>
            <a:spLocks noChangeArrowheads="1"/>
          </p:cNvSpPr>
          <p:nvPr/>
        </p:nvSpPr>
        <p:spPr bwMode="auto">
          <a:xfrm>
            <a:off x="1066800" y="54102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pSp>
        <p:nvGrpSpPr>
          <p:cNvPr id="2" name="Group 10">
            <a:extLst>
              <a:ext uri="{FF2B5EF4-FFF2-40B4-BE49-F238E27FC236}">
                <a16:creationId xmlns:a16="http://schemas.microsoft.com/office/drawing/2014/main" id="{621DD45E-527B-435B-9505-6348EBE659B3}"/>
              </a:ext>
            </a:extLst>
          </p:cNvPr>
          <p:cNvGrpSpPr>
            <a:grpSpLocks/>
          </p:cNvGrpSpPr>
          <p:nvPr/>
        </p:nvGrpSpPr>
        <p:grpSpPr bwMode="auto">
          <a:xfrm>
            <a:off x="6324600" y="6477000"/>
            <a:ext cx="2057400" cy="396875"/>
            <a:chOff x="2304" y="4032"/>
            <a:chExt cx="1296" cy="294"/>
          </a:xfrm>
        </p:grpSpPr>
        <p:sp>
          <p:nvSpPr>
            <p:cNvPr id="95246" name="AutoShape 11">
              <a:extLst>
                <a:ext uri="{FF2B5EF4-FFF2-40B4-BE49-F238E27FC236}">
                  <a16:creationId xmlns:a16="http://schemas.microsoft.com/office/drawing/2014/main" id="{0D437B59-219C-4096-A28C-23DC36B33D27}"/>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5247" name="Text Box 12">
              <a:extLst>
                <a:ext uri="{FF2B5EF4-FFF2-40B4-BE49-F238E27FC236}">
                  <a16:creationId xmlns:a16="http://schemas.microsoft.com/office/drawing/2014/main" id="{C0999172-D68A-48E1-9B0C-DF849AB001D6}"/>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afterEffect">
                                  <p:stCondLst>
                                    <p:cond delay="0"/>
                                  </p:stCondLst>
                                  <p:childTnLst>
                                    <p:set>
                                      <p:cBhvr>
                                        <p:cTn id="6" dur="1" fill="hold">
                                          <p:stCondLst>
                                            <p:cond delay="0"/>
                                          </p:stCondLst>
                                        </p:cTn>
                                        <p:tgtEl>
                                          <p:spTgt spid="201730"/>
                                        </p:tgtEl>
                                        <p:attrNameLst>
                                          <p:attrName>style.visibility</p:attrName>
                                        </p:attrNameLst>
                                      </p:cBhvr>
                                      <p:to>
                                        <p:strVal val="visible"/>
                                      </p:to>
                                    </p:set>
                                    <p:animEffect transition="in" filter="wedge">
                                      <p:cBhvr>
                                        <p:cTn id="7" dur="2000"/>
                                        <p:tgtEl>
                                          <p:spTgt spid="201730"/>
                                        </p:tgtEl>
                                      </p:cBhvr>
                                    </p:animEffect>
                                  </p:childTnLst>
                                </p:cTn>
                              </p:par>
                            </p:childTnLst>
                          </p:cTn>
                        </p:par>
                        <p:par>
                          <p:cTn id="8" fill="hold" nodeType="afterGroup">
                            <p:stCondLst>
                              <p:cond delay="2000"/>
                            </p:stCondLst>
                            <p:childTnLst>
                              <p:par>
                                <p:cTn id="9" presetID="20" presetClass="entr" presetSubtype="0" fill="hold" nodeType="afterEffect">
                                  <p:stCondLst>
                                    <p:cond delay="0"/>
                                  </p:stCondLst>
                                  <p:childTnLst>
                                    <p:set>
                                      <p:cBhvr>
                                        <p:cTn id="10" dur="1" fill="hold">
                                          <p:stCondLst>
                                            <p:cond delay="0"/>
                                          </p:stCondLst>
                                        </p:cTn>
                                        <p:tgtEl>
                                          <p:spTgt spid="201731"/>
                                        </p:tgtEl>
                                        <p:attrNameLst>
                                          <p:attrName>style.visibility</p:attrName>
                                        </p:attrNameLst>
                                      </p:cBhvr>
                                      <p:to>
                                        <p:strVal val="visible"/>
                                      </p:to>
                                    </p:set>
                                    <p:animEffect transition="in" filter="wedge">
                                      <p:cBhvr>
                                        <p:cTn id="11" dur="2000"/>
                                        <p:tgtEl>
                                          <p:spTgt spid="201731"/>
                                        </p:tgtEl>
                                      </p:cBhvr>
                                    </p:animEffect>
                                  </p:childTnLst>
                                </p:cTn>
                              </p:par>
                            </p:childTnLst>
                          </p:cTn>
                        </p:par>
                        <p:par>
                          <p:cTn id="12" fill="hold" nodeType="afterGroup">
                            <p:stCondLst>
                              <p:cond delay="4000"/>
                            </p:stCondLst>
                            <p:childTnLst>
                              <p:par>
                                <p:cTn id="13" presetID="20" presetClass="entr" presetSubtype="0" fill="hold" nodeType="afterEffect">
                                  <p:stCondLst>
                                    <p:cond delay="0"/>
                                  </p:stCondLst>
                                  <p:childTnLst>
                                    <p:set>
                                      <p:cBhvr>
                                        <p:cTn id="14" dur="1" fill="hold">
                                          <p:stCondLst>
                                            <p:cond delay="0"/>
                                          </p:stCondLst>
                                        </p:cTn>
                                        <p:tgtEl>
                                          <p:spTgt spid="201732"/>
                                        </p:tgtEl>
                                        <p:attrNameLst>
                                          <p:attrName>style.visibility</p:attrName>
                                        </p:attrNameLst>
                                      </p:cBhvr>
                                      <p:to>
                                        <p:strVal val="visible"/>
                                      </p:to>
                                    </p:set>
                                    <p:animEffect transition="in" filter="wedge">
                                      <p:cBhvr>
                                        <p:cTn id="15" dur="2000"/>
                                        <p:tgtEl>
                                          <p:spTgt spid="201732"/>
                                        </p:tgtEl>
                                      </p:cBhvr>
                                    </p:animEffect>
                                  </p:childTnLst>
                                </p:cTn>
                              </p:par>
                            </p:childTnLst>
                          </p:cTn>
                        </p:par>
                        <p:par>
                          <p:cTn id="16" fill="hold" nodeType="afterGroup">
                            <p:stCondLst>
                              <p:cond delay="6000"/>
                            </p:stCondLst>
                            <p:childTnLst>
                              <p:par>
                                <p:cTn id="17" presetID="18" presetClass="exit" presetSubtype="9" fill="hold" grpId="0" nodeType="afterEffect">
                                  <p:stCondLst>
                                    <p:cond delay="2500"/>
                                  </p:stCondLst>
                                  <p:childTnLst>
                                    <p:animEffect transition="out" filter="strips(upLeft)">
                                      <p:cBhvr>
                                        <p:cTn id="18" dur="2000"/>
                                        <p:tgtEl>
                                          <p:spTgt spid="201734"/>
                                        </p:tgtEl>
                                      </p:cBhvr>
                                    </p:animEffect>
                                    <p:set>
                                      <p:cBhvr>
                                        <p:cTn id="19" dur="1" fill="hold">
                                          <p:stCondLst>
                                            <p:cond delay="1999"/>
                                          </p:stCondLst>
                                        </p:cTn>
                                        <p:tgtEl>
                                          <p:spTgt spid="201734"/>
                                        </p:tgtEl>
                                        <p:attrNameLst>
                                          <p:attrName>style.visibility</p:attrName>
                                        </p:attrNameLst>
                                      </p:cBhvr>
                                      <p:to>
                                        <p:strVal val="hidden"/>
                                      </p:to>
                                    </p:set>
                                  </p:childTnLst>
                                </p:cTn>
                              </p:par>
                            </p:childTnLst>
                          </p:cTn>
                        </p:par>
                        <p:par>
                          <p:cTn id="20" fill="hold" nodeType="afterGroup">
                            <p:stCondLst>
                              <p:cond delay="105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08BFD31D-94DC-486F-A0A3-ABCF1036210F}"/>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2FAB599-A5C9-469F-8795-6A5B9EBD9CA3}" type="slidenum">
              <a:rPr lang="en-US" altLang="en-US">
                <a:latin typeface="Garamond" panose="02020404030301010803" pitchFamily="18" charset="0"/>
              </a:rPr>
              <a:pPr eaLnBrk="1" hangingPunct="1"/>
              <a:t>63</a:t>
            </a:fld>
            <a:endParaRPr lang="en-US" altLang="en-US">
              <a:latin typeface="Garamond" panose="02020404030301010803" pitchFamily="18" charset="0"/>
            </a:endParaRPr>
          </a:p>
        </p:txBody>
      </p:sp>
      <p:pic>
        <p:nvPicPr>
          <p:cNvPr id="202754" name="Picture 2" descr="(134)">
            <a:extLst>
              <a:ext uri="{FF2B5EF4-FFF2-40B4-BE49-F238E27FC236}">
                <a16:creationId xmlns:a16="http://schemas.microsoft.com/office/drawing/2014/main" id="{99C32579-65D5-4557-98D6-3317AF83E62E}"/>
              </a:ext>
            </a:extLst>
          </p:cNvPr>
          <p:cNvPicPr>
            <a:picLocks noChangeAspect="1" noChangeArrowheads="1"/>
          </p:cNvPicPr>
          <p:nvPr/>
        </p:nvPicPr>
        <p:blipFill>
          <a:blip r:embed="rId2">
            <a:lum bright="-24000" contrast="54000"/>
            <a:extLst>
              <a:ext uri="{28A0092B-C50C-407E-A947-70E740481C1C}">
                <a14:useLocalDpi xmlns:a14="http://schemas.microsoft.com/office/drawing/2010/main" val="0"/>
              </a:ext>
            </a:extLst>
          </a:blip>
          <a:srcRect l="43201" t="32288" r="40892" b="61293"/>
          <a:stretch>
            <a:fillRect/>
          </a:stretch>
        </p:blipFill>
        <p:spPr bwMode="auto">
          <a:xfrm>
            <a:off x="533400" y="381000"/>
            <a:ext cx="2362200" cy="1562100"/>
          </a:xfrm>
          <a:prstGeom prst="rect">
            <a:avLst/>
          </a:prstGeom>
          <a:noFill/>
          <a:ln w="28575">
            <a:solidFill>
              <a:srgbClr val="00CC00"/>
            </a:solidFill>
            <a:miter lim="800000"/>
            <a:headEnd/>
            <a:tailEnd/>
          </a:ln>
          <a:extLst>
            <a:ext uri="{909E8E84-426E-40DD-AFC4-6F175D3DCCD1}">
              <a14:hiddenFill xmlns:a14="http://schemas.microsoft.com/office/drawing/2010/main">
                <a:solidFill>
                  <a:srgbClr val="FFFFFF"/>
                </a:solidFill>
              </a14:hiddenFill>
            </a:ext>
          </a:extLst>
        </p:spPr>
      </p:pic>
      <p:sp>
        <p:nvSpPr>
          <p:cNvPr id="96262" name="Text Box 3">
            <a:extLst>
              <a:ext uri="{FF2B5EF4-FFF2-40B4-BE49-F238E27FC236}">
                <a16:creationId xmlns:a16="http://schemas.microsoft.com/office/drawing/2014/main" id="{F70C0089-C0D5-4CF3-AECF-F17413D0A291}"/>
              </a:ext>
            </a:extLst>
          </p:cNvPr>
          <p:cNvSpPr txBox="1">
            <a:spLocks noChangeArrowheads="1"/>
          </p:cNvSpPr>
          <p:nvPr/>
        </p:nvSpPr>
        <p:spPr bwMode="auto">
          <a:xfrm>
            <a:off x="3352800" y="609600"/>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endParaRPr lang="en-US" altLang="en-US" sz="2800">
              <a:latin typeface="Arial" panose="020B0604020202020204" pitchFamily="34" charset="0"/>
              <a:cs typeface="Arial" panose="020B0604020202020204" pitchFamily="34" charset="0"/>
            </a:endParaRPr>
          </a:p>
        </p:txBody>
      </p:sp>
      <p:sp>
        <p:nvSpPr>
          <p:cNvPr id="202756" name="Text Box 4">
            <a:extLst>
              <a:ext uri="{FF2B5EF4-FFF2-40B4-BE49-F238E27FC236}">
                <a16:creationId xmlns:a16="http://schemas.microsoft.com/office/drawing/2014/main" id="{16BA9F6E-E324-41F5-B4F7-1F9E68F84798}"/>
              </a:ext>
            </a:extLst>
          </p:cNvPr>
          <p:cNvSpPr txBox="1">
            <a:spLocks noChangeArrowheads="1"/>
          </p:cNvSpPr>
          <p:nvPr/>
        </p:nvSpPr>
        <p:spPr bwMode="auto">
          <a:xfrm>
            <a:off x="3048000" y="990600"/>
            <a:ext cx="5181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3200">
                <a:solidFill>
                  <a:srgbClr val="0033CC"/>
                </a:solidFill>
                <a:cs typeface="Arial" panose="020B0604020202020204" pitchFamily="34" charset="0"/>
              </a:rPr>
              <a:t>Node-voltage Matrix.</a:t>
            </a:r>
          </a:p>
        </p:txBody>
      </p:sp>
      <p:pic>
        <p:nvPicPr>
          <p:cNvPr id="202757" name="Picture 5" descr="(134)">
            <a:extLst>
              <a:ext uri="{FF2B5EF4-FFF2-40B4-BE49-F238E27FC236}">
                <a16:creationId xmlns:a16="http://schemas.microsoft.com/office/drawing/2014/main" id="{F03FFC80-62D6-4F16-A021-90A5B96E763E}"/>
              </a:ext>
            </a:extLst>
          </p:cNvPr>
          <p:cNvPicPr>
            <a:picLocks noChangeAspect="1" noChangeArrowheads="1"/>
          </p:cNvPicPr>
          <p:nvPr/>
        </p:nvPicPr>
        <p:blipFill>
          <a:blip r:embed="rId2">
            <a:lum bright="-24000" contrast="54000"/>
            <a:extLst>
              <a:ext uri="{28A0092B-C50C-407E-A947-70E740481C1C}">
                <a14:useLocalDpi xmlns:a14="http://schemas.microsoft.com/office/drawing/2010/main" val="0"/>
              </a:ext>
            </a:extLst>
          </a:blip>
          <a:srcRect l="66290" t="32288" r="17802" b="61293"/>
          <a:stretch>
            <a:fillRect/>
          </a:stretch>
        </p:blipFill>
        <p:spPr bwMode="auto">
          <a:xfrm>
            <a:off x="533400" y="2438400"/>
            <a:ext cx="2362200" cy="1562100"/>
          </a:xfrm>
          <a:prstGeom prst="rect">
            <a:avLst/>
          </a:prstGeom>
          <a:noFill/>
          <a:ln w="28575">
            <a:solidFill>
              <a:srgbClr val="0066FF"/>
            </a:solidFill>
            <a:miter lim="800000"/>
            <a:headEnd/>
            <a:tailEnd/>
          </a:ln>
          <a:extLst>
            <a:ext uri="{909E8E84-426E-40DD-AFC4-6F175D3DCCD1}">
              <a14:hiddenFill xmlns:a14="http://schemas.microsoft.com/office/drawing/2010/main">
                <a:solidFill>
                  <a:srgbClr val="FFFFFF"/>
                </a:solidFill>
              </a14:hiddenFill>
            </a:ext>
          </a:extLst>
        </p:spPr>
      </p:pic>
      <p:sp>
        <p:nvSpPr>
          <p:cNvPr id="202758" name="Text Box 6">
            <a:extLst>
              <a:ext uri="{FF2B5EF4-FFF2-40B4-BE49-F238E27FC236}">
                <a16:creationId xmlns:a16="http://schemas.microsoft.com/office/drawing/2014/main" id="{DDC5BE4F-A952-43D7-AA79-1B6B958FBCC6}"/>
              </a:ext>
            </a:extLst>
          </p:cNvPr>
          <p:cNvSpPr txBox="1">
            <a:spLocks noChangeArrowheads="1"/>
          </p:cNvSpPr>
          <p:nvPr/>
        </p:nvSpPr>
        <p:spPr bwMode="auto">
          <a:xfrm>
            <a:off x="3124200" y="29718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3200">
                <a:solidFill>
                  <a:srgbClr val="0033CC"/>
                </a:solidFill>
                <a:cs typeface="Arial" panose="020B0604020202020204" pitchFamily="34" charset="0"/>
              </a:rPr>
              <a:t>Node current-source Matrix.</a:t>
            </a:r>
          </a:p>
        </p:txBody>
      </p:sp>
      <p:sp>
        <p:nvSpPr>
          <p:cNvPr id="202759" name="Text Box 7">
            <a:extLst>
              <a:ext uri="{FF2B5EF4-FFF2-40B4-BE49-F238E27FC236}">
                <a16:creationId xmlns:a16="http://schemas.microsoft.com/office/drawing/2014/main" id="{6EA06E0C-B272-4316-B8CC-40A4DD79B579}"/>
              </a:ext>
            </a:extLst>
          </p:cNvPr>
          <p:cNvSpPr txBox="1">
            <a:spLocks noChangeArrowheads="1"/>
          </p:cNvSpPr>
          <p:nvPr/>
        </p:nvSpPr>
        <p:spPr bwMode="auto">
          <a:xfrm>
            <a:off x="304800" y="4487863"/>
            <a:ext cx="838200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3200">
                <a:solidFill>
                  <a:srgbClr val="FF0000"/>
                </a:solidFill>
                <a:cs typeface="Arial" panose="020B0604020202020204" pitchFamily="34" charset="0"/>
              </a:rPr>
              <a:t>Note </a:t>
            </a:r>
            <a:r>
              <a:rPr lang="en-US" altLang="en-US" sz="3200">
                <a:cs typeface="Arial" panose="020B0604020202020204" pitchFamily="34" charset="0"/>
              </a:rPr>
              <a:t>that all the elements on the major diagonal of matrix G are </a:t>
            </a:r>
            <a:r>
              <a:rPr lang="en-US" altLang="en-US" sz="3200">
                <a:solidFill>
                  <a:schemeClr val="tx2"/>
                </a:solidFill>
                <a:cs typeface="Arial" panose="020B0604020202020204" pitchFamily="34" charset="0"/>
              </a:rPr>
              <a:t>positive.</a:t>
            </a:r>
          </a:p>
          <a:p>
            <a:pPr eaLnBrk="1" hangingPunct="1">
              <a:spcBef>
                <a:spcPct val="50000"/>
              </a:spcBef>
            </a:pPr>
            <a:r>
              <a:rPr lang="en-US" altLang="en-US" sz="3200">
                <a:solidFill>
                  <a:srgbClr val="FF0000"/>
                </a:solidFill>
                <a:cs typeface="Arial" panose="020B0604020202020204" pitchFamily="34" charset="0"/>
              </a:rPr>
              <a:t>	</a:t>
            </a:r>
            <a:r>
              <a:rPr lang="en-US" altLang="en-US" sz="3200">
                <a:cs typeface="Arial" panose="020B0604020202020204" pitchFamily="34" charset="0"/>
              </a:rPr>
              <a:t>All off-diagonal elements are </a:t>
            </a:r>
            <a:r>
              <a:rPr lang="en-US" altLang="en-US" sz="3200">
                <a:solidFill>
                  <a:schemeClr val="tx2"/>
                </a:solidFill>
                <a:cs typeface="Arial" panose="020B0604020202020204" pitchFamily="34" charset="0"/>
              </a:rPr>
              <a:t>negative or zero.</a:t>
            </a:r>
          </a:p>
        </p:txBody>
      </p:sp>
      <p:grpSp>
        <p:nvGrpSpPr>
          <p:cNvPr id="2" name="Group 8">
            <a:extLst>
              <a:ext uri="{FF2B5EF4-FFF2-40B4-BE49-F238E27FC236}">
                <a16:creationId xmlns:a16="http://schemas.microsoft.com/office/drawing/2014/main" id="{5992FDB4-F20E-489D-A32F-62690BB40680}"/>
              </a:ext>
            </a:extLst>
          </p:cNvPr>
          <p:cNvGrpSpPr>
            <a:grpSpLocks/>
          </p:cNvGrpSpPr>
          <p:nvPr/>
        </p:nvGrpSpPr>
        <p:grpSpPr bwMode="auto">
          <a:xfrm>
            <a:off x="6324600" y="6477000"/>
            <a:ext cx="2057400" cy="396875"/>
            <a:chOff x="2304" y="4032"/>
            <a:chExt cx="1296" cy="294"/>
          </a:xfrm>
        </p:grpSpPr>
        <p:sp>
          <p:nvSpPr>
            <p:cNvPr id="96268" name="AutoShape 9">
              <a:extLst>
                <a:ext uri="{FF2B5EF4-FFF2-40B4-BE49-F238E27FC236}">
                  <a16:creationId xmlns:a16="http://schemas.microsoft.com/office/drawing/2014/main" id="{496BDA03-E2AC-4BCF-968E-E20E2C4EB940}"/>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6269" name="Text Box 10">
              <a:extLst>
                <a:ext uri="{FF2B5EF4-FFF2-40B4-BE49-F238E27FC236}">
                  <a16:creationId xmlns:a16="http://schemas.microsoft.com/office/drawing/2014/main" id="{F4A8F745-5403-4F09-BAF4-8CD6F1D80E31}"/>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with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wedge">
                                      <p:cBhvr>
                                        <p:cTn id="7" dur="2000"/>
                                        <p:tgtEl>
                                          <p:spTgt spid="202754"/>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2756"/>
                                        </p:tgtEl>
                                        <p:attrNameLst>
                                          <p:attrName>style.visibility</p:attrName>
                                        </p:attrNameLst>
                                      </p:cBhvr>
                                      <p:to>
                                        <p:strVal val="visible"/>
                                      </p:to>
                                    </p:set>
                                    <p:animEffect transition="in" filter="fade">
                                      <p:cBhvr>
                                        <p:cTn id="11" dur="2000"/>
                                        <p:tgtEl>
                                          <p:spTgt spid="202756"/>
                                        </p:tgtEl>
                                      </p:cBhvr>
                                    </p:animEffect>
                                  </p:childTnLst>
                                </p:cTn>
                              </p:par>
                            </p:childTnLst>
                          </p:cTn>
                        </p:par>
                        <p:par>
                          <p:cTn id="12" fill="hold" nodeType="afterGroup">
                            <p:stCondLst>
                              <p:cond delay="4000"/>
                            </p:stCondLst>
                            <p:childTnLst>
                              <p:par>
                                <p:cTn id="13" presetID="20" presetClass="entr" presetSubtype="0" fill="hold" nodeType="afterEffect">
                                  <p:stCondLst>
                                    <p:cond delay="0"/>
                                  </p:stCondLst>
                                  <p:childTnLst>
                                    <p:set>
                                      <p:cBhvr>
                                        <p:cTn id="14" dur="1" fill="hold">
                                          <p:stCondLst>
                                            <p:cond delay="0"/>
                                          </p:stCondLst>
                                        </p:cTn>
                                        <p:tgtEl>
                                          <p:spTgt spid="202757"/>
                                        </p:tgtEl>
                                        <p:attrNameLst>
                                          <p:attrName>style.visibility</p:attrName>
                                        </p:attrNameLst>
                                      </p:cBhvr>
                                      <p:to>
                                        <p:strVal val="visible"/>
                                      </p:to>
                                    </p:set>
                                    <p:animEffect transition="in" filter="wedge">
                                      <p:cBhvr>
                                        <p:cTn id="15" dur="2000"/>
                                        <p:tgtEl>
                                          <p:spTgt spid="202757"/>
                                        </p:tgtEl>
                                      </p:cBhvr>
                                    </p:animEffect>
                                  </p:childTnLst>
                                </p:cTn>
                              </p:par>
                            </p:childTnLst>
                          </p:cTn>
                        </p:par>
                        <p:par>
                          <p:cTn id="16" fill="hold" nodeType="afterGroup">
                            <p:stCondLst>
                              <p:cond delay="6000"/>
                            </p:stCondLst>
                            <p:childTnLst>
                              <p:par>
                                <p:cTn id="17" presetID="10" presetClass="entr" presetSubtype="0" fill="hold" nodeType="afterEffect">
                                  <p:stCondLst>
                                    <p:cond delay="0"/>
                                  </p:stCondLst>
                                  <p:childTnLst>
                                    <p:set>
                                      <p:cBhvr>
                                        <p:cTn id="18" dur="1" fill="hold">
                                          <p:stCondLst>
                                            <p:cond delay="0"/>
                                          </p:stCondLst>
                                        </p:cTn>
                                        <p:tgtEl>
                                          <p:spTgt spid="202758">
                                            <p:txEl>
                                              <p:pRg st="0" end="0"/>
                                            </p:txEl>
                                          </p:spTgt>
                                        </p:tgtEl>
                                        <p:attrNameLst>
                                          <p:attrName>style.visibility</p:attrName>
                                        </p:attrNameLst>
                                      </p:cBhvr>
                                      <p:to>
                                        <p:strVal val="visible"/>
                                      </p:to>
                                    </p:set>
                                    <p:animEffect transition="in" filter="fade">
                                      <p:cBhvr>
                                        <p:cTn id="19" dur="2000"/>
                                        <p:tgtEl>
                                          <p:spTgt spid="202758">
                                            <p:txEl>
                                              <p:pRg st="0" end="0"/>
                                            </p:txEl>
                                          </p:spTgt>
                                        </p:tgtEl>
                                      </p:cBhvr>
                                    </p:animEffect>
                                  </p:childTnLst>
                                </p:cTn>
                              </p:par>
                            </p:childTnLst>
                          </p:cTn>
                        </p:par>
                        <p:par>
                          <p:cTn id="20" fill="hold" nodeType="afterGroup">
                            <p:stCondLst>
                              <p:cond delay="8000"/>
                            </p:stCondLst>
                            <p:childTnLst>
                              <p:par>
                                <p:cTn id="21" presetID="40" presetClass="entr" presetSubtype="0" fill="hold" nodeType="afterEffect">
                                  <p:stCondLst>
                                    <p:cond delay="0"/>
                                  </p:stCondLst>
                                  <p:iterate type="lt">
                                    <p:tmPct val="10000"/>
                                  </p:iterate>
                                  <p:childTnLst>
                                    <p:set>
                                      <p:cBhvr>
                                        <p:cTn id="22" dur="1" fill="hold">
                                          <p:stCondLst>
                                            <p:cond delay="0"/>
                                          </p:stCondLst>
                                        </p:cTn>
                                        <p:tgtEl>
                                          <p:spTgt spid="202759">
                                            <p:txEl>
                                              <p:pRg st="0" end="0"/>
                                            </p:txEl>
                                          </p:spTgt>
                                        </p:tgtEl>
                                        <p:attrNameLst>
                                          <p:attrName>style.visibility</p:attrName>
                                        </p:attrNameLst>
                                      </p:cBhvr>
                                      <p:to>
                                        <p:strVal val="visible"/>
                                      </p:to>
                                    </p:set>
                                    <p:animEffect transition="in" filter="fade">
                                      <p:cBhvr>
                                        <p:cTn id="23" dur="500"/>
                                        <p:tgtEl>
                                          <p:spTgt spid="202759">
                                            <p:txEl>
                                              <p:pRg st="0" end="0"/>
                                            </p:txEl>
                                          </p:spTgt>
                                        </p:tgtEl>
                                      </p:cBhvr>
                                    </p:animEffect>
                                    <p:anim calcmode="lin" valueType="num">
                                      <p:cBhvr>
                                        <p:cTn id="24" dur="500" fill="hold"/>
                                        <p:tgtEl>
                                          <p:spTgt spid="202759">
                                            <p:txEl>
                                              <p:pRg st="0" end="0"/>
                                            </p:txEl>
                                          </p:spTgt>
                                        </p:tgtEl>
                                        <p:attrNameLst>
                                          <p:attrName>ppt_x</p:attrName>
                                        </p:attrNameLst>
                                      </p:cBhvr>
                                      <p:tavLst>
                                        <p:tav tm="0">
                                          <p:val>
                                            <p:strVal val="#ppt_x-.1"/>
                                          </p:val>
                                        </p:tav>
                                        <p:tav tm="100000">
                                          <p:val>
                                            <p:strVal val="#ppt_x"/>
                                          </p:val>
                                        </p:tav>
                                      </p:tavLst>
                                    </p:anim>
                                    <p:anim calcmode="lin" valueType="num">
                                      <p:cBhvr>
                                        <p:cTn id="25" dur="500" fill="hold"/>
                                        <p:tgtEl>
                                          <p:spTgt spid="202759">
                                            <p:txEl>
                                              <p:pRg st="0" end="0"/>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1500"/>
                            </p:stCondLst>
                            <p:childTnLst>
                              <p:par>
                                <p:cTn id="27" presetID="40" presetClass="entr" presetSubtype="0" fill="hold" nodeType="afterEffect">
                                  <p:stCondLst>
                                    <p:cond delay="0"/>
                                  </p:stCondLst>
                                  <p:iterate type="lt">
                                    <p:tmPct val="10000"/>
                                  </p:iterate>
                                  <p:childTnLst>
                                    <p:set>
                                      <p:cBhvr>
                                        <p:cTn id="28" dur="1" fill="hold">
                                          <p:stCondLst>
                                            <p:cond delay="0"/>
                                          </p:stCondLst>
                                        </p:cTn>
                                        <p:tgtEl>
                                          <p:spTgt spid="202759">
                                            <p:txEl>
                                              <p:pRg st="1" end="1"/>
                                            </p:txEl>
                                          </p:spTgt>
                                        </p:tgtEl>
                                        <p:attrNameLst>
                                          <p:attrName>style.visibility</p:attrName>
                                        </p:attrNameLst>
                                      </p:cBhvr>
                                      <p:to>
                                        <p:strVal val="visible"/>
                                      </p:to>
                                    </p:set>
                                    <p:animEffect transition="in" filter="fade">
                                      <p:cBhvr>
                                        <p:cTn id="29" dur="500"/>
                                        <p:tgtEl>
                                          <p:spTgt spid="202759">
                                            <p:txEl>
                                              <p:pRg st="1" end="1"/>
                                            </p:txEl>
                                          </p:spTgt>
                                        </p:tgtEl>
                                      </p:cBhvr>
                                    </p:animEffect>
                                    <p:anim calcmode="lin" valueType="num">
                                      <p:cBhvr>
                                        <p:cTn id="30" dur="500" fill="hold"/>
                                        <p:tgtEl>
                                          <p:spTgt spid="202759">
                                            <p:txEl>
                                              <p:pRg st="1" end="1"/>
                                            </p:txEl>
                                          </p:spTgt>
                                        </p:tgtEl>
                                        <p:attrNameLst>
                                          <p:attrName>ppt_x</p:attrName>
                                        </p:attrNameLst>
                                      </p:cBhvr>
                                      <p:tavLst>
                                        <p:tav tm="0">
                                          <p:val>
                                            <p:strVal val="#ppt_x-.1"/>
                                          </p:val>
                                        </p:tav>
                                        <p:tav tm="100000">
                                          <p:val>
                                            <p:strVal val="#ppt_x"/>
                                          </p:val>
                                        </p:tav>
                                      </p:tavLst>
                                    </p:anim>
                                    <p:anim calcmode="lin" valueType="num">
                                      <p:cBhvr>
                                        <p:cTn id="31" dur="500" fill="hold"/>
                                        <p:tgtEl>
                                          <p:spTgt spid="202759">
                                            <p:txEl>
                                              <p:pRg st="1" end="1"/>
                                            </p:txEl>
                                          </p:spTgt>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140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D6DC3A41-BD30-4E06-9FCF-3B70C2B782CB}"/>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64CF262-A906-49FA-8D06-A455C9F3FCF9}" type="slidenum">
              <a:rPr lang="en-US" altLang="en-US">
                <a:latin typeface="Garamond" panose="02020404030301010803" pitchFamily="18" charset="0"/>
              </a:rPr>
              <a:pPr eaLnBrk="1" hangingPunct="1"/>
              <a:t>64</a:t>
            </a:fld>
            <a:endParaRPr lang="en-US" altLang="en-US">
              <a:latin typeface="Garamond" panose="02020404030301010803" pitchFamily="18" charset="0"/>
            </a:endParaRPr>
          </a:p>
        </p:txBody>
      </p:sp>
      <p:sp>
        <p:nvSpPr>
          <p:cNvPr id="203778" name="Rectangle 2">
            <a:extLst>
              <a:ext uri="{FF2B5EF4-FFF2-40B4-BE49-F238E27FC236}">
                <a16:creationId xmlns:a16="http://schemas.microsoft.com/office/drawing/2014/main" id="{41837960-D4BC-498F-9311-3BF0A0A26E78}"/>
              </a:ext>
            </a:extLst>
          </p:cNvPr>
          <p:cNvSpPr>
            <a:spLocks noGrp="1" noChangeArrowheads="1"/>
          </p:cNvSpPr>
          <p:nvPr>
            <p:ph type="title"/>
          </p:nvPr>
        </p:nvSpPr>
        <p:spPr/>
        <p:txBody>
          <a:bodyPr/>
          <a:lstStyle/>
          <a:p>
            <a:r>
              <a:rPr lang="en-US" altLang="en-US" sz="3800" b="1" dirty="0">
                <a:solidFill>
                  <a:srgbClr val="339966"/>
                </a:solidFill>
              </a:rPr>
              <a:t>Example 11</a:t>
            </a:r>
          </a:p>
        </p:txBody>
      </p:sp>
      <p:sp>
        <p:nvSpPr>
          <p:cNvPr id="203779" name="Rectangle 3">
            <a:extLst>
              <a:ext uri="{FF2B5EF4-FFF2-40B4-BE49-F238E27FC236}">
                <a16:creationId xmlns:a16="http://schemas.microsoft.com/office/drawing/2014/main" id="{76782FED-284E-451A-9E23-47F83EDDC16C}"/>
              </a:ext>
            </a:extLst>
          </p:cNvPr>
          <p:cNvSpPr>
            <a:spLocks noGrp="1" noChangeArrowheads="1"/>
          </p:cNvSpPr>
          <p:nvPr>
            <p:ph type="body" sz="half" idx="1"/>
          </p:nvPr>
        </p:nvSpPr>
        <p:spPr>
          <a:xfrm>
            <a:off x="457200" y="914400"/>
            <a:ext cx="8382000" cy="1752600"/>
          </a:xfrm>
        </p:spPr>
        <p:txBody>
          <a:bodyPr/>
          <a:lstStyle/>
          <a:p>
            <a:r>
              <a:rPr lang="en-US" altLang="en-US">
                <a:latin typeface="Times New Roman" panose="02020603050405020304" pitchFamily="18" charset="0"/>
              </a:rPr>
              <a:t> Solve the following network using the nodal analysis, and determine the current through the 2-S resistor. </a:t>
            </a:r>
            <a:endParaRPr lang="el-GR" altLang="en-US">
              <a:latin typeface="Times New Roman" panose="02020603050405020304" pitchFamily="18" charset="0"/>
            </a:endParaRPr>
          </a:p>
        </p:txBody>
      </p:sp>
      <p:pic>
        <p:nvPicPr>
          <p:cNvPr id="203782" name="Picture 6">
            <a:extLst>
              <a:ext uri="{FF2B5EF4-FFF2-40B4-BE49-F238E27FC236}">
                <a16:creationId xmlns:a16="http://schemas.microsoft.com/office/drawing/2014/main" id="{CFBA20F3-CD9D-450B-B5FF-95C8F8B7E7B7}"/>
              </a:ext>
            </a:extLst>
          </p:cNvPr>
          <p:cNvPicPr>
            <a:picLocks noGrp="1" noChangeAspect="1" noChangeArrowheads="1"/>
          </p:cNvPicPr>
          <p:nvPr>
            <p:ph sz="half" idx="2"/>
          </p:nvPr>
        </p:nvPicPr>
        <p:blipFill>
          <a:blip r:embed="rId2">
            <a:lum bright="-36000" contrast="60000"/>
            <a:extLst>
              <a:ext uri="{28A0092B-C50C-407E-A947-70E740481C1C}">
                <a14:useLocalDpi xmlns:a14="http://schemas.microsoft.com/office/drawing/2010/main" val="0"/>
              </a:ext>
            </a:extLst>
          </a:blip>
          <a:srcRect/>
          <a:stretch>
            <a:fillRect/>
          </a:stretch>
        </p:blipFill>
        <p:spPr>
          <a:xfrm>
            <a:off x="1333500" y="1890023"/>
            <a:ext cx="6019800" cy="3397250"/>
          </a:xfrm>
          <a:noFill/>
          <a:ln w="19050">
            <a:solidFill>
              <a:srgbClr val="0066FF"/>
            </a:solidFill>
            <a:miter lim="800000"/>
            <a:headEnd/>
            <a:tailEnd/>
          </a:ln>
        </p:spPr>
      </p:pic>
      <p:grpSp>
        <p:nvGrpSpPr>
          <p:cNvPr id="2" name="Group 8">
            <a:extLst>
              <a:ext uri="{FF2B5EF4-FFF2-40B4-BE49-F238E27FC236}">
                <a16:creationId xmlns:a16="http://schemas.microsoft.com/office/drawing/2014/main" id="{62055834-4337-471B-ACF7-318459F0059A}"/>
              </a:ext>
            </a:extLst>
          </p:cNvPr>
          <p:cNvGrpSpPr>
            <a:grpSpLocks/>
          </p:cNvGrpSpPr>
          <p:nvPr/>
        </p:nvGrpSpPr>
        <p:grpSpPr bwMode="auto">
          <a:xfrm>
            <a:off x="6324600" y="6477000"/>
            <a:ext cx="2057400" cy="396875"/>
            <a:chOff x="2304" y="4032"/>
            <a:chExt cx="1296" cy="294"/>
          </a:xfrm>
        </p:grpSpPr>
        <p:sp>
          <p:nvSpPr>
            <p:cNvPr id="97289" name="AutoShape 9">
              <a:extLst>
                <a:ext uri="{FF2B5EF4-FFF2-40B4-BE49-F238E27FC236}">
                  <a16:creationId xmlns:a16="http://schemas.microsoft.com/office/drawing/2014/main" id="{C2BAB857-DE22-40D8-BA9F-45102E5F336F}"/>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7290" name="Text Box 10">
              <a:extLst>
                <a:ext uri="{FF2B5EF4-FFF2-40B4-BE49-F238E27FC236}">
                  <a16:creationId xmlns:a16="http://schemas.microsoft.com/office/drawing/2014/main" id="{9CA33ABA-146E-4780-91AF-AF3EA637DAE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3" name="TextBox 2">
            <a:extLst>
              <a:ext uri="{FF2B5EF4-FFF2-40B4-BE49-F238E27FC236}">
                <a16:creationId xmlns:a16="http://schemas.microsoft.com/office/drawing/2014/main" id="{D2E5B2D8-6B94-4323-873A-128BC8C4BE8B}"/>
              </a:ext>
            </a:extLst>
          </p:cNvPr>
          <p:cNvSpPr txBox="1"/>
          <p:nvPr/>
        </p:nvSpPr>
        <p:spPr>
          <a:xfrm>
            <a:off x="588377" y="5948910"/>
            <a:ext cx="8074646" cy="369332"/>
          </a:xfrm>
          <a:prstGeom prst="rect">
            <a:avLst/>
          </a:prstGeom>
          <a:noFill/>
        </p:spPr>
        <p:txBody>
          <a:bodyPr wrap="none" rtlCol="0">
            <a:spAutoFit/>
          </a:bodyPr>
          <a:lstStyle/>
          <a:p>
            <a:r>
              <a:rPr lang="en-US" dirty="0"/>
              <a:t>When the units are S (not </a:t>
            </a:r>
            <a:r>
              <a:rPr lang="el-GR" dirty="0"/>
              <a:t>Ω</a:t>
            </a:r>
            <a:r>
              <a:rPr lang="en-US" dirty="0"/>
              <a:t>), the values given are </a:t>
            </a:r>
            <a:r>
              <a:rPr lang="en-US" dirty="0" err="1"/>
              <a:t>conductances</a:t>
            </a:r>
            <a:r>
              <a:rPr lang="en-US" dirty="0"/>
              <a:t> in siemens.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03778"/>
                                        </p:tgtEl>
                                        <p:attrNameLst>
                                          <p:attrName>style.visibility</p:attrName>
                                        </p:attrNameLst>
                                      </p:cBhvr>
                                      <p:to>
                                        <p:strVal val="visible"/>
                                      </p:to>
                                    </p:set>
                                    <p:animEffect transition="in" filter="wipe(down)">
                                      <p:cBhvr>
                                        <p:cTn id="7" dur="580">
                                          <p:stCondLst>
                                            <p:cond delay="0"/>
                                          </p:stCondLst>
                                        </p:cTn>
                                        <p:tgtEl>
                                          <p:spTgt spid="203778"/>
                                        </p:tgtEl>
                                      </p:cBhvr>
                                    </p:animEffect>
                                    <p:anim calcmode="lin" valueType="num">
                                      <p:cBhvr>
                                        <p:cTn id="8" dur="1822" tmFilter="0,0; 0.14,0.36; 0.43,0.73; 0.71,0.91; 1.0,1.0">
                                          <p:stCondLst>
                                            <p:cond delay="0"/>
                                          </p:stCondLst>
                                        </p:cTn>
                                        <p:tgtEl>
                                          <p:spTgt spid="20377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377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377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377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3778"/>
                                        </p:tgtEl>
                                        <p:attrNameLst>
                                          <p:attrName>ppt_y</p:attrName>
                                        </p:attrNameLst>
                                      </p:cBhvr>
                                      <p:tavLst>
                                        <p:tav tm="0" fmla="#ppt_y-sin(pi*$)/81">
                                          <p:val>
                                            <p:fltVal val="0"/>
                                          </p:val>
                                        </p:tav>
                                        <p:tav tm="100000">
                                          <p:val>
                                            <p:fltVal val="1"/>
                                          </p:val>
                                        </p:tav>
                                      </p:tavLst>
                                    </p:anim>
                                    <p:animScale>
                                      <p:cBhvr>
                                        <p:cTn id="13" dur="26">
                                          <p:stCondLst>
                                            <p:cond delay="650"/>
                                          </p:stCondLst>
                                        </p:cTn>
                                        <p:tgtEl>
                                          <p:spTgt spid="203778"/>
                                        </p:tgtEl>
                                      </p:cBhvr>
                                      <p:to x="100000" y="60000"/>
                                    </p:animScale>
                                    <p:animScale>
                                      <p:cBhvr>
                                        <p:cTn id="14" dur="166" decel="50000">
                                          <p:stCondLst>
                                            <p:cond delay="676"/>
                                          </p:stCondLst>
                                        </p:cTn>
                                        <p:tgtEl>
                                          <p:spTgt spid="203778"/>
                                        </p:tgtEl>
                                      </p:cBhvr>
                                      <p:to x="100000" y="100000"/>
                                    </p:animScale>
                                    <p:animScale>
                                      <p:cBhvr>
                                        <p:cTn id="15" dur="26">
                                          <p:stCondLst>
                                            <p:cond delay="1312"/>
                                          </p:stCondLst>
                                        </p:cTn>
                                        <p:tgtEl>
                                          <p:spTgt spid="203778"/>
                                        </p:tgtEl>
                                      </p:cBhvr>
                                      <p:to x="100000" y="80000"/>
                                    </p:animScale>
                                    <p:animScale>
                                      <p:cBhvr>
                                        <p:cTn id="16" dur="166" decel="50000">
                                          <p:stCondLst>
                                            <p:cond delay="1338"/>
                                          </p:stCondLst>
                                        </p:cTn>
                                        <p:tgtEl>
                                          <p:spTgt spid="203778"/>
                                        </p:tgtEl>
                                      </p:cBhvr>
                                      <p:to x="100000" y="100000"/>
                                    </p:animScale>
                                    <p:animScale>
                                      <p:cBhvr>
                                        <p:cTn id="17" dur="26">
                                          <p:stCondLst>
                                            <p:cond delay="1642"/>
                                          </p:stCondLst>
                                        </p:cTn>
                                        <p:tgtEl>
                                          <p:spTgt spid="203778"/>
                                        </p:tgtEl>
                                      </p:cBhvr>
                                      <p:to x="100000" y="90000"/>
                                    </p:animScale>
                                    <p:animScale>
                                      <p:cBhvr>
                                        <p:cTn id="18" dur="166" decel="50000">
                                          <p:stCondLst>
                                            <p:cond delay="1668"/>
                                          </p:stCondLst>
                                        </p:cTn>
                                        <p:tgtEl>
                                          <p:spTgt spid="203778"/>
                                        </p:tgtEl>
                                      </p:cBhvr>
                                      <p:to x="100000" y="100000"/>
                                    </p:animScale>
                                    <p:animScale>
                                      <p:cBhvr>
                                        <p:cTn id="19" dur="26">
                                          <p:stCondLst>
                                            <p:cond delay="1808"/>
                                          </p:stCondLst>
                                        </p:cTn>
                                        <p:tgtEl>
                                          <p:spTgt spid="203778"/>
                                        </p:tgtEl>
                                      </p:cBhvr>
                                      <p:to x="100000" y="95000"/>
                                    </p:animScale>
                                    <p:animScale>
                                      <p:cBhvr>
                                        <p:cTn id="20" dur="166" decel="50000">
                                          <p:stCondLst>
                                            <p:cond delay="1834"/>
                                          </p:stCondLst>
                                        </p:cTn>
                                        <p:tgtEl>
                                          <p:spTgt spid="203778"/>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03779">
                                            <p:txEl>
                                              <p:pRg st="0" end="0"/>
                                            </p:txEl>
                                          </p:spTgt>
                                        </p:tgtEl>
                                        <p:attrNameLst>
                                          <p:attrName>style.visibility</p:attrName>
                                        </p:attrNameLst>
                                      </p:cBhvr>
                                      <p:to>
                                        <p:strVal val="visible"/>
                                      </p:to>
                                    </p:set>
                                    <p:animEffect transition="in" filter="fade">
                                      <p:cBhvr>
                                        <p:cTn id="24" dur="500"/>
                                        <p:tgtEl>
                                          <p:spTgt spid="203779">
                                            <p:txEl>
                                              <p:pRg st="0" end="0"/>
                                            </p:txEl>
                                          </p:spTgt>
                                        </p:tgtEl>
                                      </p:cBhvr>
                                    </p:animEffect>
                                    <p:anim calcmode="lin" valueType="num">
                                      <p:cBhvr>
                                        <p:cTn id="25" dur="500" fill="hold"/>
                                        <p:tgtEl>
                                          <p:spTgt spid="203779">
                                            <p:txEl>
                                              <p:pRg st="0" end="0"/>
                                            </p:txEl>
                                          </p:spTgt>
                                        </p:tgtEl>
                                        <p:attrNameLst>
                                          <p:attrName>ppt_x</p:attrName>
                                        </p:attrNameLst>
                                      </p:cBhvr>
                                      <p:tavLst>
                                        <p:tav tm="0">
                                          <p:val>
                                            <p:strVal val="#ppt_x-.1"/>
                                          </p:val>
                                        </p:tav>
                                        <p:tav tm="100000">
                                          <p:val>
                                            <p:strVal val="#ppt_x"/>
                                          </p:val>
                                        </p:tav>
                                      </p:tavLst>
                                    </p:anim>
                                    <p:anim calcmode="lin" valueType="num">
                                      <p:cBhvr>
                                        <p:cTn id="26" dur="500" fill="hold"/>
                                        <p:tgtEl>
                                          <p:spTgt spid="203779">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6950"/>
                            </p:stCondLst>
                            <p:childTnLst>
                              <p:par>
                                <p:cTn id="28" presetID="8" presetClass="entr" presetSubtype="16" fill="hold" nodeType="afterEffect">
                                  <p:stCondLst>
                                    <p:cond delay="0"/>
                                  </p:stCondLst>
                                  <p:childTnLst>
                                    <p:set>
                                      <p:cBhvr>
                                        <p:cTn id="29" dur="1" fill="hold">
                                          <p:stCondLst>
                                            <p:cond delay="0"/>
                                          </p:stCondLst>
                                        </p:cTn>
                                        <p:tgtEl>
                                          <p:spTgt spid="203782"/>
                                        </p:tgtEl>
                                        <p:attrNameLst>
                                          <p:attrName>style.visibility</p:attrName>
                                        </p:attrNameLst>
                                      </p:cBhvr>
                                      <p:to>
                                        <p:strVal val="visible"/>
                                      </p:to>
                                    </p:set>
                                    <p:animEffect transition="in" filter="diamond(in)">
                                      <p:cBhvr>
                                        <p:cTn id="30" dur="2000"/>
                                        <p:tgtEl>
                                          <p:spTgt spid="203782"/>
                                        </p:tgtEl>
                                      </p:cBhvr>
                                    </p:animEffect>
                                  </p:childTnLst>
                                </p:cTn>
                              </p:par>
                            </p:childTnLst>
                          </p:cTn>
                        </p:par>
                        <p:par>
                          <p:cTn id="31" fill="hold" nodeType="afterGroup">
                            <p:stCondLst>
                              <p:cond delay="895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p:bldP spid="20377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59E03E-09EF-4DCF-8ABA-693AC78212E1}"/>
              </a:ext>
            </a:extLst>
          </p:cNvPr>
          <p:cNvSpPr>
            <a:spLocks noGrp="1"/>
          </p:cNvSpPr>
          <p:nvPr>
            <p:ph type="sldNum" sz="quarter" idx="12"/>
          </p:nvPr>
        </p:nvSpPr>
        <p:spPr/>
        <p:txBody>
          <a:bodyPr/>
          <a:lstStyle/>
          <a:p>
            <a:fld id="{D7D5A532-E904-4896-931D-AB6DB0B8A777}" type="slidenum">
              <a:rPr lang="en-US" altLang="en-US" smtClean="0"/>
              <a:pPr/>
              <a:t>65</a:t>
            </a:fld>
            <a:endParaRPr lang="en-US" altLang="en-US"/>
          </a:p>
        </p:txBody>
      </p:sp>
      <p:pic>
        <p:nvPicPr>
          <p:cNvPr id="5" name="Picture 4">
            <a:extLst>
              <a:ext uri="{FF2B5EF4-FFF2-40B4-BE49-F238E27FC236}">
                <a16:creationId xmlns:a16="http://schemas.microsoft.com/office/drawing/2014/main" id="{D1EE3B95-3F87-4C30-9E33-3CEE9D3326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4255" y="0"/>
            <a:ext cx="6755489" cy="6858000"/>
          </a:xfrm>
          <a:prstGeom prst="rect">
            <a:avLst/>
          </a:prstGeom>
        </p:spPr>
      </p:pic>
    </p:spTree>
    <p:extLst>
      <p:ext uri="{BB962C8B-B14F-4D97-AF65-F5344CB8AC3E}">
        <p14:creationId xmlns:p14="http://schemas.microsoft.com/office/powerpoint/2010/main" val="1289425445"/>
      </p:ext>
    </p:extLst>
  </p:cSld>
  <p:clrMapOvr>
    <a:masterClrMapping/>
  </p:clrMapOvr>
  <p:transition>
    <p:push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27F60F88-B701-4028-9708-33CF4065AC4B}"/>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A7C09FD-E3DE-4D23-A0B7-0828E9E3E2A0}" type="slidenum">
              <a:rPr lang="en-US" altLang="en-US">
                <a:latin typeface="Garamond" panose="02020404030301010803" pitchFamily="18" charset="0"/>
              </a:rPr>
              <a:pPr eaLnBrk="1" hangingPunct="1"/>
              <a:t>66</a:t>
            </a:fld>
            <a:endParaRPr lang="en-US" altLang="en-US">
              <a:latin typeface="Garamond" panose="02020404030301010803" pitchFamily="18" charset="0"/>
            </a:endParaRPr>
          </a:p>
        </p:txBody>
      </p:sp>
      <p:pic>
        <p:nvPicPr>
          <p:cNvPr id="204804" name="Picture 4">
            <a:extLst>
              <a:ext uri="{FF2B5EF4-FFF2-40B4-BE49-F238E27FC236}">
                <a16:creationId xmlns:a16="http://schemas.microsoft.com/office/drawing/2014/main" id="{A46493CC-A7CD-46CC-83A0-D1E22A18FDF7}"/>
              </a:ext>
            </a:extLst>
          </p:cNvPr>
          <p:cNvPicPr>
            <a:picLocks noChangeAspect="1" noChangeArrowheads="1"/>
          </p:cNvPicPr>
          <p:nvPr/>
        </p:nvPicPr>
        <p:blipFill>
          <a:blip r:embed="rId2">
            <a:lum bright="-24000" contrast="42000"/>
            <a:extLst>
              <a:ext uri="{28A0092B-C50C-407E-A947-70E740481C1C}">
                <a14:useLocalDpi xmlns:a14="http://schemas.microsoft.com/office/drawing/2010/main" val="0"/>
              </a:ext>
            </a:extLst>
          </a:blip>
          <a:srcRect/>
          <a:stretch>
            <a:fillRect/>
          </a:stretch>
        </p:blipFill>
        <p:spPr bwMode="auto">
          <a:xfrm>
            <a:off x="1597025" y="1143000"/>
            <a:ext cx="6099175" cy="5029200"/>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5">
            <a:extLst>
              <a:ext uri="{FF2B5EF4-FFF2-40B4-BE49-F238E27FC236}">
                <a16:creationId xmlns:a16="http://schemas.microsoft.com/office/drawing/2014/main" id="{F41F5BAB-D0C1-4831-BECB-6C6A1263244A}"/>
              </a:ext>
            </a:extLst>
          </p:cNvPr>
          <p:cNvGrpSpPr>
            <a:grpSpLocks/>
          </p:cNvGrpSpPr>
          <p:nvPr/>
        </p:nvGrpSpPr>
        <p:grpSpPr bwMode="auto">
          <a:xfrm>
            <a:off x="6324600" y="6477000"/>
            <a:ext cx="2057400" cy="396875"/>
            <a:chOff x="2304" y="4032"/>
            <a:chExt cx="1296" cy="294"/>
          </a:xfrm>
        </p:grpSpPr>
        <p:sp>
          <p:nvSpPr>
            <p:cNvPr id="98312" name="AutoShape 6">
              <a:extLst>
                <a:ext uri="{FF2B5EF4-FFF2-40B4-BE49-F238E27FC236}">
                  <a16:creationId xmlns:a16="http://schemas.microsoft.com/office/drawing/2014/main" id="{C60F5DBF-8F03-42A7-A323-EAA1DA5DD5A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8313" name="Text Box 7">
              <a:extLst>
                <a:ext uri="{FF2B5EF4-FFF2-40B4-BE49-F238E27FC236}">
                  <a16:creationId xmlns:a16="http://schemas.microsoft.com/office/drawing/2014/main" id="{327A6725-5D00-4DD6-B409-47BC393587B5}"/>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8" name="Text Box 4">
            <a:extLst>
              <a:ext uri="{FF2B5EF4-FFF2-40B4-BE49-F238E27FC236}">
                <a16:creationId xmlns:a16="http://schemas.microsoft.com/office/drawing/2014/main" id="{0AADE870-EF88-44E8-AA64-9752516A9A36}"/>
              </a:ext>
            </a:extLst>
          </p:cNvPr>
          <p:cNvSpPr txBox="1">
            <a:spLocks noChangeArrowheads="1"/>
          </p:cNvSpPr>
          <p:nvPr/>
        </p:nvSpPr>
        <p:spPr bwMode="auto">
          <a:xfrm>
            <a:off x="301487" y="0"/>
            <a:ext cx="3733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en-US" sz="3200" b="1" dirty="0">
                <a:solidFill>
                  <a:srgbClr val="0033CC"/>
                </a:solidFill>
              </a:rPr>
              <a:t>Another method :</a:t>
            </a:r>
            <a:endParaRPr lang="en-US" altLang="en-US" sz="3200" dirty="0">
              <a:solidFill>
                <a:srgbClr val="0000FF"/>
              </a:solidFill>
            </a:endParaRP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0" presetClass="entr" presetSubtype="0" fill="hold" nodeType="afterEffect">
                                  <p:stCondLst>
                                    <p:cond delay="0"/>
                                  </p:stCondLst>
                                  <p:childTnLst>
                                    <p:set>
                                      <p:cBhvr>
                                        <p:cTn id="6" dur="1" fill="hold">
                                          <p:stCondLst>
                                            <p:cond delay="0"/>
                                          </p:stCondLst>
                                        </p:cTn>
                                        <p:tgtEl>
                                          <p:spTgt spid="204804"/>
                                        </p:tgtEl>
                                        <p:attrNameLst>
                                          <p:attrName>style.visibility</p:attrName>
                                        </p:attrNameLst>
                                      </p:cBhvr>
                                      <p:to>
                                        <p:strVal val="visible"/>
                                      </p:to>
                                    </p:set>
                                    <p:animEffect transition="in" filter="wedge">
                                      <p:cBhvr>
                                        <p:cTn id="7" dur="2000"/>
                                        <p:tgtEl>
                                          <p:spTgt spid="204804"/>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0"/>
                                        <p:tgtEl>
                                          <p:spTgt spid="2"/>
                                        </p:tgtEl>
                                      </p:cBhvr>
                                    </p:animEffect>
                                  </p:childTnLst>
                                </p:cTn>
                              </p:par>
                              <p:par>
                                <p:cTn id="12" presetID="5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770" decel="100000"/>
                                        <p:tgtEl>
                                          <p:spTgt spid="8"/>
                                        </p:tgtEl>
                                      </p:cBhvr>
                                    </p:animEffect>
                                    <p:animScale>
                                      <p:cBhvr>
                                        <p:cTn id="15" dur="770" decel="100000"/>
                                        <p:tgtEl>
                                          <p:spTgt spid="8"/>
                                        </p:tgtEl>
                                      </p:cBhvr>
                                      <p:from x="10000" y="10000"/>
                                      <p:to x="200000" y="450000"/>
                                    </p:animScale>
                                    <p:animScale>
                                      <p:cBhvr>
                                        <p:cTn id="16" dur="1230" accel="100000" fill="hold">
                                          <p:stCondLst>
                                            <p:cond delay="770"/>
                                          </p:stCondLst>
                                        </p:cTn>
                                        <p:tgtEl>
                                          <p:spTgt spid="8"/>
                                        </p:tgtEl>
                                      </p:cBhvr>
                                      <p:from x="200000" y="450000"/>
                                      <p:to x="100000" y="100000"/>
                                    </p:animScale>
                                    <p:set>
                                      <p:cBhvr>
                                        <p:cTn id="17" dur="770" fill="hold"/>
                                        <p:tgtEl>
                                          <p:spTgt spid="8"/>
                                        </p:tgtEl>
                                        <p:attrNameLst>
                                          <p:attrName>ppt_x</p:attrName>
                                        </p:attrNameLst>
                                      </p:cBhvr>
                                      <p:to>
                                        <p:strVal val="(0.5)"/>
                                      </p:to>
                                    </p:set>
                                    <p:anim from="(0.5)" to="(#ppt_x)" calcmode="lin" valueType="num">
                                      <p:cBhvr>
                                        <p:cTn id="18" dur="1230" accel="100000" fill="hold">
                                          <p:stCondLst>
                                            <p:cond delay="770"/>
                                          </p:stCondLst>
                                        </p:cTn>
                                        <p:tgtEl>
                                          <p:spTgt spid="8"/>
                                        </p:tgtEl>
                                        <p:attrNameLst>
                                          <p:attrName>ppt_x</p:attrName>
                                        </p:attrNameLst>
                                      </p:cBhvr>
                                    </p:anim>
                                    <p:set>
                                      <p:cBhvr>
                                        <p:cTn id="19" dur="770" fill="hold"/>
                                        <p:tgtEl>
                                          <p:spTgt spid="8"/>
                                        </p:tgtEl>
                                        <p:attrNameLst>
                                          <p:attrName>ppt_y</p:attrName>
                                        </p:attrNameLst>
                                      </p:cBhvr>
                                      <p:to>
                                        <p:strVal val="(#ppt_y+0.4)"/>
                                      </p:to>
                                    </p:set>
                                    <p:anim from="(#ppt_y+0.4)" to="(#ppt_y)" calcmode="lin" valueType="num">
                                      <p:cBhvr>
                                        <p:cTn id="20" dur="1230" accel="100000" fill="hold">
                                          <p:stCondLst>
                                            <p:cond delay="770"/>
                                          </p:stCondLst>
                                        </p:cTn>
                                        <p:tgtEl>
                                          <p:spTgt spid="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5F316E90-107B-4A04-BDEA-CD4C70BDE91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3950DCF-99B0-43D3-873D-9C0784D54D6B}" type="slidenum">
              <a:rPr lang="en-US" altLang="en-US">
                <a:latin typeface="Garamond" panose="02020404030301010803" pitchFamily="18" charset="0"/>
              </a:rPr>
              <a:pPr eaLnBrk="1" hangingPunct="1"/>
              <a:t>67</a:t>
            </a:fld>
            <a:endParaRPr lang="en-US" altLang="en-US">
              <a:latin typeface="Garamond" panose="02020404030301010803" pitchFamily="18" charset="0"/>
            </a:endParaRPr>
          </a:p>
        </p:txBody>
      </p:sp>
      <p:sp>
        <p:nvSpPr>
          <p:cNvPr id="205826" name="Text Box 2">
            <a:extLst>
              <a:ext uri="{FF2B5EF4-FFF2-40B4-BE49-F238E27FC236}">
                <a16:creationId xmlns:a16="http://schemas.microsoft.com/office/drawing/2014/main" id="{CF5B6CB8-F4C4-49F6-8658-8CD1E1FAECF8}"/>
              </a:ext>
            </a:extLst>
          </p:cNvPr>
          <p:cNvSpPr txBox="1">
            <a:spLocks noChangeArrowheads="1"/>
          </p:cNvSpPr>
          <p:nvPr/>
        </p:nvSpPr>
        <p:spPr bwMode="auto">
          <a:xfrm>
            <a:off x="228600" y="4572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FF3300"/>
                </a:solidFill>
                <a:cs typeface="Arial" panose="020B0604020202020204" pitchFamily="34" charset="0"/>
              </a:rPr>
              <a:t>We can write the nodal voltage equation</a:t>
            </a:r>
            <a:r>
              <a:rPr lang="en-US" altLang="en-US" sz="3200">
                <a:solidFill>
                  <a:srgbClr val="0000CC"/>
                </a:solidFill>
                <a:cs typeface="Arial" panose="020B0604020202020204" pitchFamily="34" charset="0"/>
              </a:rPr>
              <a:t> in matrix form, directly by inspection :</a:t>
            </a:r>
          </a:p>
        </p:txBody>
      </p:sp>
      <p:graphicFrame>
        <p:nvGraphicFramePr>
          <p:cNvPr id="205828" name="Object 2">
            <a:extLst>
              <a:ext uri="{FF2B5EF4-FFF2-40B4-BE49-F238E27FC236}">
                <a16:creationId xmlns:a16="http://schemas.microsoft.com/office/drawing/2014/main" id="{187FF5B8-28E2-453B-B180-B201998D3651}"/>
              </a:ext>
            </a:extLst>
          </p:cNvPr>
          <p:cNvGraphicFramePr>
            <a:graphicFrameLocks noChangeAspect="1"/>
          </p:cNvGraphicFramePr>
          <p:nvPr/>
        </p:nvGraphicFramePr>
        <p:xfrm>
          <a:off x="381000" y="1828800"/>
          <a:ext cx="8229600" cy="3455988"/>
        </p:xfrm>
        <a:graphic>
          <a:graphicData uri="http://schemas.openxmlformats.org/presentationml/2006/ole">
            <mc:AlternateContent xmlns:mc="http://schemas.openxmlformats.org/markup-compatibility/2006">
              <mc:Choice xmlns:v="urn:schemas-microsoft-com:vml" Requires="v">
                <p:oleObj spid="_x0000_s46091" name="Equation" r:id="rId3" imgW="86868000" imgH="34137600" progId="Equation.3">
                  <p:embed/>
                </p:oleObj>
              </mc:Choice>
              <mc:Fallback>
                <p:oleObj name="Equation" r:id="rId3" imgW="86868000" imgH="34137600" progId="Equation.3">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r="6087"/>
                      <a:stretch>
                        <a:fillRect/>
                      </a:stretch>
                    </p:blipFill>
                    <p:spPr bwMode="auto">
                      <a:xfrm>
                        <a:off x="381000" y="1828800"/>
                        <a:ext cx="8229600" cy="345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a:extLst>
              <a:ext uri="{FF2B5EF4-FFF2-40B4-BE49-F238E27FC236}">
                <a16:creationId xmlns:a16="http://schemas.microsoft.com/office/drawing/2014/main" id="{80F684A4-E560-45B2-B502-B1751C18C5E1}"/>
              </a:ext>
            </a:extLst>
          </p:cNvPr>
          <p:cNvGrpSpPr>
            <a:grpSpLocks/>
          </p:cNvGrpSpPr>
          <p:nvPr/>
        </p:nvGrpSpPr>
        <p:grpSpPr bwMode="auto">
          <a:xfrm>
            <a:off x="6324600" y="6477000"/>
            <a:ext cx="2057400" cy="396875"/>
            <a:chOff x="2304" y="4032"/>
            <a:chExt cx="1296" cy="294"/>
          </a:xfrm>
        </p:grpSpPr>
        <p:sp>
          <p:nvSpPr>
            <p:cNvPr id="22539" name="AutoShape 6">
              <a:extLst>
                <a:ext uri="{FF2B5EF4-FFF2-40B4-BE49-F238E27FC236}">
                  <a16:creationId xmlns:a16="http://schemas.microsoft.com/office/drawing/2014/main" id="{C81D9143-C295-4451-887B-AD2C7853F01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2540" name="Text Box 7">
              <a:extLst>
                <a:ext uri="{FF2B5EF4-FFF2-40B4-BE49-F238E27FC236}">
                  <a16:creationId xmlns:a16="http://schemas.microsoft.com/office/drawing/2014/main" id="{A7BF28FA-460E-4B24-A657-46371153E2D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8">
            <a:extLst>
              <a:ext uri="{FF2B5EF4-FFF2-40B4-BE49-F238E27FC236}">
                <a16:creationId xmlns:a16="http://schemas.microsoft.com/office/drawing/2014/main" id="{EB636FEB-ACF6-45F4-ACF6-6C91F96AFD1B}"/>
              </a:ext>
            </a:extLst>
          </p:cNvPr>
          <p:cNvGrpSpPr>
            <a:grpSpLocks/>
          </p:cNvGrpSpPr>
          <p:nvPr/>
        </p:nvGrpSpPr>
        <p:grpSpPr bwMode="auto">
          <a:xfrm>
            <a:off x="8001000" y="1066800"/>
            <a:ext cx="1143000" cy="685800"/>
            <a:chOff x="4824" y="3744"/>
            <a:chExt cx="696" cy="432"/>
          </a:xfrm>
        </p:grpSpPr>
        <p:sp>
          <p:nvSpPr>
            <p:cNvPr id="22537" name="AutoShape 9">
              <a:extLst>
                <a:ext uri="{FF2B5EF4-FFF2-40B4-BE49-F238E27FC236}">
                  <a16:creationId xmlns:a16="http://schemas.microsoft.com/office/drawing/2014/main" id="{14513673-F15E-41AB-9FA5-F23630DFD21C}"/>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2538" name="Text Box 10">
              <a:extLst>
                <a:ext uri="{FF2B5EF4-FFF2-40B4-BE49-F238E27FC236}">
                  <a16:creationId xmlns:a16="http://schemas.microsoft.com/office/drawing/2014/main" id="{B9C6A0AC-CD7C-46FC-A6A4-A3DC9BE5D299}"/>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wedge">
                                      <p:cBhvr>
                                        <p:cTn id="7" dur="2000"/>
                                        <p:tgtEl>
                                          <p:spTgt spid="205826"/>
                                        </p:tgtEl>
                                      </p:cBhvr>
                                    </p:animEffect>
                                  </p:child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05828"/>
                                        </p:tgtEl>
                                        <p:attrNameLst>
                                          <p:attrName>style.visibility</p:attrName>
                                        </p:attrNameLst>
                                      </p:cBhvr>
                                      <p:to>
                                        <p:strVal val="visible"/>
                                      </p:to>
                                    </p:set>
                                    <p:animEffect transition="in" filter="diamond(in)">
                                      <p:cBhvr>
                                        <p:cTn id="16" dur="2000"/>
                                        <p:tgtEl>
                                          <p:spTgt spid="205828"/>
                                        </p:tgtEl>
                                      </p:cBhvr>
                                    </p:animEffect>
                                  </p:childTnLst>
                                </p:cTn>
                              </p:par>
                              <p:par>
                                <p:cTn id="17" presetID="10" presetClass="exit" presetSubtype="0" fill="hold" nodeType="withEffect">
                                  <p:stCondLst>
                                    <p:cond delay="0"/>
                                  </p:stCondLst>
                                  <p:childTnLst>
                                    <p:animEffect transition="out" filter="fade">
                                      <p:cBhvr>
                                        <p:cTn id="18" dur="2000"/>
                                        <p:tgtEl>
                                          <p:spTgt spid="3"/>
                                        </p:tgtEl>
                                      </p:cBhvr>
                                    </p:animEffect>
                                    <p:set>
                                      <p:cBhvr>
                                        <p:cTn id="19" dur="1" fill="hold">
                                          <p:stCondLst>
                                            <p:cond delay="1999"/>
                                          </p:stCondLst>
                                        </p:cTn>
                                        <p:tgtEl>
                                          <p:spTgt spid="3"/>
                                        </p:tgtEl>
                                        <p:attrNameLst>
                                          <p:attrName>style.visibility</p:attrName>
                                        </p:attrNameLst>
                                      </p:cBhvr>
                                      <p:to>
                                        <p:strVal val="hidden"/>
                                      </p:to>
                                    </p:se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7212233D-8497-4834-A988-102F69F5CD4F}"/>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2CDB3B8-3ED2-4835-AD95-99EC1B1506C3}" type="slidenum">
              <a:rPr lang="en-US" altLang="en-US">
                <a:latin typeface="Garamond" panose="02020404030301010803" pitchFamily="18" charset="0"/>
              </a:rPr>
              <a:pPr eaLnBrk="1" hangingPunct="1"/>
              <a:t>68</a:t>
            </a:fld>
            <a:endParaRPr lang="en-US" altLang="en-US">
              <a:latin typeface="Garamond" panose="02020404030301010803" pitchFamily="18" charset="0"/>
            </a:endParaRPr>
          </a:p>
        </p:txBody>
      </p:sp>
      <p:sp>
        <p:nvSpPr>
          <p:cNvPr id="206851" name="Text Box 3">
            <a:extLst>
              <a:ext uri="{FF2B5EF4-FFF2-40B4-BE49-F238E27FC236}">
                <a16:creationId xmlns:a16="http://schemas.microsoft.com/office/drawing/2014/main" id="{F8643CEB-761B-4C93-8132-195CC27899D1}"/>
              </a:ext>
            </a:extLst>
          </p:cNvPr>
          <p:cNvSpPr txBox="1">
            <a:spLocks noChangeArrowheads="1"/>
          </p:cNvSpPr>
          <p:nvPr/>
        </p:nvSpPr>
        <p:spPr bwMode="auto">
          <a:xfrm>
            <a:off x="533400" y="2590800"/>
            <a:ext cx="784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3200">
                <a:solidFill>
                  <a:srgbClr val="0000CC"/>
                </a:solidFill>
                <a:cs typeface="Arial" panose="020B0604020202020204" pitchFamily="34" charset="0"/>
              </a:rPr>
              <a:t>Finally, the current through 2-S resistor is</a:t>
            </a:r>
          </a:p>
        </p:txBody>
      </p:sp>
      <p:pic>
        <p:nvPicPr>
          <p:cNvPr id="206852" name="Picture 4" descr="Ex">
            <a:extLst>
              <a:ext uri="{FF2B5EF4-FFF2-40B4-BE49-F238E27FC236}">
                <a16:creationId xmlns:a16="http://schemas.microsoft.com/office/drawing/2014/main" id="{6AACE45A-6754-43EB-9F48-A817CC48E196}"/>
              </a:ext>
            </a:extLst>
          </p:cNvPr>
          <p:cNvPicPr>
            <a:picLocks noChangeAspect="1" noChangeArrowheads="1"/>
          </p:cNvPicPr>
          <p:nvPr/>
        </p:nvPicPr>
        <p:blipFill>
          <a:blip r:embed="rId3">
            <a:lum bright="-30000" contrast="60000"/>
            <a:extLst>
              <a:ext uri="{28A0092B-C50C-407E-A947-70E740481C1C}">
                <a14:useLocalDpi xmlns:a14="http://schemas.microsoft.com/office/drawing/2010/main" val="0"/>
              </a:ext>
            </a:extLst>
          </a:blip>
          <a:srcRect l="23547" t="84227" r="19937" b="2200"/>
          <a:stretch>
            <a:fillRect/>
          </a:stretch>
        </p:blipFill>
        <p:spPr bwMode="auto">
          <a:xfrm>
            <a:off x="838200" y="3556000"/>
            <a:ext cx="6934200" cy="939800"/>
          </a:xfrm>
          <a:prstGeom prst="rect">
            <a:avLst/>
          </a:prstGeom>
          <a:noFill/>
          <a:ln w="19050">
            <a:solidFill>
              <a:srgbClr val="0066FF"/>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5">
            <a:extLst>
              <a:ext uri="{FF2B5EF4-FFF2-40B4-BE49-F238E27FC236}">
                <a16:creationId xmlns:a16="http://schemas.microsoft.com/office/drawing/2014/main" id="{EBAA3D6E-6DCC-4549-B5F1-F473F43EA738}"/>
              </a:ext>
            </a:extLst>
          </p:cNvPr>
          <p:cNvGrpSpPr>
            <a:grpSpLocks/>
          </p:cNvGrpSpPr>
          <p:nvPr/>
        </p:nvGrpSpPr>
        <p:grpSpPr bwMode="auto">
          <a:xfrm>
            <a:off x="6324600" y="6477000"/>
            <a:ext cx="2057400" cy="396875"/>
            <a:chOff x="2304" y="4032"/>
            <a:chExt cx="1296" cy="294"/>
          </a:xfrm>
        </p:grpSpPr>
        <p:sp>
          <p:nvSpPr>
            <p:cNvPr id="23568" name="AutoShape 6">
              <a:extLst>
                <a:ext uri="{FF2B5EF4-FFF2-40B4-BE49-F238E27FC236}">
                  <a16:creationId xmlns:a16="http://schemas.microsoft.com/office/drawing/2014/main" id="{B9C108B1-2F6D-4148-B4E4-F0281B88125D}"/>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3569" name="Text Box 7">
              <a:extLst>
                <a:ext uri="{FF2B5EF4-FFF2-40B4-BE49-F238E27FC236}">
                  <a16:creationId xmlns:a16="http://schemas.microsoft.com/office/drawing/2014/main" id="{4081F991-7086-4B8B-BE1A-238F3F7010C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206856" name="Text Box 8">
            <a:extLst>
              <a:ext uri="{FF2B5EF4-FFF2-40B4-BE49-F238E27FC236}">
                <a16:creationId xmlns:a16="http://schemas.microsoft.com/office/drawing/2014/main" id="{A9FFD81F-D66C-4706-A613-9F13EDBE88BA}"/>
              </a:ext>
            </a:extLst>
          </p:cNvPr>
          <p:cNvSpPr txBox="1">
            <a:spLocks noChangeArrowheads="1"/>
          </p:cNvSpPr>
          <p:nvPr/>
        </p:nvSpPr>
        <p:spPr bwMode="auto">
          <a:xfrm>
            <a:off x="609600" y="60960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A50021"/>
                </a:solidFill>
              </a:rPr>
              <a:t>Using Calculator, we get</a:t>
            </a:r>
          </a:p>
        </p:txBody>
      </p:sp>
      <p:graphicFrame>
        <p:nvGraphicFramePr>
          <p:cNvPr id="206857" name="Object 2">
            <a:extLst>
              <a:ext uri="{FF2B5EF4-FFF2-40B4-BE49-F238E27FC236}">
                <a16:creationId xmlns:a16="http://schemas.microsoft.com/office/drawing/2014/main" id="{6C363022-07B9-4CFD-9205-6365968624D5}"/>
              </a:ext>
            </a:extLst>
          </p:cNvPr>
          <p:cNvGraphicFramePr>
            <a:graphicFrameLocks noChangeAspect="1"/>
          </p:cNvGraphicFramePr>
          <p:nvPr/>
        </p:nvGraphicFramePr>
        <p:xfrm>
          <a:off x="2133600" y="1527175"/>
          <a:ext cx="5410200" cy="606425"/>
        </p:xfrm>
        <a:graphic>
          <a:graphicData uri="http://schemas.openxmlformats.org/presentationml/2006/ole">
            <mc:AlternateContent xmlns:mc="http://schemas.openxmlformats.org/markup-compatibility/2006">
              <mc:Choice xmlns:v="urn:schemas-microsoft-com:vml" Requires="v">
                <p:oleObj spid="_x0000_s47115" name="Equation" r:id="rId4" imgW="45720000" imgH="5486400" progId="Equation.3">
                  <p:embed/>
                </p:oleObj>
              </mc:Choice>
              <mc:Fallback>
                <p:oleObj name="Equation" r:id="rId4" imgW="45720000" imgH="5486400" progId="Equation.3">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r="-7545"/>
                      <a:stretch>
                        <a:fillRect/>
                      </a:stretch>
                    </p:blipFill>
                    <p:spPr bwMode="auto">
                      <a:xfrm>
                        <a:off x="2133600" y="1527175"/>
                        <a:ext cx="54102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
            <a:extLst>
              <a:ext uri="{FF2B5EF4-FFF2-40B4-BE49-F238E27FC236}">
                <a16:creationId xmlns:a16="http://schemas.microsoft.com/office/drawing/2014/main" id="{DC74EEB2-ED1A-453D-BC26-137E17F525A5}"/>
              </a:ext>
            </a:extLst>
          </p:cNvPr>
          <p:cNvGrpSpPr>
            <a:grpSpLocks/>
          </p:cNvGrpSpPr>
          <p:nvPr/>
        </p:nvGrpSpPr>
        <p:grpSpPr bwMode="auto">
          <a:xfrm>
            <a:off x="8001000" y="762000"/>
            <a:ext cx="1143000" cy="685800"/>
            <a:chOff x="4824" y="3744"/>
            <a:chExt cx="696" cy="432"/>
          </a:xfrm>
        </p:grpSpPr>
        <p:sp>
          <p:nvSpPr>
            <p:cNvPr id="23566" name="AutoShape 11">
              <a:extLst>
                <a:ext uri="{FF2B5EF4-FFF2-40B4-BE49-F238E27FC236}">
                  <a16:creationId xmlns:a16="http://schemas.microsoft.com/office/drawing/2014/main" id="{EB332BD7-0A7C-4287-B162-DB28B74E9194}"/>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3567" name="Text Box 12">
              <a:extLst>
                <a:ext uri="{FF2B5EF4-FFF2-40B4-BE49-F238E27FC236}">
                  <a16:creationId xmlns:a16="http://schemas.microsoft.com/office/drawing/2014/main" id="{FF807145-AC20-4EC4-BA64-373041A46717}"/>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grpSp>
        <p:nvGrpSpPr>
          <p:cNvPr id="4" name="Group 13">
            <a:extLst>
              <a:ext uri="{FF2B5EF4-FFF2-40B4-BE49-F238E27FC236}">
                <a16:creationId xmlns:a16="http://schemas.microsoft.com/office/drawing/2014/main" id="{67678694-BF2C-4F0B-BB59-68748829B2A1}"/>
              </a:ext>
            </a:extLst>
          </p:cNvPr>
          <p:cNvGrpSpPr>
            <a:grpSpLocks/>
          </p:cNvGrpSpPr>
          <p:nvPr/>
        </p:nvGrpSpPr>
        <p:grpSpPr bwMode="auto">
          <a:xfrm>
            <a:off x="8001000" y="3124200"/>
            <a:ext cx="1143000" cy="685800"/>
            <a:chOff x="4824" y="3744"/>
            <a:chExt cx="696" cy="432"/>
          </a:xfrm>
        </p:grpSpPr>
        <p:sp>
          <p:nvSpPr>
            <p:cNvPr id="23564" name="AutoShape 14">
              <a:extLst>
                <a:ext uri="{FF2B5EF4-FFF2-40B4-BE49-F238E27FC236}">
                  <a16:creationId xmlns:a16="http://schemas.microsoft.com/office/drawing/2014/main" id="{60F52601-795D-482B-A38A-7F732258AF93}"/>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3565" name="Text Box 15">
              <a:extLst>
                <a:ext uri="{FF2B5EF4-FFF2-40B4-BE49-F238E27FC236}">
                  <a16:creationId xmlns:a16="http://schemas.microsoft.com/office/drawing/2014/main" id="{F24CFB84-78A9-4AD6-B0E0-5DAE8C1FB225}"/>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06856"/>
                                        </p:tgtEl>
                                        <p:attrNameLst>
                                          <p:attrName>style.visibility</p:attrName>
                                        </p:attrNameLst>
                                      </p:cBhvr>
                                      <p:to>
                                        <p:strVal val="visible"/>
                                      </p:to>
                                    </p:set>
                                    <p:animEffect transition="in" filter="fade">
                                      <p:cBhvr>
                                        <p:cTn id="7" dur="1000"/>
                                        <p:tgtEl>
                                          <p:spTgt spid="206856"/>
                                        </p:tgtEl>
                                      </p:cBhvr>
                                    </p:animEffect>
                                    <p:anim calcmode="lin" valueType="num">
                                      <p:cBhvr>
                                        <p:cTn id="8" dur="1000" fill="hold"/>
                                        <p:tgtEl>
                                          <p:spTgt spid="206856"/>
                                        </p:tgtEl>
                                        <p:attrNameLst>
                                          <p:attrName>ppt_x</p:attrName>
                                        </p:attrNameLst>
                                      </p:cBhvr>
                                      <p:tavLst>
                                        <p:tav tm="0">
                                          <p:val>
                                            <p:strVal val="#ppt_x-.1"/>
                                          </p:val>
                                        </p:tav>
                                        <p:tav tm="100000">
                                          <p:val>
                                            <p:strVal val="#ppt_x"/>
                                          </p:val>
                                        </p:tav>
                                      </p:tavLst>
                                    </p:anim>
                                    <p:anim calcmode="lin" valueType="num">
                                      <p:cBhvr>
                                        <p:cTn id="9" dur="1000" fill="hold"/>
                                        <p:tgtEl>
                                          <p:spTgt spid="206856"/>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3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06857"/>
                                        </p:tgtEl>
                                        <p:attrNameLst>
                                          <p:attrName>style.visibility</p:attrName>
                                        </p:attrNameLst>
                                      </p:cBhvr>
                                      <p:to>
                                        <p:strVal val="visible"/>
                                      </p:to>
                                    </p:set>
                                    <p:animEffect transition="in" filter="diamond(in)">
                                      <p:cBhvr>
                                        <p:cTn id="18" dur="2000"/>
                                        <p:tgtEl>
                                          <p:spTgt spid="206857"/>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2000"/>
                            </p:stCondLst>
                            <p:childTnLst>
                              <p:par>
                                <p:cTn id="23" presetID="40" presetClass="entr" presetSubtype="0" fill="hold" nodeType="afterEffect">
                                  <p:stCondLst>
                                    <p:cond delay="0"/>
                                  </p:stCondLst>
                                  <p:iterate type="lt">
                                    <p:tmPct val="10000"/>
                                  </p:iterate>
                                  <p:childTnLst>
                                    <p:set>
                                      <p:cBhvr>
                                        <p:cTn id="24" dur="1" fill="hold">
                                          <p:stCondLst>
                                            <p:cond delay="0"/>
                                          </p:stCondLst>
                                        </p:cTn>
                                        <p:tgtEl>
                                          <p:spTgt spid="206851">
                                            <p:txEl>
                                              <p:pRg st="0" end="0"/>
                                            </p:txEl>
                                          </p:spTgt>
                                        </p:tgtEl>
                                        <p:attrNameLst>
                                          <p:attrName>style.visibility</p:attrName>
                                        </p:attrNameLst>
                                      </p:cBhvr>
                                      <p:to>
                                        <p:strVal val="visible"/>
                                      </p:to>
                                    </p:set>
                                    <p:animEffect transition="in" filter="fade">
                                      <p:cBhvr>
                                        <p:cTn id="25" dur="1000"/>
                                        <p:tgtEl>
                                          <p:spTgt spid="206851">
                                            <p:txEl>
                                              <p:pRg st="0" end="0"/>
                                            </p:txEl>
                                          </p:spTgt>
                                        </p:tgtEl>
                                      </p:cBhvr>
                                    </p:animEffect>
                                    <p:anim calcmode="lin" valueType="num">
                                      <p:cBhvr>
                                        <p:cTn id="26" dur="1000" fill="hold"/>
                                        <p:tgtEl>
                                          <p:spTgt spid="206851">
                                            <p:txEl>
                                              <p:pRg st="0" end="0"/>
                                            </p:txEl>
                                          </p:spTgt>
                                        </p:tgtEl>
                                        <p:attrNameLst>
                                          <p:attrName>ppt_x</p:attrName>
                                        </p:attrNameLst>
                                      </p:cBhvr>
                                      <p:tavLst>
                                        <p:tav tm="0">
                                          <p:val>
                                            <p:strVal val="#ppt_x-.1"/>
                                          </p:val>
                                        </p:tav>
                                        <p:tav tm="100000">
                                          <p:val>
                                            <p:strVal val="#ppt_x"/>
                                          </p:val>
                                        </p:tav>
                                      </p:tavLst>
                                    </p:anim>
                                    <p:anim calcmode="lin" valueType="num">
                                      <p:cBhvr>
                                        <p:cTn id="27" dur="1000" fill="hold"/>
                                        <p:tgtEl>
                                          <p:spTgt spid="206851">
                                            <p:txEl>
                                              <p:pRg st="0" end="0"/>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67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0" presetClass="entr" presetSubtype="0" fill="hold" nodeType="clickEffect">
                                  <p:stCondLst>
                                    <p:cond delay="0"/>
                                  </p:stCondLst>
                                  <p:childTnLst>
                                    <p:set>
                                      <p:cBhvr>
                                        <p:cTn id="35" dur="1" fill="hold">
                                          <p:stCondLst>
                                            <p:cond delay="0"/>
                                          </p:stCondLst>
                                        </p:cTn>
                                        <p:tgtEl>
                                          <p:spTgt spid="206852"/>
                                        </p:tgtEl>
                                        <p:attrNameLst>
                                          <p:attrName>style.visibility</p:attrName>
                                        </p:attrNameLst>
                                      </p:cBhvr>
                                      <p:to>
                                        <p:strVal val="visible"/>
                                      </p:to>
                                    </p:set>
                                    <p:animEffect transition="in" filter="wedge">
                                      <p:cBhvr>
                                        <p:cTn id="36" dur="2000"/>
                                        <p:tgtEl>
                                          <p:spTgt spid="206852"/>
                                        </p:tgtEl>
                                      </p:cBhvr>
                                    </p:animEffec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childTnLst>
                          </p:cTn>
                        </p:par>
                        <p:par>
                          <p:cTn id="40" fill="hold" nodeType="afterGroup">
                            <p:stCondLst>
                              <p:cond delay="2000"/>
                            </p:stCondLst>
                            <p:childTnLst>
                              <p:par>
                                <p:cTn id="41" presetID="22" presetClass="entr" presetSubtype="8"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6"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C036E119-3F81-4EC3-A3EF-CD9991E7617E}"/>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F783E51-590D-49FF-A094-B9CF90D7A732}" type="slidenum">
              <a:rPr lang="en-US" altLang="en-US">
                <a:latin typeface="Garamond" panose="02020404030301010803" pitchFamily="18" charset="0"/>
              </a:rPr>
              <a:pPr eaLnBrk="1" hangingPunct="1"/>
              <a:t>69</a:t>
            </a:fld>
            <a:endParaRPr lang="en-US" altLang="en-US">
              <a:latin typeface="Garamond" panose="02020404030301010803" pitchFamily="18" charset="0"/>
            </a:endParaRPr>
          </a:p>
        </p:txBody>
      </p:sp>
      <p:sp>
        <p:nvSpPr>
          <p:cNvPr id="211970" name="Rectangle 2">
            <a:extLst>
              <a:ext uri="{FF2B5EF4-FFF2-40B4-BE49-F238E27FC236}">
                <a16:creationId xmlns:a16="http://schemas.microsoft.com/office/drawing/2014/main" id="{CFC5E75D-0AEE-41E1-9811-F5C8FEA14F10}"/>
              </a:ext>
            </a:extLst>
          </p:cNvPr>
          <p:cNvSpPr>
            <a:spLocks noGrp="1" noChangeArrowheads="1"/>
          </p:cNvSpPr>
          <p:nvPr>
            <p:ph type="title"/>
          </p:nvPr>
        </p:nvSpPr>
        <p:spPr>
          <a:xfrm>
            <a:off x="228600" y="354013"/>
            <a:ext cx="8229600" cy="1017587"/>
          </a:xfrm>
        </p:spPr>
        <p:txBody>
          <a:bodyPr/>
          <a:lstStyle/>
          <a:p>
            <a:r>
              <a:rPr lang="en-US" altLang="en-US" b="1">
                <a:solidFill>
                  <a:srgbClr val="339966"/>
                </a:solidFill>
                <a:latin typeface="Times New Roman" panose="02020603050405020304" pitchFamily="18" charset="0"/>
              </a:rPr>
              <a:t>Choice Between the TWO</a:t>
            </a:r>
          </a:p>
        </p:txBody>
      </p:sp>
      <p:sp>
        <p:nvSpPr>
          <p:cNvPr id="211971" name="Rectangle 3">
            <a:extLst>
              <a:ext uri="{FF2B5EF4-FFF2-40B4-BE49-F238E27FC236}">
                <a16:creationId xmlns:a16="http://schemas.microsoft.com/office/drawing/2014/main" id="{D63FD1E9-D3F9-4858-B313-1B3D3F1B6006}"/>
              </a:ext>
            </a:extLst>
          </p:cNvPr>
          <p:cNvSpPr>
            <a:spLocks noGrp="1" noChangeArrowheads="1"/>
          </p:cNvSpPr>
          <p:nvPr>
            <p:ph type="body" idx="1"/>
          </p:nvPr>
        </p:nvSpPr>
        <p:spPr>
          <a:xfrm>
            <a:off x="457200" y="1219200"/>
            <a:ext cx="8229600" cy="4906963"/>
          </a:xfrm>
        </p:spPr>
        <p:txBody>
          <a:bodyPr/>
          <a:lstStyle/>
          <a:p>
            <a:r>
              <a:rPr lang="en-US" altLang="en-US" sz="3400">
                <a:latin typeface="Times New Roman" panose="02020603050405020304" pitchFamily="18" charset="0"/>
              </a:rPr>
              <a:t>We select a method in which the number of equations to be solved is less.</a:t>
            </a:r>
          </a:p>
          <a:p>
            <a:r>
              <a:rPr lang="en-US" altLang="en-US" sz="3400">
                <a:latin typeface="Times New Roman" panose="02020603050405020304" pitchFamily="18" charset="0"/>
              </a:rPr>
              <a:t>The number of equations to be solved in </a:t>
            </a:r>
            <a:r>
              <a:rPr lang="en-US" altLang="en-US" sz="3400">
                <a:solidFill>
                  <a:srgbClr val="0033CC"/>
                </a:solidFill>
                <a:latin typeface="Times New Roman" panose="02020603050405020304" pitchFamily="18" charset="0"/>
              </a:rPr>
              <a:t>mesh analysis</a:t>
            </a:r>
            <a:r>
              <a:rPr lang="en-US" altLang="en-US" sz="3400">
                <a:latin typeface="Times New Roman" panose="02020603050405020304" pitchFamily="18" charset="0"/>
              </a:rPr>
              <a:t> is    </a:t>
            </a:r>
          </a:p>
          <a:p>
            <a:pPr>
              <a:buFont typeface="Wingdings" panose="05000000000000000000" pitchFamily="2" charset="2"/>
              <a:buNone/>
            </a:pPr>
            <a:r>
              <a:rPr lang="en-US" altLang="en-US" sz="3400">
                <a:latin typeface="Times New Roman" panose="02020603050405020304" pitchFamily="18" charset="0"/>
              </a:rPr>
              <a:t>                    </a:t>
            </a:r>
            <a:r>
              <a:rPr lang="en-US" altLang="en-US" sz="3800" i="1">
                <a:latin typeface="Times New Roman" panose="02020603050405020304" pitchFamily="18" charset="0"/>
              </a:rPr>
              <a:t> b – </a:t>
            </a:r>
            <a:r>
              <a:rPr lang="en-US" altLang="en-US" sz="3800">
                <a:latin typeface="Times New Roman" panose="02020603050405020304" pitchFamily="18" charset="0"/>
              </a:rPr>
              <a:t>(</a:t>
            </a:r>
            <a:r>
              <a:rPr lang="en-US" altLang="en-US" sz="3800" i="1">
                <a:latin typeface="Times New Roman" panose="02020603050405020304" pitchFamily="18" charset="0"/>
              </a:rPr>
              <a:t>n – 1</a:t>
            </a:r>
            <a:r>
              <a:rPr lang="en-US" altLang="en-US" sz="3800">
                <a:latin typeface="Times New Roman" panose="02020603050405020304" pitchFamily="18" charset="0"/>
              </a:rPr>
              <a:t>)</a:t>
            </a:r>
            <a:endParaRPr lang="en-US" altLang="en-US" sz="3800" i="1">
              <a:latin typeface="Times New Roman" panose="02020603050405020304" pitchFamily="18" charset="0"/>
            </a:endParaRPr>
          </a:p>
          <a:p>
            <a:r>
              <a:rPr lang="en-US" altLang="en-US" sz="3400">
                <a:latin typeface="Times New Roman" panose="02020603050405020304" pitchFamily="18" charset="0"/>
              </a:rPr>
              <a:t>The number of equations to be solved in </a:t>
            </a:r>
            <a:r>
              <a:rPr lang="en-US" altLang="en-US" sz="3400">
                <a:solidFill>
                  <a:srgbClr val="0033CC"/>
                </a:solidFill>
                <a:latin typeface="Times New Roman" panose="02020603050405020304" pitchFamily="18" charset="0"/>
              </a:rPr>
              <a:t>nodal analysis</a:t>
            </a:r>
            <a:r>
              <a:rPr lang="en-US" altLang="en-US" sz="3400">
                <a:latin typeface="Times New Roman" panose="02020603050405020304" pitchFamily="18" charset="0"/>
              </a:rPr>
              <a:t> is </a:t>
            </a:r>
          </a:p>
          <a:p>
            <a:pPr>
              <a:buFont typeface="Wingdings" panose="05000000000000000000" pitchFamily="2" charset="2"/>
              <a:buNone/>
            </a:pPr>
            <a:r>
              <a:rPr lang="en-US" altLang="en-US" sz="3400">
                <a:latin typeface="Times New Roman" panose="02020603050405020304" pitchFamily="18" charset="0"/>
              </a:rPr>
              <a:t>                    </a:t>
            </a:r>
            <a:r>
              <a:rPr lang="en-US" altLang="en-US" sz="3800" i="1">
                <a:latin typeface="Times New Roman" panose="02020603050405020304" pitchFamily="18" charset="0"/>
              </a:rPr>
              <a:t> </a:t>
            </a:r>
            <a:r>
              <a:rPr lang="en-US" altLang="en-US" sz="3800">
                <a:latin typeface="Times New Roman" panose="02020603050405020304" pitchFamily="18" charset="0"/>
              </a:rPr>
              <a:t>(</a:t>
            </a:r>
            <a:r>
              <a:rPr lang="en-US" altLang="en-US" sz="3800" i="1">
                <a:latin typeface="Times New Roman" panose="02020603050405020304" pitchFamily="18" charset="0"/>
              </a:rPr>
              <a:t>n – 1</a:t>
            </a:r>
            <a:r>
              <a:rPr lang="en-US" altLang="en-US" sz="3800">
                <a:latin typeface="Times New Roman" panose="02020603050405020304" pitchFamily="18" charset="0"/>
              </a:rPr>
              <a:t>)</a:t>
            </a:r>
            <a:endParaRPr lang="en-US" altLang="en-US" sz="3800" i="1">
              <a:latin typeface="Times New Roman" panose="02020603050405020304" pitchFamily="18" charset="0"/>
            </a:endParaRPr>
          </a:p>
        </p:txBody>
      </p:sp>
      <p:grpSp>
        <p:nvGrpSpPr>
          <p:cNvPr id="2" name="Group 4">
            <a:extLst>
              <a:ext uri="{FF2B5EF4-FFF2-40B4-BE49-F238E27FC236}">
                <a16:creationId xmlns:a16="http://schemas.microsoft.com/office/drawing/2014/main" id="{E46923EB-B458-43CB-8DF7-970FBE6D1F90}"/>
              </a:ext>
            </a:extLst>
          </p:cNvPr>
          <p:cNvGrpSpPr>
            <a:grpSpLocks/>
          </p:cNvGrpSpPr>
          <p:nvPr/>
        </p:nvGrpSpPr>
        <p:grpSpPr bwMode="auto">
          <a:xfrm>
            <a:off x="6324600" y="6477000"/>
            <a:ext cx="2057400" cy="396875"/>
            <a:chOff x="2304" y="4032"/>
            <a:chExt cx="1296" cy="294"/>
          </a:xfrm>
        </p:grpSpPr>
        <p:sp>
          <p:nvSpPr>
            <p:cNvPr id="100360" name="AutoShape 5">
              <a:extLst>
                <a:ext uri="{FF2B5EF4-FFF2-40B4-BE49-F238E27FC236}">
                  <a16:creationId xmlns:a16="http://schemas.microsoft.com/office/drawing/2014/main" id="{4710D74E-2F80-4903-9C48-B3A669AB0763}"/>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00361" name="Text Box 6">
              <a:extLst>
                <a:ext uri="{FF2B5EF4-FFF2-40B4-BE49-F238E27FC236}">
                  <a16:creationId xmlns:a16="http://schemas.microsoft.com/office/drawing/2014/main" id="{02AFB6EB-8FA6-48AF-8759-0C128B0F25B7}"/>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11970"/>
                                        </p:tgtEl>
                                        <p:attrNameLst>
                                          <p:attrName>style.visibility</p:attrName>
                                        </p:attrNameLst>
                                      </p:cBhvr>
                                      <p:to>
                                        <p:strVal val="visible"/>
                                      </p:to>
                                    </p:set>
                                    <p:anim calcmode="lin" valueType="num">
                                      <p:cBhvr>
                                        <p:cTn id="7" dur="2000" fill="hold"/>
                                        <p:tgtEl>
                                          <p:spTgt spid="211970"/>
                                        </p:tgtEl>
                                        <p:attrNameLst>
                                          <p:attrName>ppt_w</p:attrName>
                                        </p:attrNameLst>
                                      </p:cBhvr>
                                      <p:tavLst>
                                        <p:tav tm="0">
                                          <p:val>
                                            <p:strVal val="#ppt_w"/>
                                          </p:val>
                                        </p:tav>
                                        <p:tav tm="100000">
                                          <p:val>
                                            <p:strVal val="#ppt_w"/>
                                          </p:val>
                                        </p:tav>
                                      </p:tavLst>
                                    </p:anim>
                                    <p:anim calcmode="lin" valueType="num">
                                      <p:cBhvr>
                                        <p:cTn id="8" dur="2000" fill="hold"/>
                                        <p:tgtEl>
                                          <p:spTgt spid="211970"/>
                                        </p:tgtEl>
                                        <p:attrNameLst>
                                          <p:attrName>ppt_h</p:attrName>
                                        </p:attrNameLst>
                                      </p:cBhvr>
                                      <p:tavLst>
                                        <p:tav tm="0">
                                          <p:val>
                                            <p:strVal val="#ppt_h"/>
                                          </p:val>
                                        </p:tav>
                                        <p:tav tm="30000">
                                          <p:val>
                                            <p:strVal val="#ppt_h/2"/>
                                          </p:val>
                                        </p:tav>
                                        <p:tav tm="40000">
                                          <p:val>
                                            <p:strVal val="#ppt_h"/>
                                          </p:val>
                                        </p:tav>
                                        <p:tav tm="50000">
                                          <p:val>
                                            <p:strVal val="#ppt_h/2"/>
                                          </p:val>
                                        </p:tav>
                                        <p:tav tm="60000">
                                          <p:val>
                                            <p:strVal val="#ppt_h"/>
                                          </p:val>
                                        </p:tav>
                                        <p:tav tm="69900">
                                          <p:val>
                                            <p:strVal val="#ppt_h/2"/>
                                          </p:val>
                                        </p:tav>
                                        <p:tav tm="80000">
                                          <p:val>
                                            <p:strVal val="#ppt_h"/>
                                          </p:val>
                                        </p:tav>
                                        <p:tav tm="100000">
                                          <p:val>
                                            <p:strVal val="#ppt_h"/>
                                          </p:val>
                                        </p:tav>
                                      </p:tavLst>
                                    </p:anim>
                                    <p:anim calcmode="lin" valueType="num">
                                      <p:cBhvr>
                                        <p:cTn id="9" dur="2000" fill="hold"/>
                                        <p:tgtEl>
                                          <p:spTgt spid="211970"/>
                                        </p:tgtEl>
                                        <p:attrNameLst>
                                          <p:attrName>ppt_x</p:attrName>
                                        </p:attrNameLst>
                                      </p:cBhvr>
                                      <p:tavLst>
                                        <p:tav tm="0">
                                          <p:val>
                                            <p:strVal val="#ppt_x-.4"/>
                                          </p:val>
                                        </p:tav>
                                        <p:tav tm="100000">
                                          <p:val>
                                            <p:strVal val="#ppt_x"/>
                                          </p:val>
                                        </p:tav>
                                      </p:tavLst>
                                    </p:anim>
                                    <p:anim calcmode="lin" valueType="num">
                                      <p:cBhvr>
                                        <p:cTn id="10" dur="2000" fill="hold"/>
                                        <p:tgtEl>
                                          <p:spTgt spid="211970"/>
                                        </p:tgtEl>
                                        <p:attrNameLst>
                                          <p:attrName>ppt_y</p:attrName>
                                        </p:attrNameLst>
                                      </p:cBhvr>
                                      <p:tavLst>
                                        <p:tav tm="0">
                                          <p:val>
                                            <p:strVal val="#ppt_y-.5"/>
                                          </p:val>
                                        </p:tav>
                                        <p:tav tm="20000">
                                          <p:val>
                                            <p:strVal val="#ppt_y-.2"/>
                                          </p:val>
                                        </p:tav>
                                        <p:tav tm="30000">
                                          <p:val>
                                            <p:strVal val="#ppt_y"/>
                                          </p:val>
                                        </p:tav>
                                        <p:tav tm="40000">
                                          <p:val>
                                            <p:strVal val="#ppt_y-.15"/>
                                          </p:val>
                                        </p:tav>
                                        <p:tav tm="50000">
                                          <p:val>
                                            <p:strVal val="#ppt_y"/>
                                          </p:val>
                                        </p:tav>
                                        <p:tav tm="60000">
                                          <p:val>
                                            <p:strVal val="#ppt_y-.1"/>
                                          </p:val>
                                        </p:tav>
                                        <p:tav tm="69900">
                                          <p:val>
                                            <p:strVal val="#ppt_y"/>
                                          </p:val>
                                        </p:tav>
                                        <p:tav tm="80000">
                                          <p:val>
                                            <p:strVal val="#ppt_y-.05"/>
                                          </p:val>
                                        </p:tav>
                                        <p:tav tm="100000">
                                          <p:val>
                                            <p:strVal val="#ppt_y"/>
                                          </p:val>
                                        </p:tav>
                                      </p:tavLst>
                                    </p:anim>
                                  </p:childTnLst>
                                </p:cTn>
                              </p:par>
                            </p:childTnLst>
                          </p:cTn>
                        </p:par>
                        <p:par>
                          <p:cTn id="11" fill="hold" nodeType="afterGroup">
                            <p:stCondLst>
                              <p:cond delay="2000"/>
                            </p:stCondLst>
                            <p:childTnLst>
                              <p:par>
                                <p:cTn id="12" presetID="40" presetClass="entr" presetSubtype="0" fill="hold" grpId="0" nodeType="afterEffect">
                                  <p:stCondLst>
                                    <p:cond delay="0"/>
                                  </p:stCondLst>
                                  <p:iterate type="lt">
                                    <p:tmPct val="10000"/>
                                  </p:iterate>
                                  <p:childTnLst>
                                    <p:set>
                                      <p:cBhvr>
                                        <p:cTn id="13" dur="1" fill="hold">
                                          <p:stCondLst>
                                            <p:cond delay="0"/>
                                          </p:stCondLst>
                                        </p:cTn>
                                        <p:tgtEl>
                                          <p:spTgt spid="211971">
                                            <p:txEl>
                                              <p:pRg st="0" end="0"/>
                                            </p:txEl>
                                          </p:spTgt>
                                        </p:tgtEl>
                                        <p:attrNameLst>
                                          <p:attrName>style.visibility</p:attrName>
                                        </p:attrNameLst>
                                      </p:cBhvr>
                                      <p:to>
                                        <p:strVal val="visible"/>
                                      </p:to>
                                    </p:set>
                                    <p:animEffect transition="in" filter="fade">
                                      <p:cBhvr>
                                        <p:cTn id="14" dur="500">
                                          <p:stCondLst>
                                            <p:cond delay="0"/>
                                          </p:stCondLst>
                                        </p:cTn>
                                        <p:tgtEl>
                                          <p:spTgt spid="211971">
                                            <p:txEl>
                                              <p:pRg st="0" end="0"/>
                                            </p:txEl>
                                          </p:spTgt>
                                        </p:tgtEl>
                                      </p:cBhvr>
                                    </p:animEffect>
                                    <p:anim calcmode="lin" valueType="num">
                                      <p:cBhvr>
                                        <p:cTn id="15" dur="500" fill="hold">
                                          <p:stCondLst>
                                            <p:cond delay="0"/>
                                          </p:stCondLst>
                                        </p:cTn>
                                        <p:tgtEl>
                                          <p:spTgt spid="211971">
                                            <p:txEl>
                                              <p:pRg st="0" end="0"/>
                                            </p:txEl>
                                          </p:spTgt>
                                        </p:tgtEl>
                                        <p:attrNameLst>
                                          <p:attrName>ppt_x</p:attrName>
                                        </p:attrNameLst>
                                      </p:cBhvr>
                                      <p:tavLst>
                                        <p:tav tm="0">
                                          <p:val>
                                            <p:strVal val="#ppt_x-.1"/>
                                          </p:val>
                                        </p:tav>
                                        <p:tav tm="100000">
                                          <p:val>
                                            <p:strVal val="#ppt_x"/>
                                          </p:val>
                                        </p:tav>
                                      </p:tavLst>
                                    </p:anim>
                                    <p:anim calcmode="lin" valueType="num">
                                      <p:cBhvr>
                                        <p:cTn id="16" dur="500" fill="hold">
                                          <p:stCondLst>
                                            <p:cond delay="0"/>
                                          </p:stCondLst>
                                        </p:cTn>
                                        <p:tgtEl>
                                          <p:spTgt spid="211971">
                                            <p:txEl>
                                              <p:pRg st="0" end="0"/>
                                            </p:txEl>
                                          </p:spTgt>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400"/>
                            </p:stCondLst>
                            <p:childTnLst>
                              <p:par>
                                <p:cTn id="18" presetID="40" presetClass="entr" presetSubtype="0" fill="hold" grpId="0" nodeType="afterEffect">
                                  <p:stCondLst>
                                    <p:cond delay="0"/>
                                  </p:stCondLst>
                                  <p:iterate type="lt">
                                    <p:tmPct val="10000"/>
                                  </p:iterate>
                                  <p:childTnLst>
                                    <p:set>
                                      <p:cBhvr>
                                        <p:cTn id="19" dur="1" fill="hold">
                                          <p:stCondLst>
                                            <p:cond delay="0"/>
                                          </p:stCondLst>
                                        </p:cTn>
                                        <p:tgtEl>
                                          <p:spTgt spid="211971">
                                            <p:txEl>
                                              <p:pRg st="1" end="1"/>
                                            </p:txEl>
                                          </p:spTgt>
                                        </p:tgtEl>
                                        <p:attrNameLst>
                                          <p:attrName>style.visibility</p:attrName>
                                        </p:attrNameLst>
                                      </p:cBhvr>
                                      <p:to>
                                        <p:strVal val="visible"/>
                                      </p:to>
                                    </p:set>
                                    <p:animEffect transition="in" filter="fade">
                                      <p:cBhvr>
                                        <p:cTn id="20" dur="500">
                                          <p:stCondLst>
                                            <p:cond delay="0"/>
                                          </p:stCondLst>
                                        </p:cTn>
                                        <p:tgtEl>
                                          <p:spTgt spid="211971">
                                            <p:txEl>
                                              <p:pRg st="1" end="1"/>
                                            </p:txEl>
                                          </p:spTgt>
                                        </p:tgtEl>
                                      </p:cBhvr>
                                    </p:animEffect>
                                    <p:anim calcmode="lin" valueType="num">
                                      <p:cBhvr>
                                        <p:cTn id="21" dur="500" fill="hold">
                                          <p:stCondLst>
                                            <p:cond delay="0"/>
                                          </p:stCondLst>
                                        </p:cTn>
                                        <p:tgtEl>
                                          <p:spTgt spid="211971">
                                            <p:txEl>
                                              <p:pRg st="1" end="1"/>
                                            </p:txEl>
                                          </p:spTgt>
                                        </p:tgtEl>
                                        <p:attrNameLst>
                                          <p:attrName>ppt_x</p:attrName>
                                        </p:attrNameLst>
                                      </p:cBhvr>
                                      <p:tavLst>
                                        <p:tav tm="0">
                                          <p:val>
                                            <p:strVal val="#ppt_x-.1"/>
                                          </p:val>
                                        </p:tav>
                                        <p:tav tm="100000">
                                          <p:val>
                                            <p:strVal val="#ppt_x"/>
                                          </p:val>
                                        </p:tav>
                                      </p:tavLst>
                                    </p:anim>
                                    <p:anim calcmode="lin" valueType="num">
                                      <p:cBhvr>
                                        <p:cTn id="22" dur="500" fill="hold">
                                          <p:stCondLst>
                                            <p:cond delay="0"/>
                                          </p:stCondLst>
                                        </p:cTn>
                                        <p:tgtEl>
                                          <p:spTgt spid="211971">
                                            <p:txEl>
                                              <p:pRg st="1" end="1"/>
                                            </p:txEl>
                                          </p:spTgt>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8150"/>
                            </p:stCondLst>
                            <p:childTnLst>
                              <p:par>
                                <p:cTn id="24" presetID="40" presetClass="entr" presetSubtype="0" fill="hold" grpId="0" nodeType="afterEffect">
                                  <p:stCondLst>
                                    <p:cond delay="0"/>
                                  </p:stCondLst>
                                  <p:iterate type="lt">
                                    <p:tmPct val="10000"/>
                                  </p:iterate>
                                  <p:childTnLst>
                                    <p:set>
                                      <p:cBhvr>
                                        <p:cTn id="25" dur="1" fill="hold">
                                          <p:stCondLst>
                                            <p:cond delay="0"/>
                                          </p:stCondLst>
                                        </p:cTn>
                                        <p:tgtEl>
                                          <p:spTgt spid="211971">
                                            <p:txEl>
                                              <p:pRg st="2" end="2"/>
                                            </p:txEl>
                                          </p:spTgt>
                                        </p:tgtEl>
                                        <p:attrNameLst>
                                          <p:attrName>style.visibility</p:attrName>
                                        </p:attrNameLst>
                                      </p:cBhvr>
                                      <p:to>
                                        <p:strVal val="visible"/>
                                      </p:to>
                                    </p:set>
                                    <p:animEffect transition="in" filter="fade">
                                      <p:cBhvr>
                                        <p:cTn id="26" dur="500">
                                          <p:stCondLst>
                                            <p:cond delay="0"/>
                                          </p:stCondLst>
                                        </p:cTn>
                                        <p:tgtEl>
                                          <p:spTgt spid="211971">
                                            <p:txEl>
                                              <p:pRg st="2" end="2"/>
                                            </p:txEl>
                                          </p:spTgt>
                                        </p:tgtEl>
                                      </p:cBhvr>
                                    </p:animEffect>
                                    <p:anim calcmode="lin" valueType="num">
                                      <p:cBhvr>
                                        <p:cTn id="27" dur="500" fill="hold">
                                          <p:stCondLst>
                                            <p:cond delay="0"/>
                                          </p:stCondLst>
                                        </p:cTn>
                                        <p:tgtEl>
                                          <p:spTgt spid="211971">
                                            <p:txEl>
                                              <p:pRg st="2" end="2"/>
                                            </p:txEl>
                                          </p:spTgt>
                                        </p:tgtEl>
                                        <p:attrNameLst>
                                          <p:attrName>ppt_x</p:attrName>
                                        </p:attrNameLst>
                                      </p:cBhvr>
                                      <p:tavLst>
                                        <p:tav tm="0">
                                          <p:val>
                                            <p:strVal val="#ppt_x-.1"/>
                                          </p:val>
                                        </p:tav>
                                        <p:tav tm="100000">
                                          <p:val>
                                            <p:strVal val="#ppt_x"/>
                                          </p:val>
                                        </p:tav>
                                      </p:tavLst>
                                    </p:anim>
                                    <p:anim calcmode="lin" valueType="num">
                                      <p:cBhvr>
                                        <p:cTn id="28" dur="500" fill="hold">
                                          <p:stCondLst>
                                            <p:cond delay="0"/>
                                          </p:stCondLst>
                                        </p:cTn>
                                        <p:tgtEl>
                                          <p:spTgt spid="211971">
                                            <p:txEl>
                                              <p:pRg st="2" end="2"/>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8950"/>
                            </p:stCondLst>
                            <p:childTnLst>
                              <p:par>
                                <p:cTn id="30" presetID="40" presetClass="entr" presetSubtype="0" fill="hold" grpId="0" nodeType="afterEffect">
                                  <p:stCondLst>
                                    <p:cond delay="0"/>
                                  </p:stCondLst>
                                  <p:iterate type="lt">
                                    <p:tmPct val="10000"/>
                                  </p:iterate>
                                  <p:childTnLst>
                                    <p:set>
                                      <p:cBhvr>
                                        <p:cTn id="31" dur="1" fill="hold">
                                          <p:stCondLst>
                                            <p:cond delay="0"/>
                                          </p:stCondLst>
                                        </p:cTn>
                                        <p:tgtEl>
                                          <p:spTgt spid="211971">
                                            <p:txEl>
                                              <p:pRg st="3" end="3"/>
                                            </p:txEl>
                                          </p:spTgt>
                                        </p:tgtEl>
                                        <p:attrNameLst>
                                          <p:attrName>style.visibility</p:attrName>
                                        </p:attrNameLst>
                                      </p:cBhvr>
                                      <p:to>
                                        <p:strVal val="visible"/>
                                      </p:to>
                                    </p:set>
                                    <p:animEffect transition="in" filter="fade">
                                      <p:cBhvr>
                                        <p:cTn id="32" dur="500">
                                          <p:stCondLst>
                                            <p:cond delay="0"/>
                                          </p:stCondLst>
                                        </p:cTn>
                                        <p:tgtEl>
                                          <p:spTgt spid="211971">
                                            <p:txEl>
                                              <p:pRg st="3" end="3"/>
                                            </p:txEl>
                                          </p:spTgt>
                                        </p:tgtEl>
                                      </p:cBhvr>
                                    </p:animEffect>
                                    <p:anim calcmode="lin" valueType="num">
                                      <p:cBhvr>
                                        <p:cTn id="33" dur="500" fill="hold">
                                          <p:stCondLst>
                                            <p:cond delay="0"/>
                                          </p:stCondLst>
                                        </p:cTn>
                                        <p:tgtEl>
                                          <p:spTgt spid="211971">
                                            <p:txEl>
                                              <p:pRg st="3" end="3"/>
                                            </p:txEl>
                                          </p:spTgt>
                                        </p:tgtEl>
                                        <p:attrNameLst>
                                          <p:attrName>ppt_x</p:attrName>
                                        </p:attrNameLst>
                                      </p:cBhvr>
                                      <p:tavLst>
                                        <p:tav tm="0">
                                          <p:val>
                                            <p:strVal val="#ppt_x-.1"/>
                                          </p:val>
                                        </p:tav>
                                        <p:tav tm="100000">
                                          <p:val>
                                            <p:strVal val="#ppt_x"/>
                                          </p:val>
                                        </p:tav>
                                      </p:tavLst>
                                    </p:anim>
                                    <p:anim calcmode="lin" valueType="num">
                                      <p:cBhvr>
                                        <p:cTn id="34" dur="500" fill="hold">
                                          <p:stCondLst>
                                            <p:cond delay="0"/>
                                          </p:stCondLst>
                                        </p:cTn>
                                        <p:tgtEl>
                                          <p:spTgt spid="211971">
                                            <p:txEl>
                                              <p:pRg st="3" end="3"/>
                                            </p:txEl>
                                          </p:spTgt>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11750"/>
                            </p:stCondLst>
                            <p:childTnLst>
                              <p:par>
                                <p:cTn id="36" presetID="40" presetClass="entr" presetSubtype="0" fill="hold" grpId="0" nodeType="afterEffect">
                                  <p:stCondLst>
                                    <p:cond delay="0"/>
                                  </p:stCondLst>
                                  <p:iterate type="lt">
                                    <p:tmPct val="10000"/>
                                  </p:iterate>
                                  <p:childTnLst>
                                    <p:set>
                                      <p:cBhvr>
                                        <p:cTn id="37" dur="1" fill="hold">
                                          <p:stCondLst>
                                            <p:cond delay="0"/>
                                          </p:stCondLst>
                                        </p:cTn>
                                        <p:tgtEl>
                                          <p:spTgt spid="211971">
                                            <p:txEl>
                                              <p:pRg st="4" end="4"/>
                                            </p:txEl>
                                          </p:spTgt>
                                        </p:tgtEl>
                                        <p:attrNameLst>
                                          <p:attrName>style.visibility</p:attrName>
                                        </p:attrNameLst>
                                      </p:cBhvr>
                                      <p:to>
                                        <p:strVal val="visible"/>
                                      </p:to>
                                    </p:set>
                                    <p:animEffect transition="in" filter="fade">
                                      <p:cBhvr>
                                        <p:cTn id="38" dur="500">
                                          <p:stCondLst>
                                            <p:cond delay="0"/>
                                          </p:stCondLst>
                                        </p:cTn>
                                        <p:tgtEl>
                                          <p:spTgt spid="211971">
                                            <p:txEl>
                                              <p:pRg st="4" end="4"/>
                                            </p:txEl>
                                          </p:spTgt>
                                        </p:tgtEl>
                                      </p:cBhvr>
                                    </p:animEffect>
                                    <p:anim calcmode="lin" valueType="num">
                                      <p:cBhvr>
                                        <p:cTn id="39" dur="500" fill="hold">
                                          <p:stCondLst>
                                            <p:cond delay="0"/>
                                          </p:stCondLst>
                                        </p:cTn>
                                        <p:tgtEl>
                                          <p:spTgt spid="211971">
                                            <p:txEl>
                                              <p:pRg st="4" end="4"/>
                                            </p:txEl>
                                          </p:spTgt>
                                        </p:tgtEl>
                                        <p:attrNameLst>
                                          <p:attrName>ppt_x</p:attrName>
                                        </p:attrNameLst>
                                      </p:cBhvr>
                                      <p:tavLst>
                                        <p:tav tm="0">
                                          <p:val>
                                            <p:strVal val="#ppt_x-.1"/>
                                          </p:val>
                                        </p:tav>
                                        <p:tav tm="100000">
                                          <p:val>
                                            <p:strVal val="#ppt_x"/>
                                          </p:val>
                                        </p:tav>
                                      </p:tavLst>
                                    </p:anim>
                                    <p:anim calcmode="lin" valueType="num">
                                      <p:cBhvr>
                                        <p:cTn id="40" dur="500" fill="hold">
                                          <p:stCondLst>
                                            <p:cond delay="0"/>
                                          </p:stCondLst>
                                        </p:cTn>
                                        <p:tgtEl>
                                          <p:spTgt spid="211971">
                                            <p:txEl>
                                              <p:pRg st="4" end="4"/>
                                            </p:txEl>
                                          </p:spTgt>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1245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0" grpId="0"/>
      <p:bldP spid="211971"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Slide Number Placeholder 6">
            <a:extLst>
              <a:ext uri="{FF2B5EF4-FFF2-40B4-BE49-F238E27FC236}">
                <a16:creationId xmlns:a16="http://schemas.microsoft.com/office/drawing/2014/main" id="{42B3D3C7-C23D-4926-8B3E-FE0B2089F3CE}"/>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8C77B22-4BE7-4A55-A0AD-E0371798355C}" type="slidenum">
              <a:rPr lang="en-US" altLang="en-US">
                <a:latin typeface="Garamond" panose="02020404030301010803" pitchFamily="18" charset="0"/>
              </a:rPr>
              <a:pPr eaLnBrk="1" hangingPunct="1"/>
              <a:t>7</a:t>
            </a:fld>
            <a:endParaRPr lang="en-US" altLang="en-US">
              <a:latin typeface="Garamond" panose="02020404030301010803" pitchFamily="18" charset="0"/>
            </a:endParaRPr>
          </a:p>
        </p:txBody>
      </p:sp>
      <p:sp>
        <p:nvSpPr>
          <p:cNvPr id="131074" name="Rectangle 2">
            <a:extLst>
              <a:ext uri="{FF2B5EF4-FFF2-40B4-BE49-F238E27FC236}">
                <a16:creationId xmlns:a16="http://schemas.microsoft.com/office/drawing/2014/main" id="{CDE689E5-E57C-483E-B65F-1F9102F2044F}"/>
              </a:ext>
            </a:extLst>
          </p:cNvPr>
          <p:cNvSpPr>
            <a:spLocks noGrp="1" noChangeArrowheads="1"/>
          </p:cNvSpPr>
          <p:nvPr>
            <p:ph type="title"/>
          </p:nvPr>
        </p:nvSpPr>
        <p:spPr/>
        <p:txBody>
          <a:bodyPr/>
          <a:lstStyle/>
          <a:p>
            <a:pPr eaLnBrk="1" hangingPunct="1"/>
            <a:r>
              <a:rPr lang="en-US" altLang="en-US" sz="3800" b="1">
                <a:solidFill>
                  <a:srgbClr val="339966"/>
                </a:solidFill>
              </a:rPr>
              <a:t>Polarity of Voltages</a:t>
            </a:r>
          </a:p>
        </p:txBody>
      </p:sp>
      <p:pic>
        <p:nvPicPr>
          <p:cNvPr id="131078" name="Picture 6">
            <a:extLst>
              <a:ext uri="{FF2B5EF4-FFF2-40B4-BE49-F238E27FC236}">
                <a16:creationId xmlns:a16="http://schemas.microsoft.com/office/drawing/2014/main" id="{567BF353-27B9-4EAD-AA31-28E9CBAF9C64}"/>
              </a:ext>
            </a:extLst>
          </p:cNvPr>
          <p:cNvPicPr>
            <a:picLocks noGrp="1" noChangeAspect="1" noChangeArrowheads="1"/>
          </p:cNvPicPr>
          <p:nvPr>
            <p:ph sz="half" idx="1"/>
          </p:nvPr>
        </p:nvPicPr>
        <p:blipFill>
          <a:blip r:embed="rId2">
            <a:lum bright="-24000" contrast="48000"/>
            <a:extLst>
              <a:ext uri="{28A0092B-C50C-407E-A947-70E740481C1C}">
                <a14:useLocalDpi xmlns:a14="http://schemas.microsoft.com/office/drawing/2010/main" val="0"/>
              </a:ext>
            </a:extLst>
          </a:blip>
          <a:srcRect/>
          <a:stretch>
            <a:fillRect/>
          </a:stretch>
        </p:blipFill>
        <p:spPr>
          <a:xfrm>
            <a:off x="2819400" y="915988"/>
            <a:ext cx="2743200" cy="1787525"/>
          </a:xfrm>
          <a:noFill/>
        </p:spPr>
      </p:pic>
      <p:sp>
        <p:nvSpPr>
          <p:cNvPr id="131076" name="Text Box 4">
            <a:extLst>
              <a:ext uri="{FF2B5EF4-FFF2-40B4-BE49-F238E27FC236}">
                <a16:creationId xmlns:a16="http://schemas.microsoft.com/office/drawing/2014/main" id="{4B695EA3-A6E0-4C40-B486-B5CD586570CA}"/>
              </a:ext>
            </a:extLst>
          </p:cNvPr>
          <p:cNvSpPr txBox="1">
            <a:spLocks noChangeArrowheads="1"/>
          </p:cNvSpPr>
          <p:nvPr/>
        </p:nvSpPr>
        <p:spPr bwMode="auto">
          <a:xfrm>
            <a:off x="457200" y="4618038"/>
            <a:ext cx="8153400" cy="1554162"/>
          </a:xfrm>
          <a:prstGeom prst="rect">
            <a:avLst/>
          </a:prstGeom>
          <a:noFill/>
          <a:ln w="9525">
            <a:noFill/>
            <a:miter lim="800000"/>
            <a:headEnd/>
            <a:tailEnd/>
          </a:ln>
          <a:effectLst/>
        </p:spPr>
        <p:txBody>
          <a:bodyPr>
            <a:spAutoFit/>
          </a:bodyPr>
          <a:lstStyle/>
          <a:p>
            <a:pPr>
              <a:spcBef>
                <a:spcPct val="50000"/>
              </a:spcBef>
              <a:defRPr/>
            </a:pPr>
            <a:r>
              <a:rPr lang="en-US" sz="3200" dirty="0">
                <a:solidFill>
                  <a:srgbClr val="0033CC"/>
                </a:solidFill>
                <a:effectLst>
                  <a:outerShdw blurRad="38100" dist="38100" dir="2700000" algn="tl">
                    <a:srgbClr val="C0C0C0"/>
                  </a:outerShdw>
                </a:effectLst>
                <a:cs typeface="Arial" pitchFamily="34" charset="0"/>
              </a:rPr>
              <a:t>Note</a:t>
            </a:r>
            <a:r>
              <a:rPr lang="en-US" sz="3200" dirty="0">
                <a:solidFill>
                  <a:srgbClr val="FF0066"/>
                </a:solidFill>
                <a:effectLst>
                  <a:outerShdw blurRad="38100" dist="38100" dir="2700000" algn="tl">
                    <a:srgbClr val="C0C0C0"/>
                  </a:outerShdw>
                </a:effectLst>
                <a:cs typeface="Arial" pitchFamily="34" charset="0"/>
              </a:rPr>
              <a:t> </a:t>
            </a:r>
            <a:r>
              <a:rPr lang="en-US" sz="3200" dirty="0">
                <a:cs typeface="Arial" pitchFamily="34" charset="0"/>
              </a:rPr>
              <a:t>that polarity of the voltage (emf) across  a battery does not depend upon the assumed direction of current.</a:t>
            </a:r>
            <a:endParaRPr lang="en-US" sz="3200" dirty="0">
              <a:solidFill>
                <a:srgbClr val="FF0066"/>
              </a:solidFill>
              <a:effectLst>
                <a:outerShdw blurRad="38100" dist="38100" dir="2700000" algn="tl">
                  <a:srgbClr val="C0C0C0"/>
                </a:outerShdw>
              </a:effectLst>
              <a:cs typeface="Arial" pitchFamily="34" charset="0"/>
            </a:endParaRPr>
          </a:p>
        </p:txBody>
      </p:sp>
      <p:pic>
        <p:nvPicPr>
          <p:cNvPr id="131080" name="Picture 8">
            <a:extLst>
              <a:ext uri="{FF2B5EF4-FFF2-40B4-BE49-F238E27FC236}">
                <a16:creationId xmlns:a16="http://schemas.microsoft.com/office/drawing/2014/main" id="{6A436D68-54B1-4492-AF52-F95FC1E61688}"/>
              </a:ext>
            </a:extLst>
          </p:cNvPr>
          <p:cNvPicPr>
            <a:picLocks noGrp="1" noChangeAspect="1" noChangeArrowheads="1"/>
          </p:cNvPicPr>
          <p:nvPr>
            <p:ph sz="half" idx="2"/>
          </p:nvPr>
        </p:nvPicPr>
        <p:blipFill>
          <a:blip r:embed="rId3">
            <a:lum bright="-42000" contrast="60000"/>
            <a:extLst>
              <a:ext uri="{28A0092B-C50C-407E-A947-70E740481C1C}">
                <a14:useLocalDpi xmlns:a14="http://schemas.microsoft.com/office/drawing/2010/main" val="0"/>
              </a:ext>
            </a:extLst>
          </a:blip>
          <a:srcRect/>
          <a:stretch>
            <a:fillRect/>
          </a:stretch>
        </p:blipFill>
        <p:spPr>
          <a:xfrm>
            <a:off x="457200" y="2633663"/>
            <a:ext cx="7696200" cy="1822450"/>
          </a:xfrm>
          <a:noFill/>
        </p:spPr>
      </p:pic>
      <p:grpSp>
        <p:nvGrpSpPr>
          <p:cNvPr id="2" name="Group 10">
            <a:extLst>
              <a:ext uri="{FF2B5EF4-FFF2-40B4-BE49-F238E27FC236}">
                <a16:creationId xmlns:a16="http://schemas.microsoft.com/office/drawing/2014/main" id="{4FC12515-3AF8-4297-A710-4CD201E03276}"/>
              </a:ext>
            </a:extLst>
          </p:cNvPr>
          <p:cNvGrpSpPr>
            <a:grpSpLocks/>
          </p:cNvGrpSpPr>
          <p:nvPr/>
        </p:nvGrpSpPr>
        <p:grpSpPr bwMode="auto">
          <a:xfrm>
            <a:off x="6324600" y="6461125"/>
            <a:ext cx="2057400" cy="396875"/>
            <a:chOff x="2304" y="4032"/>
            <a:chExt cx="1296" cy="294"/>
          </a:xfrm>
        </p:grpSpPr>
        <p:sp>
          <p:nvSpPr>
            <p:cNvPr id="33802" name="AutoShape 11">
              <a:extLst>
                <a:ext uri="{FF2B5EF4-FFF2-40B4-BE49-F238E27FC236}">
                  <a16:creationId xmlns:a16="http://schemas.microsoft.com/office/drawing/2014/main" id="{7E83E0CB-A52E-4DF2-8BD6-CB5B4AE9F70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3803" name="Text Box 12">
              <a:extLst>
                <a:ext uri="{FF2B5EF4-FFF2-40B4-BE49-F238E27FC236}">
                  <a16:creationId xmlns:a16="http://schemas.microsoft.com/office/drawing/2014/main" id="{4A4B42EC-AA76-4E5C-BA34-04BDA7293D38}"/>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wipe(down)">
                                      <p:cBhvr>
                                        <p:cTn id="7" dur="580">
                                          <p:stCondLst>
                                            <p:cond delay="0"/>
                                          </p:stCondLst>
                                        </p:cTn>
                                        <p:tgtEl>
                                          <p:spTgt spid="131074"/>
                                        </p:tgtEl>
                                      </p:cBhvr>
                                    </p:animEffect>
                                    <p:anim calcmode="lin" valueType="num">
                                      <p:cBhvr>
                                        <p:cTn id="8" dur="1822" tmFilter="0,0; 0.14,0.36; 0.43,0.73; 0.71,0.91; 1.0,1.0">
                                          <p:stCondLst>
                                            <p:cond delay="0"/>
                                          </p:stCondLst>
                                        </p:cTn>
                                        <p:tgtEl>
                                          <p:spTgt spid="131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1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1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1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1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131074"/>
                                        </p:tgtEl>
                                      </p:cBhvr>
                                      <p:to x="100000" y="60000"/>
                                    </p:animScale>
                                    <p:animScale>
                                      <p:cBhvr>
                                        <p:cTn id="14" dur="166" decel="50000">
                                          <p:stCondLst>
                                            <p:cond delay="676"/>
                                          </p:stCondLst>
                                        </p:cTn>
                                        <p:tgtEl>
                                          <p:spTgt spid="131074"/>
                                        </p:tgtEl>
                                      </p:cBhvr>
                                      <p:to x="100000" y="100000"/>
                                    </p:animScale>
                                    <p:animScale>
                                      <p:cBhvr>
                                        <p:cTn id="15" dur="26">
                                          <p:stCondLst>
                                            <p:cond delay="1312"/>
                                          </p:stCondLst>
                                        </p:cTn>
                                        <p:tgtEl>
                                          <p:spTgt spid="131074"/>
                                        </p:tgtEl>
                                      </p:cBhvr>
                                      <p:to x="100000" y="80000"/>
                                    </p:animScale>
                                    <p:animScale>
                                      <p:cBhvr>
                                        <p:cTn id="16" dur="166" decel="50000">
                                          <p:stCondLst>
                                            <p:cond delay="1338"/>
                                          </p:stCondLst>
                                        </p:cTn>
                                        <p:tgtEl>
                                          <p:spTgt spid="131074"/>
                                        </p:tgtEl>
                                      </p:cBhvr>
                                      <p:to x="100000" y="100000"/>
                                    </p:animScale>
                                    <p:animScale>
                                      <p:cBhvr>
                                        <p:cTn id="17" dur="26">
                                          <p:stCondLst>
                                            <p:cond delay="1642"/>
                                          </p:stCondLst>
                                        </p:cTn>
                                        <p:tgtEl>
                                          <p:spTgt spid="131074"/>
                                        </p:tgtEl>
                                      </p:cBhvr>
                                      <p:to x="100000" y="90000"/>
                                    </p:animScale>
                                    <p:animScale>
                                      <p:cBhvr>
                                        <p:cTn id="18" dur="166" decel="50000">
                                          <p:stCondLst>
                                            <p:cond delay="1668"/>
                                          </p:stCondLst>
                                        </p:cTn>
                                        <p:tgtEl>
                                          <p:spTgt spid="131074"/>
                                        </p:tgtEl>
                                      </p:cBhvr>
                                      <p:to x="100000" y="100000"/>
                                    </p:animScale>
                                    <p:animScale>
                                      <p:cBhvr>
                                        <p:cTn id="19" dur="26">
                                          <p:stCondLst>
                                            <p:cond delay="1808"/>
                                          </p:stCondLst>
                                        </p:cTn>
                                        <p:tgtEl>
                                          <p:spTgt spid="131074"/>
                                        </p:tgtEl>
                                      </p:cBhvr>
                                      <p:to x="100000" y="95000"/>
                                    </p:animScale>
                                    <p:animScale>
                                      <p:cBhvr>
                                        <p:cTn id="20" dur="166" decel="50000">
                                          <p:stCondLst>
                                            <p:cond delay="1834"/>
                                          </p:stCondLst>
                                        </p:cTn>
                                        <p:tgtEl>
                                          <p:spTgt spid="131074"/>
                                        </p:tgtEl>
                                      </p:cBhvr>
                                      <p:to x="100000" y="100000"/>
                                    </p:animScale>
                                  </p:childTnLst>
                                </p:cTn>
                              </p:par>
                            </p:childTnLst>
                          </p:cTn>
                        </p:par>
                        <p:par>
                          <p:cTn id="21" fill="hold" nodeType="afterGroup">
                            <p:stCondLst>
                              <p:cond delay="2000"/>
                            </p:stCondLst>
                            <p:childTnLst>
                              <p:par>
                                <p:cTn id="22" presetID="8" presetClass="entr" presetSubtype="16" fill="hold" nodeType="afterEffect">
                                  <p:stCondLst>
                                    <p:cond delay="0"/>
                                  </p:stCondLst>
                                  <p:childTnLst>
                                    <p:set>
                                      <p:cBhvr>
                                        <p:cTn id="23" dur="1" fill="hold">
                                          <p:stCondLst>
                                            <p:cond delay="0"/>
                                          </p:stCondLst>
                                        </p:cTn>
                                        <p:tgtEl>
                                          <p:spTgt spid="131078"/>
                                        </p:tgtEl>
                                        <p:attrNameLst>
                                          <p:attrName>style.visibility</p:attrName>
                                        </p:attrNameLst>
                                      </p:cBhvr>
                                      <p:to>
                                        <p:strVal val="visible"/>
                                      </p:to>
                                    </p:set>
                                    <p:animEffect transition="in" filter="diamond(in)">
                                      <p:cBhvr>
                                        <p:cTn id="24" dur="2000"/>
                                        <p:tgtEl>
                                          <p:spTgt spid="131078"/>
                                        </p:tgtEl>
                                      </p:cBhvr>
                                    </p:animEffect>
                                  </p:childTnLst>
                                </p:cTn>
                              </p:par>
                            </p:childTnLst>
                          </p:cTn>
                        </p:par>
                        <p:par>
                          <p:cTn id="25" fill="hold" nodeType="afterGroup">
                            <p:stCondLst>
                              <p:cond delay="4000"/>
                            </p:stCondLst>
                            <p:childTnLst>
                              <p:par>
                                <p:cTn id="26" presetID="8" presetClass="entr" presetSubtype="16" fill="hold" nodeType="afterEffect">
                                  <p:stCondLst>
                                    <p:cond delay="0"/>
                                  </p:stCondLst>
                                  <p:childTnLst>
                                    <p:set>
                                      <p:cBhvr>
                                        <p:cTn id="27" dur="1" fill="hold">
                                          <p:stCondLst>
                                            <p:cond delay="0"/>
                                          </p:stCondLst>
                                        </p:cTn>
                                        <p:tgtEl>
                                          <p:spTgt spid="131080"/>
                                        </p:tgtEl>
                                        <p:attrNameLst>
                                          <p:attrName>style.visibility</p:attrName>
                                        </p:attrNameLst>
                                      </p:cBhvr>
                                      <p:to>
                                        <p:strVal val="visible"/>
                                      </p:to>
                                    </p:set>
                                    <p:animEffect transition="in" filter="diamond(in)">
                                      <p:cBhvr>
                                        <p:cTn id="28" dur="2000"/>
                                        <p:tgtEl>
                                          <p:spTgt spid="131080"/>
                                        </p:tgtEl>
                                      </p:cBhvr>
                                    </p:animEffect>
                                  </p:childTnLst>
                                </p:cTn>
                              </p:par>
                            </p:childTnLst>
                          </p:cTn>
                        </p:par>
                        <p:par>
                          <p:cTn id="29" fill="hold" nodeType="afterGroup">
                            <p:stCondLst>
                              <p:cond delay="6000"/>
                            </p:stCondLst>
                            <p:childTnLst>
                              <p:par>
                                <p:cTn id="30" presetID="27" presetClass="entr" presetSubtype="0" fill="hold" nodeType="afterEffect">
                                  <p:stCondLst>
                                    <p:cond delay="0"/>
                                  </p:stCondLst>
                                  <p:iterate type="lt">
                                    <p:tmPct val="50000"/>
                                  </p:iterate>
                                  <p:childTnLst>
                                    <p:set>
                                      <p:cBhvr>
                                        <p:cTn id="31" dur="1" fill="hold">
                                          <p:stCondLst>
                                            <p:cond delay="0"/>
                                          </p:stCondLst>
                                        </p:cTn>
                                        <p:tgtEl>
                                          <p:spTgt spid="131076">
                                            <p:txEl>
                                              <p:pRg st="0" end="0"/>
                                            </p:txEl>
                                          </p:spTgt>
                                        </p:tgtEl>
                                        <p:attrNameLst>
                                          <p:attrName>style.visibility</p:attrName>
                                        </p:attrNameLst>
                                      </p:cBhvr>
                                      <p:to>
                                        <p:strVal val="visible"/>
                                      </p:to>
                                    </p:set>
                                    <p:anim calcmode="discrete" valueType="clr">
                                      <p:cBhvr override="childStyle">
                                        <p:cTn id="32" dur="80"/>
                                        <p:tgtEl>
                                          <p:spTgt spid="13107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31076">
                                            <p:txEl>
                                              <p:pRg st="0" end="0"/>
                                            </p:txEl>
                                          </p:spTgt>
                                        </p:tgtEl>
                                        <p:attrNameLst>
                                          <p:attrName>fillcolor</p:attrName>
                                        </p:attrNameLst>
                                      </p:cBhvr>
                                      <p:tavLst>
                                        <p:tav tm="0">
                                          <p:val>
                                            <p:clrVal>
                                              <a:schemeClr val="accent2"/>
                                            </p:clrVal>
                                          </p:val>
                                        </p:tav>
                                        <p:tav tm="50000">
                                          <p:val>
                                            <p:clrVal>
                                              <a:schemeClr val="hlink"/>
                                            </p:clrVal>
                                          </p:val>
                                        </p:tav>
                                      </p:tavLst>
                                    </p:anim>
                                    <p:set>
                                      <p:cBhvr>
                                        <p:cTn id="34" dur="80"/>
                                        <p:tgtEl>
                                          <p:spTgt spid="131076">
                                            <p:txEl>
                                              <p:pRg st="0" end="0"/>
                                            </p:txEl>
                                          </p:spTgt>
                                        </p:tgtEl>
                                        <p:attrNameLst>
                                          <p:attrName>fill.type</p:attrName>
                                        </p:attrNameLst>
                                      </p:cBhvr>
                                      <p:to>
                                        <p:strVal val="solid"/>
                                      </p:to>
                                    </p:set>
                                  </p:childTnLst>
                                </p:cTn>
                              </p:par>
                            </p:childTnLst>
                          </p:cTn>
                        </p:par>
                        <p:par>
                          <p:cTn id="35" fill="hold" nodeType="afterGroup">
                            <p:stCondLst>
                              <p:cond delay="9760"/>
                            </p:stCondLst>
                            <p:childTnLst>
                              <p:par>
                                <p:cTn id="36" presetID="22"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4"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26C623A8-66B6-47C7-8995-E3018570892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586862DA-FB77-428E-8C98-A16E4C323202}" type="slidenum">
              <a:rPr lang="en-US" altLang="en-US">
                <a:latin typeface="Garamond" panose="02020404030301010803" pitchFamily="18" charset="0"/>
              </a:rPr>
              <a:pPr eaLnBrk="1" hangingPunct="1"/>
              <a:t>70</a:t>
            </a:fld>
            <a:endParaRPr lang="en-US" altLang="en-US">
              <a:latin typeface="Garamond" panose="02020404030301010803" pitchFamily="18" charset="0"/>
            </a:endParaRPr>
          </a:p>
        </p:txBody>
      </p:sp>
      <p:sp>
        <p:nvSpPr>
          <p:cNvPr id="281602" name="Rectangle 2">
            <a:extLst>
              <a:ext uri="{FF2B5EF4-FFF2-40B4-BE49-F238E27FC236}">
                <a16:creationId xmlns:a16="http://schemas.microsoft.com/office/drawing/2014/main" id="{691D0B1C-83B7-4139-A86E-378F632203E3}"/>
              </a:ext>
            </a:extLst>
          </p:cNvPr>
          <p:cNvSpPr>
            <a:spLocks noGrp="1" noChangeArrowheads="1"/>
          </p:cNvSpPr>
          <p:nvPr>
            <p:ph type="title"/>
          </p:nvPr>
        </p:nvSpPr>
        <p:spPr>
          <a:xfrm>
            <a:off x="533400" y="319088"/>
            <a:ext cx="8229600" cy="1139825"/>
          </a:xfrm>
        </p:spPr>
        <p:txBody>
          <a:bodyPr/>
          <a:lstStyle/>
          <a:p>
            <a:pPr>
              <a:defRPr/>
            </a:pPr>
            <a:r>
              <a:rPr lang="en-US" b="1" dirty="0">
                <a:solidFill>
                  <a:srgbClr val="00B050"/>
                </a:solidFill>
                <a:latin typeface="+mn-lt"/>
              </a:rPr>
              <a:t>Review</a:t>
            </a:r>
          </a:p>
        </p:txBody>
      </p:sp>
      <p:sp>
        <p:nvSpPr>
          <p:cNvPr id="281603" name="Rectangle 3">
            <a:extLst>
              <a:ext uri="{FF2B5EF4-FFF2-40B4-BE49-F238E27FC236}">
                <a16:creationId xmlns:a16="http://schemas.microsoft.com/office/drawing/2014/main" id="{DC0B170A-5E96-48C7-A430-76B4AFE42B87}"/>
              </a:ext>
            </a:extLst>
          </p:cNvPr>
          <p:cNvSpPr>
            <a:spLocks noGrp="1" noChangeArrowheads="1"/>
          </p:cNvSpPr>
          <p:nvPr>
            <p:ph type="body" sz="half" idx="1"/>
          </p:nvPr>
        </p:nvSpPr>
        <p:spPr>
          <a:xfrm>
            <a:off x="533400" y="1336675"/>
            <a:ext cx="4038600" cy="4987925"/>
          </a:xfrm>
        </p:spPr>
        <p:txBody>
          <a:bodyPr/>
          <a:lstStyle/>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Kirchhoff’s Laws.</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Loop-current Analysis.</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Counting Independent Loops</a:t>
            </a:r>
            <a:r>
              <a:rPr lang="en-US" altLang="en-US" dirty="0"/>
              <a:t>.</a:t>
            </a:r>
            <a:endParaRPr lang="en-US" altLang="en-US" dirty="0">
              <a:latin typeface="Times New Roman" panose="02020603050405020304" pitchFamily="18" charset="0"/>
            </a:endParaRP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Mesh Analysis.</a:t>
            </a:r>
          </a:p>
          <a:p>
            <a:pPr marL="342900" indent="-342900">
              <a:lnSpc>
                <a:spcPct val="90000"/>
              </a:lnSpc>
              <a:buFont typeface="Arial" panose="020B0604020202020204" pitchFamily="34" charset="0"/>
              <a:buChar char="•"/>
            </a:pPr>
            <a:r>
              <a:rPr lang="en-US" altLang="en-US" sz="2400" dirty="0" err="1">
                <a:latin typeface="Times New Roman" panose="02020603050405020304" pitchFamily="18" charset="0"/>
              </a:rPr>
              <a:t>Supermesh</a:t>
            </a:r>
            <a:r>
              <a:rPr lang="en-US" altLang="en-US" sz="2400" dirty="0">
                <a:latin typeface="Times New Roman" panose="02020603050405020304" pitchFamily="18" charset="0"/>
              </a:rPr>
              <a:t> Method.</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Limitations of Mesh Analysis.</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Planar Network.</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Procedure for Mesh Analysis.</a:t>
            </a:r>
          </a:p>
        </p:txBody>
      </p:sp>
      <p:sp>
        <p:nvSpPr>
          <p:cNvPr id="281604" name="Rectangle 4">
            <a:extLst>
              <a:ext uri="{FF2B5EF4-FFF2-40B4-BE49-F238E27FC236}">
                <a16:creationId xmlns:a16="http://schemas.microsoft.com/office/drawing/2014/main" id="{A3FB5B79-5F25-49F6-9A48-1BFE7F7DCF14}"/>
              </a:ext>
            </a:extLst>
          </p:cNvPr>
          <p:cNvSpPr>
            <a:spLocks noGrp="1" noChangeArrowheads="1"/>
          </p:cNvSpPr>
          <p:nvPr>
            <p:ph type="body" sz="half" idx="2"/>
          </p:nvPr>
        </p:nvSpPr>
        <p:spPr>
          <a:xfrm>
            <a:off x="4724400" y="1336675"/>
            <a:ext cx="4038600" cy="4835525"/>
          </a:xfrm>
        </p:spPr>
        <p:txBody>
          <a:bodyPr/>
          <a:lstStyle/>
          <a:p>
            <a:pPr marL="342900" indent="-342900">
              <a:spcBef>
                <a:spcPct val="0"/>
              </a:spcBef>
              <a:buFont typeface="Arial" panose="020B0604020202020204" pitchFamily="34" charset="0"/>
              <a:buChar char="•"/>
            </a:pPr>
            <a:r>
              <a:rPr lang="en-US" altLang="en-US" sz="2400" dirty="0">
                <a:latin typeface="Times New Roman" panose="02020603050405020304" pitchFamily="18" charset="0"/>
              </a:rPr>
              <a:t>Node Voltages Analysis.</a:t>
            </a:r>
          </a:p>
          <a:p>
            <a:pPr marL="342900" indent="-342900">
              <a:spcBef>
                <a:spcPct val="0"/>
              </a:spcBef>
              <a:buFont typeface="Arial" panose="020B0604020202020204" pitchFamily="34" charset="0"/>
              <a:buChar char="•"/>
            </a:pPr>
            <a:r>
              <a:rPr lang="en-US" altLang="en-US" sz="2400" dirty="0" err="1">
                <a:latin typeface="Times New Roman" panose="02020603050405020304" pitchFamily="18" charset="0"/>
              </a:rPr>
              <a:t>Supernode</a:t>
            </a:r>
            <a:r>
              <a:rPr lang="en-US" altLang="en-US" sz="2400" dirty="0">
                <a:latin typeface="Times New Roman" panose="02020603050405020304" pitchFamily="18" charset="0"/>
              </a:rPr>
              <a:t>.</a:t>
            </a:r>
          </a:p>
          <a:p>
            <a:pPr marL="342900" indent="-342900">
              <a:spcBef>
                <a:spcPct val="0"/>
              </a:spcBef>
              <a:buFont typeface="Arial" panose="020B0604020202020204" pitchFamily="34" charset="0"/>
              <a:buChar char="•"/>
            </a:pPr>
            <a:r>
              <a:rPr lang="en-US" altLang="en-US" sz="2400" dirty="0">
                <a:latin typeface="Times New Roman" panose="02020603050405020304" pitchFamily="18" charset="0"/>
              </a:rPr>
              <a:t>Counting Independent Nodes</a:t>
            </a:r>
          </a:p>
          <a:p>
            <a:pPr marL="342900" indent="-342900">
              <a:spcBef>
                <a:spcPct val="0"/>
              </a:spcBef>
              <a:buFont typeface="Arial" panose="020B0604020202020204" pitchFamily="34" charset="0"/>
              <a:buChar char="•"/>
            </a:pPr>
            <a:r>
              <a:rPr lang="en-US" altLang="en-US" sz="2400" dirty="0">
                <a:latin typeface="Times New Roman" panose="02020603050405020304" pitchFamily="18" charset="0"/>
              </a:rPr>
              <a:t>Nodal Analysis. </a:t>
            </a:r>
          </a:p>
          <a:p>
            <a:pPr marL="342900" indent="-342900">
              <a:lnSpc>
                <a:spcPct val="90000"/>
              </a:lnSpc>
              <a:buFont typeface="Arial" panose="020B0604020202020204" pitchFamily="34" charset="0"/>
              <a:buChar char="•"/>
            </a:pPr>
            <a:r>
              <a:rPr lang="en-US" altLang="en-US" sz="2400" dirty="0">
                <a:latin typeface="Times New Roman" panose="02020603050405020304" pitchFamily="18" charset="0"/>
              </a:rPr>
              <a:t>Choice Between the 	TWO.</a:t>
            </a:r>
          </a:p>
          <a:p>
            <a:pPr marL="342900" indent="-342900">
              <a:lnSpc>
                <a:spcPct val="90000"/>
              </a:lnSpc>
              <a:buFont typeface="Arial" panose="020B0604020202020204" pitchFamily="34" charset="0"/>
              <a:buChar char="•"/>
            </a:pPr>
            <a:endParaRPr lang="en-US" altLang="en-US" sz="2400" dirty="0">
              <a:latin typeface="Times New Roman" panose="02020603050405020304" pitchFamily="18" charset="0"/>
            </a:endParaRPr>
          </a:p>
        </p:txBody>
      </p:sp>
      <p:grpSp>
        <p:nvGrpSpPr>
          <p:cNvPr id="2" name="Group 5">
            <a:extLst>
              <a:ext uri="{FF2B5EF4-FFF2-40B4-BE49-F238E27FC236}">
                <a16:creationId xmlns:a16="http://schemas.microsoft.com/office/drawing/2014/main" id="{780DDB91-52D7-44F4-BD97-1FCEE69ADBF6}"/>
              </a:ext>
            </a:extLst>
          </p:cNvPr>
          <p:cNvGrpSpPr>
            <a:grpSpLocks/>
          </p:cNvGrpSpPr>
          <p:nvPr/>
        </p:nvGrpSpPr>
        <p:grpSpPr bwMode="auto">
          <a:xfrm>
            <a:off x="6324600" y="6477000"/>
            <a:ext cx="2057400" cy="396875"/>
            <a:chOff x="2304" y="4032"/>
            <a:chExt cx="1296" cy="282"/>
          </a:xfrm>
        </p:grpSpPr>
        <p:sp>
          <p:nvSpPr>
            <p:cNvPr id="101385" name="AutoShape 6">
              <a:extLst>
                <a:ext uri="{FF2B5EF4-FFF2-40B4-BE49-F238E27FC236}">
                  <a16:creationId xmlns:a16="http://schemas.microsoft.com/office/drawing/2014/main" id="{6160A68A-3655-4467-B215-44B91BB2500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01386" name="Text Box 7">
              <a:extLst>
                <a:ext uri="{FF2B5EF4-FFF2-40B4-BE49-F238E27FC236}">
                  <a16:creationId xmlns:a16="http://schemas.microsoft.com/office/drawing/2014/main" id="{B174E831-8CC1-4971-BCD2-1C7852609BF1}"/>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wipe(down)">
                                      <p:cBhvr>
                                        <p:cTn id="7" dur="580">
                                          <p:stCondLst>
                                            <p:cond delay="0"/>
                                          </p:stCondLst>
                                        </p:cTn>
                                        <p:tgtEl>
                                          <p:spTgt spid="281602"/>
                                        </p:tgtEl>
                                      </p:cBhvr>
                                    </p:animEffect>
                                    <p:anim calcmode="lin" valueType="num">
                                      <p:cBhvr>
                                        <p:cTn id="8" dur="1822" tmFilter="0,0; 0.14,0.36; 0.43,0.73; 0.71,0.91; 1.0,1.0">
                                          <p:stCondLst>
                                            <p:cond delay="0"/>
                                          </p:stCondLst>
                                        </p:cTn>
                                        <p:tgtEl>
                                          <p:spTgt spid="28160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160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160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160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160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1602"/>
                                        </p:tgtEl>
                                      </p:cBhvr>
                                      <p:to x="100000" y="60000"/>
                                    </p:animScale>
                                    <p:animScale>
                                      <p:cBhvr>
                                        <p:cTn id="14" dur="166" decel="50000">
                                          <p:stCondLst>
                                            <p:cond delay="676"/>
                                          </p:stCondLst>
                                        </p:cTn>
                                        <p:tgtEl>
                                          <p:spTgt spid="281602"/>
                                        </p:tgtEl>
                                      </p:cBhvr>
                                      <p:to x="100000" y="100000"/>
                                    </p:animScale>
                                    <p:animScale>
                                      <p:cBhvr>
                                        <p:cTn id="15" dur="26">
                                          <p:stCondLst>
                                            <p:cond delay="1312"/>
                                          </p:stCondLst>
                                        </p:cTn>
                                        <p:tgtEl>
                                          <p:spTgt spid="281602"/>
                                        </p:tgtEl>
                                      </p:cBhvr>
                                      <p:to x="100000" y="80000"/>
                                    </p:animScale>
                                    <p:animScale>
                                      <p:cBhvr>
                                        <p:cTn id="16" dur="166" decel="50000">
                                          <p:stCondLst>
                                            <p:cond delay="1338"/>
                                          </p:stCondLst>
                                        </p:cTn>
                                        <p:tgtEl>
                                          <p:spTgt spid="281602"/>
                                        </p:tgtEl>
                                      </p:cBhvr>
                                      <p:to x="100000" y="100000"/>
                                    </p:animScale>
                                    <p:animScale>
                                      <p:cBhvr>
                                        <p:cTn id="17" dur="26">
                                          <p:stCondLst>
                                            <p:cond delay="1642"/>
                                          </p:stCondLst>
                                        </p:cTn>
                                        <p:tgtEl>
                                          <p:spTgt spid="281602"/>
                                        </p:tgtEl>
                                      </p:cBhvr>
                                      <p:to x="100000" y="90000"/>
                                    </p:animScale>
                                    <p:animScale>
                                      <p:cBhvr>
                                        <p:cTn id="18" dur="166" decel="50000">
                                          <p:stCondLst>
                                            <p:cond delay="1668"/>
                                          </p:stCondLst>
                                        </p:cTn>
                                        <p:tgtEl>
                                          <p:spTgt spid="281602"/>
                                        </p:tgtEl>
                                      </p:cBhvr>
                                      <p:to x="100000" y="100000"/>
                                    </p:animScale>
                                    <p:animScale>
                                      <p:cBhvr>
                                        <p:cTn id="19" dur="26">
                                          <p:stCondLst>
                                            <p:cond delay="1808"/>
                                          </p:stCondLst>
                                        </p:cTn>
                                        <p:tgtEl>
                                          <p:spTgt spid="281602"/>
                                        </p:tgtEl>
                                      </p:cBhvr>
                                      <p:to x="100000" y="95000"/>
                                    </p:animScale>
                                    <p:animScale>
                                      <p:cBhvr>
                                        <p:cTn id="20" dur="166" decel="50000">
                                          <p:stCondLst>
                                            <p:cond delay="1834"/>
                                          </p:stCondLst>
                                        </p:cTn>
                                        <p:tgtEl>
                                          <p:spTgt spid="281602"/>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81603">
                                            <p:txEl>
                                              <p:pRg st="0" end="0"/>
                                            </p:txEl>
                                          </p:spTgt>
                                        </p:tgtEl>
                                        <p:attrNameLst>
                                          <p:attrName>style.visibility</p:attrName>
                                        </p:attrNameLst>
                                      </p:cBhvr>
                                      <p:to>
                                        <p:strVal val="visible"/>
                                      </p:to>
                                    </p:set>
                                    <p:animEffect transition="in" filter="fade">
                                      <p:cBhvr>
                                        <p:cTn id="24" dur="1000"/>
                                        <p:tgtEl>
                                          <p:spTgt spid="281603">
                                            <p:txEl>
                                              <p:pRg st="0" end="0"/>
                                            </p:txEl>
                                          </p:spTgt>
                                        </p:tgtEl>
                                      </p:cBhvr>
                                    </p:animEffect>
                                    <p:anim calcmode="lin" valueType="num">
                                      <p:cBhvr>
                                        <p:cTn id="25" dur="1000" fill="hold"/>
                                        <p:tgtEl>
                                          <p:spTgt spid="281603">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81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0" presetClass="entr" presetSubtype="0" fill="hold" grpId="0" nodeType="clickEffect">
                                  <p:stCondLst>
                                    <p:cond delay="0"/>
                                  </p:stCondLst>
                                  <p:iterate type="lt">
                                    <p:tmPct val="10000"/>
                                  </p:iterate>
                                  <p:childTnLst>
                                    <p:set>
                                      <p:cBhvr>
                                        <p:cTn id="30" dur="1" fill="hold">
                                          <p:stCondLst>
                                            <p:cond delay="0"/>
                                          </p:stCondLst>
                                        </p:cTn>
                                        <p:tgtEl>
                                          <p:spTgt spid="281603">
                                            <p:txEl>
                                              <p:pRg st="1" end="1"/>
                                            </p:txEl>
                                          </p:spTgt>
                                        </p:tgtEl>
                                        <p:attrNameLst>
                                          <p:attrName>style.visibility</p:attrName>
                                        </p:attrNameLst>
                                      </p:cBhvr>
                                      <p:to>
                                        <p:strVal val="visible"/>
                                      </p:to>
                                    </p:set>
                                    <p:animEffect transition="in" filter="fade">
                                      <p:cBhvr>
                                        <p:cTn id="31" dur="1000"/>
                                        <p:tgtEl>
                                          <p:spTgt spid="281603">
                                            <p:txEl>
                                              <p:pRg st="1" end="1"/>
                                            </p:txEl>
                                          </p:spTgt>
                                        </p:tgtEl>
                                      </p:cBhvr>
                                    </p:animEffect>
                                    <p:anim calcmode="lin" valueType="num">
                                      <p:cBhvr>
                                        <p:cTn id="32" dur="1000" fill="hold"/>
                                        <p:tgtEl>
                                          <p:spTgt spid="281603">
                                            <p:txEl>
                                              <p:pRg st="1" end="1"/>
                                            </p:txEl>
                                          </p:spTgt>
                                        </p:tgtEl>
                                        <p:attrNameLst>
                                          <p:attrName>ppt_x</p:attrName>
                                        </p:attrNameLst>
                                      </p:cBhvr>
                                      <p:tavLst>
                                        <p:tav tm="0">
                                          <p:val>
                                            <p:strVal val="#ppt_x-.1"/>
                                          </p:val>
                                        </p:tav>
                                        <p:tav tm="100000">
                                          <p:val>
                                            <p:strVal val="#ppt_x"/>
                                          </p:val>
                                        </p:tav>
                                      </p:tavLst>
                                    </p:anim>
                                    <p:anim calcmode="lin" valueType="num">
                                      <p:cBhvr>
                                        <p:cTn id="33" dur="1000" fill="hold"/>
                                        <p:tgtEl>
                                          <p:spTgt spid="281603">
                                            <p:txEl>
                                              <p:pRg st="1" end="1"/>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40" presetClass="entr" presetSubtype="0" fill="hold" grpId="0" nodeType="afterEffect">
                                  <p:stCondLst>
                                    <p:cond delay="0"/>
                                  </p:stCondLst>
                                  <p:iterate type="lt">
                                    <p:tmPct val="10000"/>
                                  </p:iterate>
                                  <p:childTnLst>
                                    <p:set>
                                      <p:cBhvr>
                                        <p:cTn id="36" dur="1" fill="hold">
                                          <p:stCondLst>
                                            <p:cond delay="0"/>
                                          </p:stCondLst>
                                        </p:cTn>
                                        <p:tgtEl>
                                          <p:spTgt spid="281603">
                                            <p:txEl>
                                              <p:pRg st="2" end="2"/>
                                            </p:txEl>
                                          </p:spTgt>
                                        </p:tgtEl>
                                        <p:attrNameLst>
                                          <p:attrName>style.visibility</p:attrName>
                                        </p:attrNameLst>
                                      </p:cBhvr>
                                      <p:to>
                                        <p:strVal val="visible"/>
                                      </p:to>
                                    </p:set>
                                    <p:animEffect transition="in" filter="fade">
                                      <p:cBhvr>
                                        <p:cTn id="37" dur="1000"/>
                                        <p:tgtEl>
                                          <p:spTgt spid="281603">
                                            <p:txEl>
                                              <p:pRg st="2" end="2"/>
                                            </p:txEl>
                                          </p:spTgt>
                                        </p:tgtEl>
                                      </p:cBhvr>
                                    </p:animEffect>
                                    <p:anim calcmode="lin" valueType="num">
                                      <p:cBhvr>
                                        <p:cTn id="38" dur="1000" fill="hold"/>
                                        <p:tgtEl>
                                          <p:spTgt spid="281603">
                                            <p:txEl>
                                              <p:pRg st="2" end="2"/>
                                            </p:txEl>
                                          </p:spTgt>
                                        </p:tgtEl>
                                        <p:attrNameLst>
                                          <p:attrName>ppt_x</p:attrName>
                                        </p:attrNameLst>
                                      </p:cBhvr>
                                      <p:tavLst>
                                        <p:tav tm="0">
                                          <p:val>
                                            <p:strVal val="#ppt_x-.1"/>
                                          </p:val>
                                        </p:tav>
                                        <p:tav tm="100000">
                                          <p:val>
                                            <p:strVal val="#ppt_x"/>
                                          </p:val>
                                        </p:tav>
                                      </p:tavLst>
                                    </p:anim>
                                    <p:anim calcmode="lin" valueType="num">
                                      <p:cBhvr>
                                        <p:cTn id="39" dur="1000" fill="hold"/>
                                        <p:tgtEl>
                                          <p:spTgt spid="281603">
                                            <p:txEl>
                                              <p:pRg st="2" end="2"/>
                                            </p:txEl>
                                          </p:spTgt>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6400"/>
                            </p:stCondLst>
                            <p:childTnLst>
                              <p:par>
                                <p:cTn id="41" presetID="40" presetClass="entr" presetSubtype="0" fill="hold" grpId="0" nodeType="afterEffect">
                                  <p:stCondLst>
                                    <p:cond delay="0"/>
                                  </p:stCondLst>
                                  <p:iterate type="lt">
                                    <p:tmPct val="10000"/>
                                  </p:iterate>
                                  <p:childTnLst>
                                    <p:set>
                                      <p:cBhvr>
                                        <p:cTn id="42" dur="1" fill="hold">
                                          <p:stCondLst>
                                            <p:cond delay="0"/>
                                          </p:stCondLst>
                                        </p:cTn>
                                        <p:tgtEl>
                                          <p:spTgt spid="281603">
                                            <p:txEl>
                                              <p:pRg st="3" end="3"/>
                                            </p:txEl>
                                          </p:spTgt>
                                        </p:tgtEl>
                                        <p:attrNameLst>
                                          <p:attrName>style.visibility</p:attrName>
                                        </p:attrNameLst>
                                      </p:cBhvr>
                                      <p:to>
                                        <p:strVal val="visible"/>
                                      </p:to>
                                    </p:set>
                                    <p:animEffect transition="in" filter="fade">
                                      <p:cBhvr>
                                        <p:cTn id="43" dur="1000"/>
                                        <p:tgtEl>
                                          <p:spTgt spid="281603">
                                            <p:txEl>
                                              <p:pRg st="3" end="3"/>
                                            </p:txEl>
                                          </p:spTgt>
                                        </p:tgtEl>
                                      </p:cBhvr>
                                    </p:animEffect>
                                    <p:anim calcmode="lin" valueType="num">
                                      <p:cBhvr>
                                        <p:cTn id="44" dur="1000" fill="hold"/>
                                        <p:tgtEl>
                                          <p:spTgt spid="281603">
                                            <p:txEl>
                                              <p:pRg st="3" end="3"/>
                                            </p:txEl>
                                          </p:spTgt>
                                        </p:tgtEl>
                                        <p:attrNameLst>
                                          <p:attrName>ppt_x</p:attrName>
                                        </p:attrNameLst>
                                      </p:cBhvr>
                                      <p:tavLst>
                                        <p:tav tm="0">
                                          <p:val>
                                            <p:strVal val="#ppt_x-.1"/>
                                          </p:val>
                                        </p:tav>
                                        <p:tav tm="100000">
                                          <p:val>
                                            <p:strVal val="#ppt_x"/>
                                          </p:val>
                                        </p:tav>
                                      </p:tavLst>
                                    </p:anim>
                                    <p:anim calcmode="lin" valueType="num">
                                      <p:cBhvr>
                                        <p:cTn id="45" dur="1000" fill="hold"/>
                                        <p:tgtEl>
                                          <p:spTgt spid="281603">
                                            <p:txEl>
                                              <p:pRg st="3" end="3"/>
                                            </p:txEl>
                                          </p:spTgt>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8600"/>
                            </p:stCondLst>
                            <p:childTnLst>
                              <p:par>
                                <p:cTn id="47" presetID="40" presetClass="entr" presetSubtype="0" fill="hold" grpId="0" nodeType="afterEffect">
                                  <p:stCondLst>
                                    <p:cond delay="0"/>
                                  </p:stCondLst>
                                  <p:iterate type="lt">
                                    <p:tmPct val="10000"/>
                                  </p:iterate>
                                  <p:childTnLst>
                                    <p:set>
                                      <p:cBhvr>
                                        <p:cTn id="48" dur="1" fill="hold">
                                          <p:stCondLst>
                                            <p:cond delay="0"/>
                                          </p:stCondLst>
                                        </p:cTn>
                                        <p:tgtEl>
                                          <p:spTgt spid="281603">
                                            <p:txEl>
                                              <p:pRg st="4" end="4"/>
                                            </p:txEl>
                                          </p:spTgt>
                                        </p:tgtEl>
                                        <p:attrNameLst>
                                          <p:attrName>style.visibility</p:attrName>
                                        </p:attrNameLst>
                                      </p:cBhvr>
                                      <p:to>
                                        <p:strVal val="visible"/>
                                      </p:to>
                                    </p:set>
                                    <p:animEffect transition="in" filter="fade">
                                      <p:cBhvr>
                                        <p:cTn id="49" dur="1000"/>
                                        <p:tgtEl>
                                          <p:spTgt spid="281603">
                                            <p:txEl>
                                              <p:pRg st="4" end="4"/>
                                            </p:txEl>
                                          </p:spTgt>
                                        </p:tgtEl>
                                      </p:cBhvr>
                                    </p:animEffect>
                                    <p:anim calcmode="lin" valueType="num">
                                      <p:cBhvr>
                                        <p:cTn id="50" dur="1000" fill="hold"/>
                                        <p:tgtEl>
                                          <p:spTgt spid="281603">
                                            <p:txEl>
                                              <p:pRg st="4" end="4"/>
                                            </p:txEl>
                                          </p:spTgt>
                                        </p:tgtEl>
                                        <p:attrNameLst>
                                          <p:attrName>ppt_x</p:attrName>
                                        </p:attrNameLst>
                                      </p:cBhvr>
                                      <p:tavLst>
                                        <p:tav tm="0">
                                          <p:val>
                                            <p:strVal val="#ppt_x-.1"/>
                                          </p:val>
                                        </p:tav>
                                        <p:tav tm="100000">
                                          <p:val>
                                            <p:strVal val="#ppt_x"/>
                                          </p:val>
                                        </p:tav>
                                      </p:tavLst>
                                    </p:anim>
                                    <p:anim calcmode="lin" valueType="num">
                                      <p:cBhvr>
                                        <p:cTn id="51" dur="1000" fill="hold"/>
                                        <p:tgtEl>
                                          <p:spTgt spid="281603">
                                            <p:txEl>
                                              <p:pRg st="4" end="4"/>
                                            </p:txEl>
                                          </p:spTgt>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11100"/>
                            </p:stCondLst>
                            <p:childTnLst>
                              <p:par>
                                <p:cTn id="53" presetID="40" presetClass="entr" presetSubtype="0" fill="hold" grpId="0" nodeType="afterEffect">
                                  <p:stCondLst>
                                    <p:cond delay="0"/>
                                  </p:stCondLst>
                                  <p:iterate type="lt">
                                    <p:tmPct val="10000"/>
                                  </p:iterate>
                                  <p:childTnLst>
                                    <p:set>
                                      <p:cBhvr>
                                        <p:cTn id="54" dur="1" fill="hold">
                                          <p:stCondLst>
                                            <p:cond delay="0"/>
                                          </p:stCondLst>
                                        </p:cTn>
                                        <p:tgtEl>
                                          <p:spTgt spid="281603">
                                            <p:txEl>
                                              <p:pRg st="5" end="5"/>
                                            </p:txEl>
                                          </p:spTgt>
                                        </p:tgtEl>
                                        <p:attrNameLst>
                                          <p:attrName>style.visibility</p:attrName>
                                        </p:attrNameLst>
                                      </p:cBhvr>
                                      <p:to>
                                        <p:strVal val="visible"/>
                                      </p:to>
                                    </p:set>
                                    <p:animEffect transition="in" filter="fade">
                                      <p:cBhvr>
                                        <p:cTn id="55" dur="1000"/>
                                        <p:tgtEl>
                                          <p:spTgt spid="281603">
                                            <p:txEl>
                                              <p:pRg st="5" end="5"/>
                                            </p:txEl>
                                          </p:spTgt>
                                        </p:tgtEl>
                                      </p:cBhvr>
                                    </p:animEffect>
                                    <p:anim calcmode="lin" valueType="num">
                                      <p:cBhvr>
                                        <p:cTn id="56" dur="1000" fill="hold"/>
                                        <p:tgtEl>
                                          <p:spTgt spid="281603">
                                            <p:txEl>
                                              <p:pRg st="5" end="5"/>
                                            </p:txEl>
                                          </p:spTgt>
                                        </p:tgtEl>
                                        <p:attrNameLst>
                                          <p:attrName>ppt_x</p:attrName>
                                        </p:attrNameLst>
                                      </p:cBhvr>
                                      <p:tavLst>
                                        <p:tav tm="0">
                                          <p:val>
                                            <p:strVal val="#ppt_x-.1"/>
                                          </p:val>
                                        </p:tav>
                                        <p:tav tm="100000">
                                          <p:val>
                                            <p:strVal val="#ppt_x"/>
                                          </p:val>
                                        </p:tav>
                                      </p:tavLst>
                                    </p:anim>
                                    <p:anim calcmode="lin" valueType="num">
                                      <p:cBhvr>
                                        <p:cTn id="57" dur="1000" fill="hold"/>
                                        <p:tgtEl>
                                          <p:spTgt spid="281603">
                                            <p:txEl>
                                              <p:pRg st="5" end="5"/>
                                            </p:txEl>
                                          </p:spTgt>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14600"/>
                            </p:stCondLst>
                            <p:childTnLst>
                              <p:par>
                                <p:cTn id="59" presetID="40" presetClass="entr" presetSubtype="0" fill="hold" grpId="0" nodeType="afterEffect">
                                  <p:stCondLst>
                                    <p:cond delay="0"/>
                                  </p:stCondLst>
                                  <p:iterate type="lt">
                                    <p:tmPct val="10000"/>
                                  </p:iterate>
                                  <p:childTnLst>
                                    <p:set>
                                      <p:cBhvr>
                                        <p:cTn id="60" dur="1" fill="hold">
                                          <p:stCondLst>
                                            <p:cond delay="0"/>
                                          </p:stCondLst>
                                        </p:cTn>
                                        <p:tgtEl>
                                          <p:spTgt spid="281603">
                                            <p:txEl>
                                              <p:pRg st="6" end="6"/>
                                            </p:txEl>
                                          </p:spTgt>
                                        </p:tgtEl>
                                        <p:attrNameLst>
                                          <p:attrName>style.visibility</p:attrName>
                                        </p:attrNameLst>
                                      </p:cBhvr>
                                      <p:to>
                                        <p:strVal val="visible"/>
                                      </p:to>
                                    </p:set>
                                    <p:animEffect transition="in" filter="fade">
                                      <p:cBhvr>
                                        <p:cTn id="61" dur="1000"/>
                                        <p:tgtEl>
                                          <p:spTgt spid="281603">
                                            <p:txEl>
                                              <p:pRg st="6" end="6"/>
                                            </p:txEl>
                                          </p:spTgt>
                                        </p:tgtEl>
                                      </p:cBhvr>
                                    </p:animEffect>
                                    <p:anim calcmode="lin" valueType="num">
                                      <p:cBhvr>
                                        <p:cTn id="62" dur="1000" fill="hold"/>
                                        <p:tgtEl>
                                          <p:spTgt spid="281603">
                                            <p:txEl>
                                              <p:pRg st="6" end="6"/>
                                            </p:txEl>
                                          </p:spTgt>
                                        </p:tgtEl>
                                        <p:attrNameLst>
                                          <p:attrName>ppt_x</p:attrName>
                                        </p:attrNameLst>
                                      </p:cBhvr>
                                      <p:tavLst>
                                        <p:tav tm="0">
                                          <p:val>
                                            <p:strVal val="#ppt_x-.1"/>
                                          </p:val>
                                        </p:tav>
                                        <p:tav tm="100000">
                                          <p:val>
                                            <p:strVal val="#ppt_x"/>
                                          </p:val>
                                        </p:tav>
                                      </p:tavLst>
                                    </p:anim>
                                    <p:anim calcmode="lin" valueType="num">
                                      <p:cBhvr>
                                        <p:cTn id="63" dur="1000" fill="hold"/>
                                        <p:tgtEl>
                                          <p:spTgt spid="281603">
                                            <p:txEl>
                                              <p:pRg st="6" end="6"/>
                                            </p:txEl>
                                          </p:spTgt>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16900"/>
                            </p:stCondLst>
                            <p:childTnLst>
                              <p:par>
                                <p:cTn id="65" presetID="40" presetClass="entr" presetSubtype="0" fill="hold" grpId="0" nodeType="afterEffect">
                                  <p:stCondLst>
                                    <p:cond delay="0"/>
                                  </p:stCondLst>
                                  <p:iterate type="lt">
                                    <p:tmPct val="10000"/>
                                  </p:iterate>
                                  <p:childTnLst>
                                    <p:set>
                                      <p:cBhvr>
                                        <p:cTn id="66" dur="1" fill="hold">
                                          <p:stCondLst>
                                            <p:cond delay="0"/>
                                          </p:stCondLst>
                                        </p:cTn>
                                        <p:tgtEl>
                                          <p:spTgt spid="281603">
                                            <p:txEl>
                                              <p:pRg st="7" end="7"/>
                                            </p:txEl>
                                          </p:spTgt>
                                        </p:tgtEl>
                                        <p:attrNameLst>
                                          <p:attrName>style.visibility</p:attrName>
                                        </p:attrNameLst>
                                      </p:cBhvr>
                                      <p:to>
                                        <p:strVal val="visible"/>
                                      </p:to>
                                    </p:set>
                                    <p:animEffect transition="in" filter="fade">
                                      <p:cBhvr>
                                        <p:cTn id="67" dur="1000"/>
                                        <p:tgtEl>
                                          <p:spTgt spid="281603">
                                            <p:txEl>
                                              <p:pRg st="7" end="7"/>
                                            </p:txEl>
                                          </p:spTgt>
                                        </p:tgtEl>
                                      </p:cBhvr>
                                    </p:animEffect>
                                    <p:anim calcmode="lin" valueType="num">
                                      <p:cBhvr>
                                        <p:cTn id="68" dur="1000" fill="hold"/>
                                        <p:tgtEl>
                                          <p:spTgt spid="281603">
                                            <p:txEl>
                                              <p:pRg st="7" end="7"/>
                                            </p:txEl>
                                          </p:spTgt>
                                        </p:tgtEl>
                                        <p:attrNameLst>
                                          <p:attrName>ppt_x</p:attrName>
                                        </p:attrNameLst>
                                      </p:cBhvr>
                                      <p:tavLst>
                                        <p:tav tm="0">
                                          <p:val>
                                            <p:strVal val="#ppt_x-.1"/>
                                          </p:val>
                                        </p:tav>
                                        <p:tav tm="100000">
                                          <p:val>
                                            <p:strVal val="#ppt_x"/>
                                          </p:val>
                                        </p:tav>
                                      </p:tavLst>
                                    </p:anim>
                                    <p:anim calcmode="lin" valueType="num">
                                      <p:cBhvr>
                                        <p:cTn id="69" dur="1000" fill="hold"/>
                                        <p:tgtEl>
                                          <p:spTgt spid="281603">
                                            <p:txEl>
                                              <p:pRg st="7" end="7"/>
                                            </p:txEl>
                                          </p:spTgt>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20300"/>
                            </p:stCondLst>
                            <p:childTnLst>
                              <p:par>
                                <p:cTn id="71" presetID="40" presetClass="entr" presetSubtype="0" fill="hold" grpId="0" nodeType="afterEffect">
                                  <p:stCondLst>
                                    <p:cond delay="0"/>
                                  </p:stCondLst>
                                  <p:iterate type="lt">
                                    <p:tmPct val="10000"/>
                                  </p:iterate>
                                  <p:childTnLst>
                                    <p:set>
                                      <p:cBhvr>
                                        <p:cTn id="72" dur="1" fill="hold">
                                          <p:stCondLst>
                                            <p:cond delay="0"/>
                                          </p:stCondLst>
                                        </p:cTn>
                                        <p:tgtEl>
                                          <p:spTgt spid="281604">
                                            <p:txEl>
                                              <p:pRg st="0" end="0"/>
                                            </p:txEl>
                                          </p:spTgt>
                                        </p:tgtEl>
                                        <p:attrNameLst>
                                          <p:attrName>style.visibility</p:attrName>
                                        </p:attrNameLst>
                                      </p:cBhvr>
                                      <p:to>
                                        <p:strVal val="visible"/>
                                      </p:to>
                                    </p:set>
                                    <p:animEffect transition="in" filter="fade">
                                      <p:cBhvr>
                                        <p:cTn id="73" dur="1000"/>
                                        <p:tgtEl>
                                          <p:spTgt spid="281604">
                                            <p:txEl>
                                              <p:pRg st="0" end="0"/>
                                            </p:txEl>
                                          </p:spTgt>
                                        </p:tgtEl>
                                      </p:cBhvr>
                                    </p:animEffect>
                                    <p:anim calcmode="lin" valueType="num">
                                      <p:cBhvr>
                                        <p:cTn id="74" dur="1000" fill="hold"/>
                                        <p:tgtEl>
                                          <p:spTgt spid="281604">
                                            <p:txEl>
                                              <p:pRg st="0" end="0"/>
                                            </p:txEl>
                                          </p:spTgt>
                                        </p:tgtEl>
                                        <p:attrNameLst>
                                          <p:attrName>ppt_x</p:attrName>
                                        </p:attrNameLst>
                                      </p:cBhvr>
                                      <p:tavLst>
                                        <p:tav tm="0">
                                          <p:val>
                                            <p:strVal val="#ppt_x-.1"/>
                                          </p:val>
                                        </p:tav>
                                        <p:tav tm="100000">
                                          <p:val>
                                            <p:strVal val="#ppt_x"/>
                                          </p:val>
                                        </p:tav>
                                      </p:tavLst>
                                    </p:anim>
                                    <p:anim calcmode="lin" valueType="num">
                                      <p:cBhvr>
                                        <p:cTn id="75" dur="1000" fill="hold"/>
                                        <p:tgtEl>
                                          <p:spTgt spid="281604">
                                            <p:txEl>
                                              <p:pRg st="0" end="0"/>
                                            </p:txEl>
                                          </p:spTgt>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23300"/>
                            </p:stCondLst>
                            <p:childTnLst>
                              <p:par>
                                <p:cTn id="77" presetID="40" presetClass="entr" presetSubtype="0" fill="hold" grpId="0" nodeType="afterEffect">
                                  <p:stCondLst>
                                    <p:cond delay="0"/>
                                  </p:stCondLst>
                                  <p:iterate type="lt">
                                    <p:tmPct val="10000"/>
                                  </p:iterate>
                                  <p:childTnLst>
                                    <p:set>
                                      <p:cBhvr>
                                        <p:cTn id="78" dur="1" fill="hold">
                                          <p:stCondLst>
                                            <p:cond delay="0"/>
                                          </p:stCondLst>
                                        </p:cTn>
                                        <p:tgtEl>
                                          <p:spTgt spid="281604">
                                            <p:txEl>
                                              <p:pRg st="1" end="1"/>
                                            </p:txEl>
                                          </p:spTgt>
                                        </p:tgtEl>
                                        <p:attrNameLst>
                                          <p:attrName>style.visibility</p:attrName>
                                        </p:attrNameLst>
                                      </p:cBhvr>
                                      <p:to>
                                        <p:strVal val="visible"/>
                                      </p:to>
                                    </p:set>
                                    <p:animEffect transition="in" filter="fade">
                                      <p:cBhvr>
                                        <p:cTn id="79" dur="1000"/>
                                        <p:tgtEl>
                                          <p:spTgt spid="281604">
                                            <p:txEl>
                                              <p:pRg st="1" end="1"/>
                                            </p:txEl>
                                          </p:spTgt>
                                        </p:tgtEl>
                                      </p:cBhvr>
                                    </p:animEffect>
                                    <p:anim calcmode="lin" valueType="num">
                                      <p:cBhvr>
                                        <p:cTn id="80" dur="1000" fill="hold"/>
                                        <p:tgtEl>
                                          <p:spTgt spid="281604">
                                            <p:txEl>
                                              <p:pRg st="1" end="1"/>
                                            </p:txEl>
                                          </p:spTgt>
                                        </p:tgtEl>
                                        <p:attrNameLst>
                                          <p:attrName>ppt_x</p:attrName>
                                        </p:attrNameLst>
                                      </p:cBhvr>
                                      <p:tavLst>
                                        <p:tav tm="0">
                                          <p:val>
                                            <p:strVal val="#ppt_x-.1"/>
                                          </p:val>
                                        </p:tav>
                                        <p:tav tm="100000">
                                          <p:val>
                                            <p:strVal val="#ppt_x"/>
                                          </p:val>
                                        </p:tav>
                                      </p:tavLst>
                                    </p:anim>
                                    <p:anim calcmode="lin" valueType="num">
                                      <p:cBhvr>
                                        <p:cTn id="81" dur="1000" fill="hold"/>
                                        <p:tgtEl>
                                          <p:spTgt spid="281604">
                                            <p:txEl>
                                              <p:pRg st="1" end="1"/>
                                            </p:txEl>
                                          </p:spTgt>
                                        </p:tgtEl>
                                        <p:attrNameLst>
                                          <p:attrName>ppt_y</p:attrName>
                                        </p:attrNameLst>
                                      </p:cBhvr>
                                      <p:tavLst>
                                        <p:tav tm="0">
                                          <p:val>
                                            <p:strVal val="#ppt_y"/>
                                          </p:val>
                                        </p:tav>
                                        <p:tav tm="100000">
                                          <p:val>
                                            <p:strVal val="#ppt_y"/>
                                          </p:val>
                                        </p:tav>
                                      </p:tavLst>
                                    </p:anim>
                                  </p:childTnLst>
                                </p:cTn>
                              </p:par>
                            </p:childTnLst>
                          </p:cTn>
                        </p:par>
                        <p:par>
                          <p:cTn id="82" fill="hold" nodeType="afterGroup">
                            <p:stCondLst>
                              <p:cond delay="25200"/>
                            </p:stCondLst>
                            <p:childTnLst>
                              <p:par>
                                <p:cTn id="83" presetID="40" presetClass="entr" presetSubtype="0" fill="hold" grpId="0" nodeType="afterEffect">
                                  <p:stCondLst>
                                    <p:cond delay="0"/>
                                  </p:stCondLst>
                                  <p:iterate type="lt">
                                    <p:tmPct val="10000"/>
                                  </p:iterate>
                                  <p:childTnLst>
                                    <p:set>
                                      <p:cBhvr>
                                        <p:cTn id="84" dur="1" fill="hold">
                                          <p:stCondLst>
                                            <p:cond delay="0"/>
                                          </p:stCondLst>
                                        </p:cTn>
                                        <p:tgtEl>
                                          <p:spTgt spid="281604">
                                            <p:txEl>
                                              <p:pRg st="2" end="2"/>
                                            </p:txEl>
                                          </p:spTgt>
                                        </p:tgtEl>
                                        <p:attrNameLst>
                                          <p:attrName>style.visibility</p:attrName>
                                        </p:attrNameLst>
                                      </p:cBhvr>
                                      <p:to>
                                        <p:strVal val="visible"/>
                                      </p:to>
                                    </p:set>
                                    <p:animEffect transition="in" filter="fade">
                                      <p:cBhvr>
                                        <p:cTn id="85" dur="1000"/>
                                        <p:tgtEl>
                                          <p:spTgt spid="281604">
                                            <p:txEl>
                                              <p:pRg st="2" end="2"/>
                                            </p:txEl>
                                          </p:spTgt>
                                        </p:tgtEl>
                                      </p:cBhvr>
                                    </p:animEffect>
                                    <p:anim calcmode="lin" valueType="num">
                                      <p:cBhvr>
                                        <p:cTn id="86" dur="1000" fill="hold"/>
                                        <p:tgtEl>
                                          <p:spTgt spid="281604">
                                            <p:txEl>
                                              <p:pRg st="2" end="2"/>
                                            </p:txEl>
                                          </p:spTgt>
                                        </p:tgtEl>
                                        <p:attrNameLst>
                                          <p:attrName>ppt_x</p:attrName>
                                        </p:attrNameLst>
                                      </p:cBhvr>
                                      <p:tavLst>
                                        <p:tav tm="0">
                                          <p:val>
                                            <p:strVal val="#ppt_x-.1"/>
                                          </p:val>
                                        </p:tav>
                                        <p:tav tm="100000">
                                          <p:val>
                                            <p:strVal val="#ppt_x"/>
                                          </p:val>
                                        </p:tav>
                                      </p:tavLst>
                                    </p:anim>
                                    <p:anim calcmode="lin" valueType="num">
                                      <p:cBhvr>
                                        <p:cTn id="87" dur="1000" fill="hold"/>
                                        <p:tgtEl>
                                          <p:spTgt spid="281604">
                                            <p:txEl>
                                              <p:pRg st="2" end="2"/>
                                            </p:txEl>
                                          </p:spTgt>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28500"/>
                            </p:stCondLst>
                            <p:childTnLst>
                              <p:par>
                                <p:cTn id="89" presetID="40" presetClass="entr" presetSubtype="0" fill="hold" grpId="0" nodeType="afterEffect">
                                  <p:stCondLst>
                                    <p:cond delay="0"/>
                                  </p:stCondLst>
                                  <p:iterate type="lt">
                                    <p:tmPct val="10000"/>
                                  </p:iterate>
                                  <p:childTnLst>
                                    <p:set>
                                      <p:cBhvr>
                                        <p:cTn id="90" dur="1" fill="hold">
                                          <p:stCondLst>
                                            <p:cond delay="0"/>
                                          </p:stCondLst>
                                        </p:cTn>
                                        <p:tgtEl>
                                          <p:spTgt spid="281604">
                                            <p:txEl>
                                              <p:pRg st="3" end="3"/>
                                            </p:txEl>
                                          </p:spTgt>
                                        </p:tgtEl>
                                        <p:attrNameLst>
                                          <p:attrName>style.visibility</p:attrName>
                                        </p:attrNameLst>
                                      </p:cBhvr>
                                      <p:to>
                                        <p:strVal val="visible"/>
                                      </p:to>
                                    </p:set>
                                    <p:animEffect transition="in" filter="fade">
                                      <p:cBhvr>
                                        <p:cTn id="91" dur="1000"/>
                                        <p:tgtEl>
                                          <p:spTgt spid="281604">
                                            <p:txEl>
                                              <p:pRg st="3" end="3"/>
                                            </p:txEl>
                                          </p:spTgt>
                                        </p:tgtEl>
                                      </p:cBhvr>
                                    </p:animEffect>
                                    <p:anim calcmode="lin" valueType="num">
                                      <p:cBhvr>
                                        <p:cTn id="92" dur="1000" fill="hold"/>
                                        <p:tgtEl>
                                          <p:spTgt spid="281604">
                                            <p:txEl>
                                              <p:pRg st="3" end="3"/>
                                            </p:txEl>
                                          </p:spTgt>
                                        </p:tgtEl>
                                        <p:attrNameLst>
                                          <p:attrName>ppt_x</p:attrName>
                                        </p:attrNameLst>
                                      </p:cBhvr>
                                      <p:tavLst>
                                        <p:tav tm="0">
                                          <p:val>
                                            <p:strVal val="#ppt_x-.1"/>
                                          </p:val>
                                        </p:tav>
                                        <p:tav tm="100000">
                                          <p:val>
                                            <p:strVal val="#ppt_x"/>
                                          </p:val>
                                        </p:tav>
                                      </p:tavLst>
                                    </p:anim>
                                    <p:anim calcmode="lin" valueType="num">
                                      <p:cBhvr>
                                        <p:cTn id="93" dur="1000" fill="hold"/>
                                        <p:tgtEl>
                                          <p:spTgt spid="281604">
                                            <p:txEl>
                                              <p:pRg st="3" end="3"/>
                                            </p:txEl>
                                          </p:spTgt>
                                        </p:tgtEl>
                                        <p:attrNameLst>
                                          <p:attrName>ppt_y</p:attrName>
                                        </p:attrNameLst>
                                      </p:cBhvr>
                                      <p:tavLst>
                                        <p:tav tm="0">
                                          <p:val>
                                            <p:strVal val="#ppt_y"/>
                                          </p:val>
                                        </p:tav>
                                        <p:tav tm="100000">
                                          <p:val>
                                            <p:strVal val="#ppt_y"/>
                                          </p:val>
                                        </p:tav>
                                      </p:tavLst>
                                    </p:anim>
                                  </p:childTnLst>
                                </p:cTn>
                              </p:par>
                            </p:childTnLst>
                          </p:cTn>
                        </p:par>
                        <p:par>
                          <p:cTn id="94" fill="hold" nodeType="afterGroup">
                            <p:stCondLst>
                              <p:cond delay="30800"/>
                            </p:stCondLst>
                            <p:childTnLst>
                              <p:par>
                                <p:cTn id="95" presetID="40" presetClass="entr" presetSubtype="0" fill="hold" grpId="0" nodeType="afterEffect">
                                  <p:stCondLst>
                                    <p:cond delay="0"/>
                                  </p:stCondLst>
                                  <p:iterate type="lt">
                                    <p:tmPct val="10000"/>
                                  </p:iterate>
                                  <p:childTnLst>
                                    <p:set>
                                      <p:cBhvr>
                                        <p:cTn id="96" dur="1" fill="hold">
                                          <p:stCondLst>
                                            <p:cond delay="0"/>
                                          </p:stCondLst>
                                        </p:cTn>
                                        <p:tgtEl>
                                          <p:spTgt spid="281604">
                                            <p:txEl>
                                              <p:pRg st="4" end="4"/>
                                            </p:txEl>
                                          </p:spTgt>
                                        </p:tgtEl>
                                        <p:attrNameLst>
                                          <p:attrName>style.visibility</p:attrName>
                                        </p:attrNameLst>
                                      </p:cBhvr>
                                      <p:to>
                                        <p:strVal val="visible"/>
                                      </p:to>
                                    </p:set>
                                    <p:animEffect transition="in" filter="fade">
                                      <p:cBhvr>
                                        <p:cTn id="97" dur="1000"/>
                                        <p:tgtEl>
                                          <p:spTgt spid="281604">
                                            <p:txEl>
                                              <p:pRg st="4" end="4"/>
                                            </p:txEl>
                                          </p:spTgt>
                                        </p:tgtEl>
                                      </p:cBhvr>
                                    </p:animEffect>
                                    <p:anim calcmode="lin" valueType="num">
                                      <p:cBhvr>
                                        <p:cTn id="98" dur="1000" fill="hold"/>
                                        <p:tgtEl>
                                          <p:spTgt spid="281604">
                                            <p:txEl>
                                              <p:pRg st="4" end="4"/>
                                            </p:txEl>
                                          </p:spTgt>
                                        </p:tgtEl>
                                        <p:attrNameLst>
                                          <p:attrName>ppt_x</p:attrName>
                                        </p:attrNameLst>
                                      </p:cBhvr>
                                      <p:tavLst>
                                        <p:tav tm="0">
                                          <p:val>
                                            <p:strVal val="#ppt_x-.1"/>
                                          </p:val>
                                        </p:tav>
                                        <p:tav tm="100000">
                                          <p:val>
                                            <p:strVal val="#ppt_x"/>
                                          </p:val>
                                        </p:tav>
                                      </p:tavLst>
                                    </p:anim>
                                    <p:anim calcmode="lin" valueType="num">
                                      <p:cBhvr>
                                        <p:cTn id="99" dur="1000" fill="hold"/>
                                        <p:tgtEl>
                                          <p:spTgt spid="281604">
                                            <p:txEl>
                                              <p:pRg st="4" end="4"/>
                                            </p:txEl>
                                          </p:spTgt>
                                        </p:tgtEl>
                                        <p:attrNameLst>
                                          <p:attrName>ppt_y</p:attrName>
                                        </p:attrNameLst>
                                      </p:cBhvr>
                                      <p:tavLst>
                                        <p:tav tm="0">
                                          <p:val>
                                            <p:strVal val="#ppt_y"/>
                                          </p:val>
                                        </p:tav>
                                        <p:tav tm="100000">
                                          <p:val>
                                            <p:strVal val="#ppt_y"/>
                                          </p:val>
                                        </p:tav>
                                      </p:tavLst>
                                    </p:anim>
                                  </p:childTnLst>
                                </p:cTn>
                              </p:par>
                            </p:childTnLst>
                          </p:cTn>
                        </p:par>
                        <p:par>
                          <p:cTn id="100" fill="hold" nodeType="afterGroup">
                            <p:stCondLst>
                              <p:cond delay="33700"/>
                            </p:stCondLst>
                            <p:childTnLst>
                              <p:par>
                                <p:cTn id="101" presetID="22" presetClass="entr" presetSubtype="8" fill="hold" nodeType="afterEffect">
                                  <p:stCondLst>
                                    <p:cond delay="0"/>
                                  </p:stCondLst>
                                  <p:childTnLst>
                                    <p:set>
                                      <p:cBhvr>
                                        <p:cTn id="102" dur="1" fill="hold">
                                          <p:stCondLst>
                                            <p:cond delay="0"/>
                                          </p:stCondLst>
                                        </p:cTn>
                                        <p:tgtEl>
                                          <p:spTgt spid="2"/>
                                        </p:tgtEl>
                                        <p:attrNameLst>
                                          <p:attrName>style.visibility</p:attrName>
                                        </p:attrNameLst>
                                      </p:cBhvr>
                                      <p:to>
                                        <p:strVal val="visible"/>
                                      </p:to>
                                    </p:set>
                                    <p:animEffect transition="in" filter="wipe(left)">
                                      <p:cBhvr>
                                        <p:cTn id="10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P spid="281603" grpId="0" build="p"/>
      <p:bldP spid="281604"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26C623A8-66B6-47C7-8995-E3018570892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586862DA-FB77-428E-8C98-A16E4C323202}" type="slidenum">
              <a:rPr lang="en-US" altLang="en-US">
                <a:latin typeface="Garamond" panose="02020404030301010803" pitchFamily="18" charset="0"/>
              </a:rPr>
              <a:pPr eaLnBrk="1" hangingPunct="1"/>
              <a:t>71</a:t>
            </a:fld>
            <a:endParaRPr lang="en-US" altLang="en-US">
              <a:latin typeface="Garamond" panose="02020404030301010803" pitchFamily="18" charset="0"/>
            </a:endParaRPr>
          </a:p>
        </p:txBody>
      </p:sp>
      <p:sp>
        <p:nvSpPr>
          <p:cNvPr id="281602" name="Rectangle 2">
            <a:extLst>
              <a:ext uri="{FF2B5EF4-FFF2-40B4-BE49-F238E27FC236}">
                <a16:creationId xmlns:a16="http://schemas.microsoft.com/office/drawing/2014/main" id="{691D0B1C-83B7-4139-A86E-378F632203E3}"/>
              </a:ext>
            </a:extLst>
          </p:cNvPr>
          <p:cNvSpPr>
            <a:spLocks noGrp="1" noChangeArrowheads="1"/>
          </p:cNvSpPr>
          <p:nvPr>
            <p:ph type="title"/>
          </p:nvPr>
        </p:nvSpPr>
        <p:spPr>
          <a:xfrm>
            <a:off x="556046" y="2545453"/>
            <a:ext cx="8229600" cy="1139825"/>
          </a:xfrm>
        </p:spPr>
        <p:txBody>
          <a:bodyPr/>
          <a:lstStyle/>
          <a:p>
            <a:pPr algn="ctr">
              <a:defRPr/>
            </a:pPr>
            <a:r>
              <a:rPr lang="en-US" b="1" dirty="0">
                <a:solidFill>
                  <a:srgbClr val="00B050"/>
                </a:solidFill>
                <a:latin typeface="+mn-lt"/>
              </a:rPr>
              <a:t>Out of Syllabus</a:t>
            </a:r>
          </a:p>
        </p:txBody>
      </p:sp>
      <p:grpSp>
        <p:nvGrpSpPr>
          <p:cNvPr id="2" name="Group 5">
            <a:extLst>
              <a:ext uri="{FF2B5EF4-FFF2-40B4-BE49-F238E27FC236}">
                <a16:creationId xmlns:a16="http://schemas.microsoft.com/office/drawing/2014/main" id="{780DDB91-52D7-44F4-BD97-1FCEE69ADBF6}"/>
              </a:ext>
            </a:extLst>
          </p:cNvPr>
          <p:cNvGrpSpPr>
            <a:grpSpLocks/>
          </p:cNvGrpSpPr>
          <p:nvPr/>
        </p:nvGrpSpPr>
        <p:grpSpPr bwMode="auto">
          <a:xfrm>
            <a:off x="6324600" y="6477000"/>
            <a:ext cx="2057400" cy="396875"/>
            <a:chOff x="2304" y="4032"/>
            <a:chExt cx="1296" cy="282"/>
          </a:xfrm>
        </p:grpSpPr>
        <p:sp>
          <p:nvSpPr>
            <p:cNvPr id="101385" name="AutoShape 6">
              <a:extLst>
                <a:ext uri="{FF2B5EF4-FFF2-40B4-BE49-F238E27FC236}">
                  <a16:creationId xmlns:a16="http://schemas.microsoft.com/office/drawing/2014/main" id="{6160A68A-3655-4467-B215-44B91BB2500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01386" name="Text Box 7">
              <a:extLst>
                <a:ext uri="{FF2B5EF4-FFF2-40B4-BE49-F238E27FC236}">
                  <a16:creationId xmlns:a16="http://schemas.microsoft.com/office/drawing/2014/main" id="{B174E831-8CC1-4971-BCD2-1C7852609BF1}"/>
                </a:ext>
              </a:extLst>
            </p:cNvPr>
            <p:cNvSpPr txBox="1">
              <a:spLocks noChangeArrowheads="1"/>
            </p:cNvSpPr>
            <p:nvPr/>
          </p:nvSpPr>
          <p:spPr bwMode="auto">
            <a:xfrm>
              <a:off x="2352" y="4032"/>
              <a:ext cx="748"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20460923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wipe(down)">
                                      <p:cBhvr>
                                        <p:cTn id="7" dur="580">
                                          <p:stCondLst>
                                            <p:cond delay="0"/>
                                          </p:stCondLst>
                                        </p:cTn>
                                        <p:tgtEl>
                                          <p:spTgt spid="281602"/>
                                        </p:tgtEl>
                                      </p:cBhvr>
                                    </p:animEffect>
                                    <p:anim calcmode="lin" valueType="num">
                                      <p:cBhvr>
                                        <p:cTn id="8" dur="1822" tmFilter="0,0; 0.14,0.36; 0.43,0.73; 0.71,0.91; 1.0,1.0">
                                          <p:stCondLst>
                                            <p:cond delay="0"/>
                                          </p:stCondLst>
                                        </p:cTn>
                                        <p:tgtEl>
                                          <p:spTgt spid="28160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8160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8160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8160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81602"/>
                                        </p:tgtEl>
                                        <p:attrNameLst>
                                          <p:attrName>ppt_y</p:attrName>
                                        </p:attrNameLst>
                                      </p:cBhvr>
                                      <p:tavLst>
                                        <p:tav tm="0" fmla="#ppt_y-sin(pi*$)/81">
                                          <p:val>
                                            <p:fltVal val="0"/>
                                          </p:val>
                                        </p:tav>
                                        <p:tav tm="100000">
                                          <p:val>
                                            <p:fltVal val="1"/>
                                          </p:val>
                                        </p:tav>
                                      </p:tavLst>
                                    </p:anim>
                                    <p:animScale>
                                      <p:cBhvr>
                                        <p:cTn id="13" dur="26">
                                          <p:stCondLst>
                                            <p:cond delay="650"/>
                                          </p:stCondLst>
                                        </p:cTn>
                                        <p:tgtEl>
                                          <p:spTgt spid="281602"/>
                                        </p:tgtEl>
                                      </p:cBhvr>
                                      <p:to x="100000" y="60000"/>
                                    </p:animScale>
                                    <p:animScale>
                                      <p:cBhvr>
                                        <p:cTn id="14" dur="166" decel="50000">
                                          <p:stCondLst>
                                            <p:cond delay="676"/>
                                          </p:stCondLst>
                                        </p:cTn>
                                        <p:tgtEl>
                                          <p:spTgt spid="281602"/>
                                        </p:tgtEl>
                                      </p:cBhvr>
                                      <p:to x="100000" y="100000"/>
                                    </p:animScale>
                                    <p:animScale>
                                      <p:cBhvr>
                                        <p:cTn id="15" dur="26">
                                          <p:stCondLst>
                                            <p:cond delay="1312"/>
                                          </p:stCondLst>
                                        </p:cTn>
                                        <p:tgtEl>
                                          <p:spTgt spid="281602"/>
                                        </p:tgtEl>
                                      </p:cBhvr>
                                      <p:to x="100000" y="80000"/>
                                    </p:animScale>
                                    <p:animScale>
                                      <p:cBhvr>
                                        <p:cTn id="16" dur="166" decel="50000">
                                          <p:stCondLst>
                                            <p:cond delay="1338"/>
                                          </p:stCondLst>
                                        </p:cTn>
                                        <p:tgtEl>
                                          <p:spTgt spid="281602"/>
                                        </p:tgtEl>
                                      </p:cBhvr>
                                      <p:to x="100000" y="100000"/>
                                    </p:animScale>
                                    <p:animScale>
                                      <p:cBhvr>
                                        <p:cTn id="17" dur="26">
                                          <p:stCondLst>
                                            <p:cond delay="1642"/>
                                          </p:stCondLst>
                                        </p:cTn>
                                        <p:tgtEl>
                                          <p:spTgt spid="281602"/>
                                        </p:tgtEl>
                                      </p:cBhvr>
                                      <p:to x="100000" y="90000"/>
                                    </p:animScale>
                                    <p:animScale>
                                      <p:cBhvr>
                                        <p:cTn id="18" dur="166" decel="50000">
                                          <p:stCondLst>
                                            <p:cond delay="1668"/>
                                          </p:stCondLst>
                                        </p:cTn>
                                        <p:tgtEl>
                                          <p:spTgt spid="281602"/>
                                        </p:tgtEl>
                                      </p:cBhvr>
                                      <p:to x="100000" y="100000"/>
                                    </p:animScale>
                                    <p:animScale>
                                      <p:cBhvr>
                                        <p:cTn id="19" dur="26">
                                          <p:stCondLst>
                                            <p:cond delay="1808"/>
                                          </p:stCondLst>
                                        </p:cTn>
                                        <p:tgtEl>
                                          <p:spTgt spid="281602"/>
                                        </p:tgtEl>
                                      </p:cBhvr>
                                      <p:to x="100000" y="95000"/>
                                    </p:animScale>
                                    <p:animScale>
                                      <p:cBhvr>
                                        <p:cTn id="20" dur="166" decel="50000">
                                          <p:stCondLst>
                                            <p:cond delay="1834"/>
                                          </p:stCondLst>
                                        </p:cTn>
                                        <p:tgtEl>
                                          <p:spTgt spid="281602"/>
                                        </p:tgtEl>
                                      </p:cBhvr>
                                      <p:to x="100000" y="100000"/>
                                    </p:animScale>
                                  </p:childTnLst>
                                </p:cTn>
                              </p:par>
                            </p:childTnLst>
                          </p:cTn>
                        </p:par>
                        <p:par>
                          <p:cTn id="21" fill="hold" nodeType="afterGroup">
                            <p:stCondLst>
                              <p:cond delay="20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BC5CE6B2-AE55-42C8-97EF-9C94511588B0}"/>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7B0A7DE0-2435-45CE-B406-2633BC91670E}" type="slidenum">
              <a:rPr lang="en-US" altLang="en-US">
                <a:latin typeface="Garamond" panose="02020404030301010803" pitchFamily="18" charset="0"/>
              </a:rPr>
              <a:pPr eaLnBrk="1" hangingPunct="1"/>
              <a:t>72</a:t>
            </a:fld>
            <a:endParaRPr lang="en-US" altLang="en-US">
              <a:latin typeface="Garamond" panose="02020404030301010803" pitchFamily="18" charset="0"/>
            </a:endParaRPr>
          </a:p>
        </p:txBody>
      </p:sp>
      <p:sp>
        <p:nvSpPr>
          <p:cNvPr id="241666" name="Rectangle 2">
            <a:extLst>
              <a:ext uri="{FF2B5EF4-FFF2-40B4-BE49-F238E27FC236}">
                <a16:creationId xmlns:a16="http://schemas.microsoft.com/office/drawing/2014/main" id="{1ACFB982-4631-4258-82F6-38D75BCBC4CD}"/>
              </a:ext>
            </a:extLst>
          </p:cNvPr>
          <p:cNvSpPr>
            <a:spLocks noGrp="1" noChangeArrowheads="1"/>
          </p:cNvSpPr>
          <p:nvPr>
            <p:ph type="title"/>
          </p:nvPr>
        </p:nvSpPr>
        <p:spPr>
          <a:xfrm>
            <a:off x="457200" y="277813"/>
            <a:ext cx="8229600" cy="865187"/>
          </a:xfrm>
        </p:spPr>
        <p:txBody>
          <a:bodyPr/>
          <a:lstStyle/>
          <a:p>
            <a:r>
              <a:rPr lang="en-US" altLang="en-US" b="1"/>
              <a:t>How to Handle Current Sources</a:t>
            </a:r>
          </a:p>
        </p:txBody>
      </p:sp>
      <p:sp>
        <p:nvSpPr>
          <p:cNvPr id="241667" name="Rectangle 3">
            <a:extLst>
              <a:ext uri="{FF2B5EF4-FFF2-40B4-BE49-F238E27FC236}">
                <a16:creationId xmlns:a16="http://schemas.microsoft.com/office/drawing/2014/main" id="{5725AA4F-8CE9-46DA-864F-07E67715C216}"/>
              </a:ext>
            </a:extLst>
          </p:cNvPr>
          <p:cNvSpPr>
            <a:spLocks noGrp="1" noChangeArrowheads="1"/>
          </p:cNvSpPr>
          <p:nvPr>
            <p:ph type="body" idx="1"/>
          </p:nvPr>
        </p:nvSpPr>
        <p:spPr>
          <a:xfrm>
            <a:off x="457200" y="1295400"/>
            <a:ext cx="8229600" cy="4835525"/>
          </a:xfrm>
        </p:spPr>
        <p:txBody>
          <a:bodyPr/>
          <a:lstStyle/>
          <a:p>
            <a:r>
              <a:rPr lang="en-US" altLang="en-US"/>
              <a:t>If a circuit has current sources, a </a:t>
            </a:r>
            <a:r>
              <a:rPr lang="en-US" altLang="en-US">
                <a:solidFill>
                  <a:srgbClr val="0000FF"/>
                </a:solidFill>
              </a:rPr>
              <a:t>modest extension</a:t>
            </a:r>
            <a:r>
              <a:rPr lang="en-US" altLang="en-US"/>
              <a:t> of the standard procedure is needed. </a:t>
            </a:r>
          </a:p>
          <a:p>
            <a:r>
              <a:rPr lang="en-US" altLang="en-US"/>
              <a:t>There are </a:t>
            </a:r>
            <a:r>
              <a:rPr lang="en-US" altLang="en-US">
                <a:solidFill>
                  <a:schemeClr val="tx2"/>
                </a:solidFill>
              </a:rPr>
              <a:t>three</a:t>
            </a:r>
            <a:r>
              <a:rPr lang="en-US" altLang="en-US"/>
              <a:t> possible methods. </a:t>
            </a:r>
          </a:p>
        </p:txBody>
      </p:sp>
      <p:grpSp>
        <p:nvGrpSpPr>
          <p:cNvPr id="2" name="Group 4">
            <a:extLst>
              <a:ext uri="{FF2B5EF4-FFF2-40B4-BE49-F238E27FC236}">
                <a16:creationId xmlns:a16="http://schemas.microsoft.com/office/drawing/2014/main" id="{12307B46-9855-4DD6-98DB-CAB9995F2696}"/>
              </a:ext>
            </a:extLst>
          </p:cNvPr>
          <p:cNvGrpSpPr>
            <a:grpSpLocks/>
          </p:cNvGrpSpPr>
          <p:nvPr/>
        </p:nvGrpSpPr>
        <p:grpSpPr bwMode="auto">
          <a:xfrm>
            <a:off x="6324600" y="6477000"/>
            <a:ext cx="2057400" cy="396875"/>
            <a:chOff x="2304" y="4032"/>
            <a:chExt cx="1296" cy="294"/>
          </a:xfrm>
        </p:grpSpPr>
        <p:sp>
          <p:nvSpPr>
            <p:cNvPr id="70664" name="AutoShape 5">
              <a:extLst>
                <a:ext uri="{FF2B5EF4-FFF2-40B4-BE49-F238E27FC236}">
                  <a16:creationId xmlns:a16="http://schemas.microsoft.com/office/drawing/2014/main" id="{2E18E5EA-982C-4AFE-8B5A-53857CF854B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0665" name="Text Box 6">
              <a:extLst>
                <a:ext uri="{FF2B5EF4-FFF2-40B4-BE49-F238E27FC236}">
                  <a16:creationId xmlns:a16="http://schemas.microsoft.com/office/drawing/2014/main" id="{C8C60D8E-03C1-47AD-8D3E-51F7BD7CFF96}"/>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2518547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41666"/>
                                        </p:tgtEl>
                                        <p:attrNameLst>
                                          <p:attrName>style.visibility</p:attrName>
                                        </p:attrNameLst>
                                      </p:cBhvr>
                                      <p:to>
                                        <p:strVal val="visible"/>
                                      </p:to>
                                    </p:set>
                                    <p:animEffect transition="in" filter="fade">
                                      <p:cBhvr>
                                        <p:cTn id="7" dur="1000"/>
                                        <p:tgtEl>
                                          <p:spTgt spid="241666"/>
                                        </p:tgtEl>
                                      </p:cBhvr>
                                    </p:animEffect>
                                    <p:anim calcmode="lin" valueType="num">
                                      <p:cBhvr>
                                        <p:cTn id="8" dur="1000" fill="hold"/>
                                        <p:tgtEl>
                                          <p:spTgt spid="241666"/>
                                        </p:tgtEl>
                                        <p:attrNameLst>
                                          <p:attrName>ppt_x</p:attrName>
                                        </p:attrNameLst>
                                      </p:cBhvr>
                                      <p:tavLst>
                                        <p:tav tm="0">
                                          <p:val>
                                            <p:strVal val="#ppt_x-.1"/>
                                          </p:val>
                                        </p:tav>
                                        <p:tav tm="100000">
                                          <p:val>
                                            <p:strVal val="#ppt_x"/>
                                          </p:val>
                                        </p:tav>
                                      </p:tavLst>
                                    </p:anim>
                                    <p:anim calcmode="lin" valueType="num">
                                      <p:cBhvr>
                                        <p:cTn id="9" dur="1000" fill="hold"/>
                                        <p:tgtEl>
                                          <p:spTgt spid="241666"/>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34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241667">
                                            <p:txEl>
                                              <p:pRg st="0" end="0"/>
                                            </p:txEl>
                                          </p:spTgt>
                                        </p:tgtEl>
                                        <p:attrNameLst>
                                          <p:attrName>style.visibility</p:attrName>
                                        </p:attrNameLst>
                                      </p:cBhvr>
                                      <p:to>
                                        <p:strVal val="visible"/>
                                      </p:to>
                                    </p:set>
                                    <p:animEffect transition="in" filter="fade">
                                      <p:cBhvr>
                                        <p:cTn id="13" dur="1000"/>
                                        <p:tgtEl>
                                          <p:spTgt spid="241667">
                                            <p:txEl>
                                              <p:pRg st="0" end="0"/>
                                            </p:txEl>
                                          </p:spTgt>
                                        </p:tgtEl>
                                      </p:cBhvr>
                                    </p:animEffect>
                                    <p:anim calcmode="lin" valueType="num">
                                      <p:cBhvr>
                                        <p:cTn id="14" dur="1000" fill="hold"/>
                                        <p:tgtEl>
                                          <p:spTgt spid="241667">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241667">
                                            <p:txEl>
                                              <p:pRg st="0" end="0"/>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1800"/>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241667">
                                            <p:txEl>
                                              <p:pRg st="1" end="1"/>
                                            </p:txEl>
                                          </p:spTgt>
                                        </p:tgtEl>
                                        <p:attrNameLst>
                                          <p:attrName>style.visibility</p:attrName>
                                        </p:attrNameLst>
                                      </p:cBhvr>
                                      <p:to>
                                        <p:strVal val="visible"/>
                                      </p:to>
                                    </p:set>
                                    <p:animEffect transition="in" filter="fade">
                                      <p:cBhvr>
                                        <p:cTn id="19" dur="1000"/>
                                        <p:tgtEl>
                                          <p:spTgt spid="241667">
                                            <p:txEl>
                                              <p:pRg st="1" end="1"/>
                                            </p:txEl>
                                          </p:spTgt>
                                        </p:tgtEl>
                                      </p:cBhvr>
                                    </p:animEffect>
                                    <p:anim calcmode="lin" valueType="num">
                                      <p:cBhvr>
                                        <p:cTn id="20" dur="1000" fill="hold"/>
                                        <p:tgtEl>
                                          <p:spTgt spid="241667">
                                            <p:txEl>
                                              <p:pRg st="1" end="1"/>
                                            </p:txEl>
                                          </p:spTgt>
                                        </p:tgtEl>
                                        <p:attrNameLst>
                                          <p:attrName>ppt_x</p:attrName>
                                        </p:attrNameLst>
                                      </p:cBhvr>
                                      <p:tavLst>
                                        <p:tav tm="0">
                                          <p:val>
                                            <p:strVal val="#ppt_x-.1"/>
                                          </p:val>
                                        </p:tav>
                                        <p:tav tm="100000">
                                          <p:val>
                                            <p:strVal val="#ppt_x"/>
                                          </p:val>
                                        </p:tav>
                                      </p:tavLst>
                                    </p:anim>
                                    <p:anim calcmode="lin" valueType="num">
                                      <p:cBhvr>
                                        <p:cTn id="21" dur="1000" fill="hold"/>
                                        <p:tgtEl>
                                          <p:spTgt spid="241667">
                                            <p:txEl>
                                              <p:pRg st="1" end="1"/>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56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p:bldP spid="241667"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B3AF387E-00FF-484E-878F-5BA7409ACFDF}"/>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068AA547-9E25-4862-9F7E-615A4DE0797E}" type="slidenum">
              <a:rPr lang="en-US" altLang="en-US">
                <a:latin typeface="Garamond" panose="02020404030301010803" pitchFamily="18" charset="0"/>
              </a:rPr>
              <a:pPr eaLnBrk="1" hangingPunct="1"/>
              <a:t>73</a:t>
            </a:fld>
            <a:endParaRPr lang="en-US" altLang="en-US">
              <a:latin typeface="Garamond" panose="02020404030301010803" pitchFamily="18" charset="0"/>
            </a:endParaRPr>
          </a:p>
        </p:txBody>
      </p:sp>
      <p:sp>
        <p:nvSpPr>
          <p:cNvPr id="242690" name="Rectangle 2">
            <a:extLst>
              <a:ext uri="{FF2B5EF4-FFF2-40B4-BE49-F238E27FC236}">
                <a16:creationId xmlns:a16="http://schemas.microsoft.com/office/drawing/2014/main" id="{94930E1F-326A-4B26-B30A-88F092BB18DF}"/>
              </a:ext>
            </a:extLst>
          </p:cNvPr>
          <p:cNvSpPr>
            <a:spLocks noGrp="1" noChangeArrowheads="1"/>
          </p:cNvSpPr>
          <p:nvPr>
            <p:ph type="title"/>
          </p:nvPr>
        </p:nvSpPr>
        <p:spPr/>
        <p:txBody>
          <a:bodyPr/>
          <a:lstStyle/>
          <a:p>
            <a:r>
              <a:rPr lang="en-US" altLang="en-US" b="1"/>
              <a:t>First Method</a:t>
            </a:r>
          </a:p>
        </p:txBody>
      </p:sp>
      <p:sp>
        <p:nvSpPr>
          <p:cNvPr id="242691" name="Rectangle 3">
            <a:extLst>
              <a:ext uri="{FF2B5EF4-FFF2-40B4-BE49-F238E27FC236}">
                <a16:creationId xmlns:a16="http://schemas.microsoft.com/office/drawing/2014/main" id="{98A24807-E440-4E15-9DEC-D00E82E25677}"/>
              </a:ext>
            </a:extLst>
          </p:cNvPr>
          <p:cNvSpPr>
            <a:spLocks noGrp="1" noChangeArrowheads="1"/>
          </p:cNvSpPr>
          <p:nvPr>
            <p:ph type="body" idx="1"/>
          </p:nvPr>
        </p:nvSpPr>
        <p:spPr>
          <a:xfrm>
            <a:off x="457200" y="1066800"/>
            <a:ext cx="8229600" cy="5064125"/>
          </a:xfrm>
        </p:spPr>
        <p:txBody>
          <a:bodyPr/>
          <a:lstStyle/>
          <a:p>
            <a:r>
              <a:rPr lang="en-US" altLang="en-US"/>
              <a:t>If possible, transform the current sources into voltage sources. </a:t>
            </a:r>
          </a:p>
          <a:p>
            <a:r>
              <a:rPr lang="en-US" altLang="en-US"/>
              <a:t>This reduces the number of meshes by 1 for each current source. </a:t>
            </a:r>
          </a:p>
          <a:p>
            <a:r>
              <a:rPr lang="en-US" altLang="en-US"/>
              <a:t>Apply the standard procedure of mesh analysis to determine the assumed mesh currents. </a:t>
            </a:r>
          </a:p>
          <a:p>
            <a:r>
              <a:rPr lang="en-US" altLang="en-US"/>
              <a:t>Go back to the original circuit, and get additional equations, one for each current source. </a:t>
            </a:r>
          </a:p>
        </p:txBody>
      </p:sp>
      <p:grpSp>
        <p:nvGrpSpPr>
          <p:cNvPr id="2" name="Group 4">
            <a:extLst>
              <a:ext uri="{FF2B5EF4-FFF2-40B4-BE49-F238E27FC236}">
                <a16:creationId xmlns:a16="http://schemas.microsoft.com/office/drawing/2014/main" id="{ECCB7819-3601-4F47-AA35-E9FD647772AA}"/>
              </a:ext>
            </a:extLst>
          </p:cNvPr>
          <p:cNvGrpSpPr>
            <a:grpSpLocks/>
          </p:cNvGrpSpPr>
          <p:nvPr/>
        </p:nvGrpSpPr>
        <p:grpSpPr bwMode="auto">
          <a:xfrm>
            <a:off x="6324600" y="6477000"/>
            <a:ext cx="2057400" cy="396875"/>
            <a:chOff x="2304" y="4032"/>
            <a:chExt cx="1296" cy="294"/>
          </a:xfrm>
        </p:grpSpPr>
        <p:sp>
          <p:nvSpPr>
            <p:cNvPr id="71688" name="AutoShape 5">
              <a:extLst>
                <a:ext uri="{FF2B5EF4-FFF2-40B4-BE49-F238E27FC236}">
                  <a16:creationId xmlns:a16="http://schemas.microsoft.com/office/drawing/2014/main" id="{97EB1AA3-1CE1-4B14-8242-28BA1DB1550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1689" name="Text Box 6">
              <a:extLst>
                <a:ext uri="{FF2B5EF4-FFF2-40B4-BE49-F238E27FC236}">
                  <a16:creationId xmlns:a16="http://schemas.microsoft.com/office/drawing/2014/main" id="{4402070D-F1D1-4C75-A4F4-DEEC4BEE6AAB}"/>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1713665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2690"/>
                                        </p:tgtEl>
                                        <p:attrNameLst>
                                          <p:attrName>style.visibility</p:attrName>
                                        </p:attrNameLst>
                                      </p:cBhvr>
                                      <p:to>
                                        <p:strVal val="visible"/>
                                      </p:to>
                                    </p:set>
                                    <p:animEffect transition="in" filter="wipe(down)">
                                      <p:cBhvr>
                                        <p:cTn id="7" dur="580">
                                          <p:stCondLst>
                                            <p:cond delay="0"/>
                                          </p:stCondLst>
                                        </p:cTn>
                                        <p:tgtEl>
                                          <p:spTgt spid="242690"/>
                                        </p:tgtEl>
                                      </p:cBhvr>
                                    </p:animEffect>
                                    <p:anim calcmode="lin" valueType="num">
                                      <p:cBhvr>
                                        <p:cTn id="8" dur="1822" tmFilter="0,0; 0.14,0.36; 0.43,0.73; 0.71,0.91; 1.0,1.0">
                                          <p:stCondLst>
                                            <p:cond delay="0"/>
                                          </p:stCondLst>
                                        </p:cTn>
                                        <p:tgtEl>
                                          <p:spTgt spid="24269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269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269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269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2690"/>
                                        </p:tgtEl>
                                        <p:attrNameLst>
                                          <p:attrName>ppt_y</p:attrName>
                                        </p:attrNameLst>
                                      </p:cBhvr>
                                      <p:tavLst>
                                        <p:tav tm="0" fmla="#ppt_y-sin(pi*$)/81">
                                          <p:val>
                                            <p:fltVal val="0"/>
                                          </p:val>
                                        </p:tav>
                                        <p:tav tm="100000">
                                          <p:val>
                                            <p:fltVal val="1"/>
                                          </p:val>
                                        </p:tav>
                                      </p:tavLst>
                                    </p:anim>
                                    <p:animScale>
                                      <p:cBhvr>
                                        <p:cTn id="13" dur="26">
                                          <p:stCondLst>
                                            <p:cond delay="650"/>
                                          </p:stCondLst>
                                        </p:cTn>
                                        <p:tgtEl>
                                          <p:spTgt spid="242690"/>
                                        </p:tgtEl>
                                      </p:cBhvr>
                                      <p:to x="100000" y="60000"/>
                                    </p:animScale>
                                    <p:animScale>
                                      <p:cBhvr>
                                        <p:cTn id="14" dur="166" decel="50000">
                                          <p:stCondLst>
                                            <p:cond delay="676"/>
                                          </p:stCondLst>
                                        </p:cTn>
                                        <p:tgtEl>
                                          <p:spTgt spid="242690"/>
                                        </p:tgtEl>
                                      </p:cBhvr>
                                      <p:to x="100000" y="100000"/>
                                    </p:animScale>
                                    <p:animScale>
                                      <p:cBhvr>
                                        <p:cTn id="15" dur="26">
                                          <p:stCondLst>
                                            <p:cond delay="1312"/>
                                          </p:stCondLst>
                                        </p:cTn>
                                        <p:tgtEl>
                                          <p:spTgt spid="242690"/>
                                        </p:tgtEl>
                                      </p:cBhvr>
                                      <p:to x="100000" y="80000"/>
                                    </p:animScale>
                                    <p:animScale>
                                      <p:cBhvr>
                                        <p:cTn id="16" dur="166" decel="50000">
                                          <p:stCondLst>
                                            <p:cond delay="1338"/>
                                          </p:stCondLst>
                                        </p:cTn>
                                        <p:tgtEl>
                                          <p:spTgt spid="242690"/>
                                        </p:tgtEl>
                                      </p:cBhvr>
                                      <p:to x="100000" y="100000"/>
                                    </p:animScale>
                                    <p:animScale>
                                      <p:cBhvr>
                                        <p:cTn id="17" dur="26">
                                          <p:stCondLst>
                                            <p:cond delay="1642"/>
                                          </p:stCondLst>
                                        </p:cTn>
                                        <p:tgtEl>
                                          <p:spTgt spid="242690"/>
                                        </p:tgtEl>
                                      </p:cBhvr>
                                      <p:to x="100000" y="90000"/>
                                    </p:animScale>
                                    <p:animScale>
                                      <p:cBhvr>
                                        <p:cTn id="18" dur="166" decel="50000">
                                          <p:stCondLst>
                                            <p:cond delay="1668"/>
                                          </p:stCondLst>
                                        </p:cTn>
                                        <p:tgtEl>
                                          <p:spTgt spid="242690"/>
                                        </p:tgtEl>
                                      </p:cBhvr>
                                      <p:to x="100000" y="100000"/>
                                    </p:animScale>
                                    <p:animScale>
                                      <p:cBhvr>
                                        <p:cTn id="19" dur="26">
                                          <p:stCondLst>
                                            <p:cond delay="1808"/>
                                          </p:stCondLst>
                                        </p:cTn>
                                        <p:tgtEl>
                                          <p:spTgt spid="242690"/>
                                        </p:tgtEl>
                                      </p:cBhvr>
                                      <p:to x="100000" y="95000"/>
                                    </p:animScale>
                                    <p:animScale>
                                      <p:cBhvr>
                                        <p:cTn id="20" dur="166" decel="50000">
                                          <p:stCondLst>
                                            <p:cond delay="1834"/>
                                          </p:stCondLst>
                                        </p:cTn>
                                        <p:tgtEl>
                                          <p:spTgt spid="242690"/>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42691">
                                            <p:txEl>
                                              <p:pRg st="0" end="0"/>
                                            </p:txEl>
                                          </p:spTgt>
                                        </p:tgtEl>
                                        <p:attrNameLst>
                                          <p:attrName>style.visibility</p:attrName>
                                        </p:attrNameLst>
                                      </p:cBhvr>
                                      <p:to>
                                        <p:strVal val="visible"/>
                                      </p:to>
                                    </p:set>
                                    <p:animEffect transition="in" filter="fade">
                                      <p:cBhvr>
                                        <p:cTn id="24" dur="1000"/>
                                        <p:tgtEl>
                                          <p:spTgt spid="242691">
                                            <p:txEl>
                                              <p:pRg st="0" end="0"/>
                                            </p:txEl>
                                          </p:spTgt>
                                        </p:tgtEl>
                                      </p:cBhvr>
                                    </p:animEffect>
                                    <p:anim calcmode="lin" valueType="num">
                                      <p:cBhvr>
                                        <p:cTn id="25" dur="1000" fill="hold"/>
                                        <p:tgtEl>
                                          <p:spTgt spid="242691">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42691">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85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42691">
                                            <p:txEl>
                                              <p:pRg st="1" end="1"/>
                                            </p:txEl>
                                          </p:spTgt>
                                        </p:tgtEl>
                                        <p:attrNameLst>
                                          <p:attrName>style.visibility</p:attrName>
                                        </p:attrNameLst>
                                      </p:cBhvr>
                                      <p:to>
                                        <p:strVal val="visible"/>
                                      </p:to>
                                    </p:set>
                                    <p:animEffect transition="in" filter="fade">
                                      <p:cBhvr>
                                        <p:cTn id="30" dur="1000"/>
                                        <p:tgtEl>
                                          <p:spTgt spid="242691">
                                            <p:txEl>
                                              <p:pRg st="1" end="1"/>
                                            </p:txEl>
                                          </p:spTgt>
                                        </p:tgtEl>
                                      </p:cBhvr>
                                    </p:animEffect>
                                    <p:anim calcmode="lin" valueType="num">
                                      <p:cBhvr>
                                        <p:cTn id="31" dur="1000" fill="hold"/>
                                        <p:tgtEl>
                                          <p:spTgt spid="242691">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242691">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46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242691">
                                            <p:txEl>
                                              <p:pRg st="2" end="2"/>
                                            </p:txEl>
                                          </p:spTgt>
                                        </p:tgtEl>
                                        <p:attrNameLst>
                                          <p:attrName>style.visibility</p:attrName>
                                        </p:attrNameLst>
                                      </p:cBhvr>
                                      <p:to>
                                        <p:strVal val="visible"/>
                                      </p:to>
                                    </p:set>
                                    <p:animEffect transition="in" filter="fade">
                                      <p:cBhvr>
                                        <p:cTn id="36" dur="1000"/>
                                        <p:tgtEl>
                                          <p:spTgt spid="242691">
                                            <p:txEl>
                                              <p:pRg st="2" end="2"/>
                                            </p:txEl>
                                          </p:spTgt>
                                        </p:tgtEl>
                                      </p:cBhvr>
                                    </p:animEffect>
                                    <p:anim calcmode="lin" valueType="num">
                                      <p:cBhvr>
                                        <p:cTn id="37" dur="1000" fill="hold"/>
                                        <p:tgtEl>
                                          <p:spTgt spid="242691">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242691">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28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242691">
                                            <p:txEl>
                                              <p:pRg st="3" end="3"/>
                                            </p:txEl>
                                          </p:spTgt>
                                        </p:tgtEl>
                                        <p:attrNameLst>
                                          <p:attrName>style.visibility</p:attrName>
                                        </p:attrNameLst>
                                      </p:cBhvr>
                                      <p:to>
                                        <p:strVal val="visible"/>
                                      </p:to>
                                    </p:set>
                                    <p:animEffect transition="in" filter="fade">
                                      <p:cBhvr>
                                        <p:cTn id="42" dur="1000"/>
                                        <p:tgtEl>
                                          <p:spTgt spid="242691">
                                            <p:txEl>
                                              <p:pRg st="3" end="3"/>
                                            </p:txEl>
                                          </p:spTgt>
                                        </p:tgtEl>
                                      </p:cBhvr>
                                    </p:animEffect>
                                    <p:anim calcmode="lin" valueType="num">
                                      <p:cBhvr>
                                        <p:cTn id="43" dur="1000" fill="hold"/>
                                        <p:tgtEl>
                                          <p:spTgt spid="242691">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242691">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31400"/>
                            </p:stCondLst>
                            <p:childTnLst>
                              <p:par>
                                <p:cTn id="46" presetID="22" presetClass="entr" presetSubtype="8"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p:bldP spid="242691" grpId="0" build="p"/>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58F21964-484B-4E73-9AF4-219E4A9288E7}"/>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01A8CC39-B401-499F-B926-82E985742249}" type="slidenum">
              <a:rPr lang="en-US" altLang="en-US">
                <a:latin typeface="Garamond" panose="02020404030301010803" pitchFamily="18" charset="0"/>
              </a:rPr>
              <a:pPr eaLnBrk="1" hangingPunct="1"/>
              <a:t>74</a:t>
            </a:fld>
            <a:endParaRPr lang="en-US" altLang="en-US">
              <a:latin typeface="Garamond" panose="02020404030301010803" pitchFamily="18" charset="0"/>
            </a:endParaRPr>
          </a:p>
        </p:txBody>
      </p:sp>
      <p:sp>
        <p:nvSpPr>
          <p:cNvPr id="243714" name="Rectangle 2">
            <a:extLst>
              <a:ext uri="{FF2B5EF4-FFF2-40B4-BE49-F238E27FC236}">
                <a16:creationId xmlns:a16="http://schemas.microsoft.com/office/drawing/2014/main" id="{BC16A7B6-CFAC-405A-9511-204B8D1AC7BE}"/>
              </a:ext>
            </a:extLst>
          </p:cNvPr>
          <p:cNvSpPr>
            <a:spLocks noGrp="1" noChangeArrowheads="1"/>
          </p:cNvSpPr>
          <p:nvPr>
            <p:ph type="title" idx="4294967295"/>
          </p:nvPr>
        </p:nvSpPr>
        <p:spPr>
          <a:xfrm>
            <a:off x="533400" y="277813"/>
            <a:ext cx="2590800" cy="788987"/>
          </a:xfrm>
        </p:spPr>
        <p:txBody>
          <a:bodyPr/>
          <a:lstStyle/>
          <a:p>
            <a:r>
              <a:rPr lang="en-US" altLang="en-US">
                <a:latin typeface="Times New Roman" panose="02020603050405020304" pitchFamily="18" charset="0"/>
              </a:rPr>
              <a:t>Example 8</a:t>
            </a:r>
          </a:p>
        </p:txBody>
      </p:sp>
      <p:pic>
        <p:nvPicPr>
          <p:cNvPr id="243716" name="Picture 4">
            <a:extLst>
              <a:ext uri="{FF2B5EF4-FFF2-40B4-BE49-F238E27FC236}">
                <a16:creationId xmlns:a16="http://schemas.microsoft.com/office/drawing/2014/main" id="{B5D7BC3C-6269-495E-91B2-2CD11BB4DF41}"/>
              </a:ext>
            </a:extLst>
          </p:cNvPr>
          <p:cNvPicPr>
            <a:picLocks noChangeAspect="1" noChangeArrowheads="1"/>
          </p:cNvPicPr>
          <p:nvPr/>
        </p:nvPicPr>
        <p:blipFill>
          <a:blip r:embed="rId2">
            <a:lum bright="-30000" contrast="54000"/>
            <a:extLst>
              <a:ext uri="{28A0092B-C50C-407E-A947-70E740481C1C}">
                <a14:useLocalDpi xmlns:a14="http://schemas.microsoft.com/office/drawing/2010/main" val="0"/>
              </a:ext>
            </a:extLst>
          </a:blip>
          <a:srcRect/>
          <a:stretch>
            <a:fillRect/>
          </a:stretch>
        </p:blipFill>
        <p:spPr bwMode="auto">
          <a:xfrm>
            <a:off x="838200" y="2590800"/>
            <a:ext cx="69786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8" name="Text Box 6">
            <a:extLst>
              <a:ext uri="{FF2B5EF4-FFF2-40B4-BE49-F238E27FC236}">
                <a16:creationId xmlns:a16="http://schemas.microsoft.com/office/drawing/2014/main" id="{74B8ACB8-DA60-4FB9-8555-7E6F5FCB269D}"/>
              </a:ext>
            </a:extLst>
          </p:cNvPr>
          <p:cNvSpPr txBox="1">
            <a:spLocks noChangeArrowheads="1"/>
          </p:cNvSpPr>
          <p:nvPr/>
        </p:nvSpPr>
        <p:spPr bwMode="auto">
          <a:xfrm>
            <a:off x="609600" y="1295400"/>
            <a:ext cx="8077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Solve the following circuit for the three mesh currents. </a:t>
            </a:r>
          </a:p>
        </p:txBody>
      </p:sp>
      <p:grpSp>
        <p:nvGrpSpPr>
          <p:cNvPr id="2" name="Group 7">
            <a:extLst>
              <a:ext uri="{FF2B5EF4-FFF2-40B4-BE49-F238E27FC236}">
                <a16:creationId xmlns:a16="http://schemas.microsoft.com/office/drawing/2014/main" id="{80A7570C-EF50-4CC0-9188-F2D3A76E93C7}"/>
              </a:ext>
            </a:extLst>
          </p:cNvPr>
          <p:cNvGrpSpPr>
            <a:grpSpLocks/>
          </p:cNvGrpSpPr>
          <p:nvPr/>
        </p:nvGrpSpPr>
        <p:grpSpPr bwMode="auto">
          <a:xfrm>
            <a:off x="6324600" y="6477000"/>
            <a:ext cx="2057400" cy="396875"/>
            <a:chOff x="2304" y="4032"/>
            <a:chExt cx="1296" cy="294"/>
          </a:xfrm>
        </p:grpSpPr>
        <p:sp>
          <p:nvSpPr>
            <p:cNvPr id="72713" name="AutoShape 8">
              <a:extLst>
                <a:ext uri="{FF2B5EF4-FFF2-40B4-BE49-F238E27FC236}">
                  <a16:creationId xmlns:a16="http://schemas.microsoft.com/office/drawing/2014/main" id="{DE0C42C1-13DF-4618-992D-24C0337BEF0A}"/>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2714" name="Text Box 9">
              <a:extLst>
                <a:ext uri="{FF2B5EF4-FFF2-40B4-BE49-F238E27FC236}">
                  <a16:creationId xmlns:a16="http://schemas.microsoft.com/office/drawing/2014/main" id="{C1A0C012-0C61-4C7A-BEAD-D187C620CC6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19018487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3714"/>
                                        </p:tgtEl>
                                        <p:attrNameLst>
                                          <p:attrName>style.visibility</p:attrName>
                                        </p:attrNameLst>
                                      </p:cBhvr>
                                      <p:to>
                                        <p:strVal val="visible"/>
                                      </p:to>
                                    </p:set>
                                    <p:animEffect transition="in" filter="wipe(down)">
                                      <p:cBhvr>
                                        <p:cTn id="7" dur="580">
                                          <p:stCondLst>
                                            <p:cond delay="0"/>
                                          </p:stCondLst>
                                        </p:cTn>
                                        <p:tgtEl>
                                          <p:spTgt spid="243714"/>
                                        </p:tgtEl>
                                      </p:cBhvr>
                                    </p:animEffect>
                                    <p:anim calcmode="lin" valueType="num">
                                      <p:cBhvr>
                                        <p:cTn id="8" dur="1822" tmFilter="0,0; 0.14,0.36; 0.43,0.73; 0.71,0.91; 1.0,1.0">
                                          <p:stCondLst>
                                            <p:cond delay="0"/>
                                          </p:stCondLst>
                                        </p:cTn>
                                        <p:tgtEl>
                                          <p:spTgt spid="2437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37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37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37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3714"/>
                                        </p:tgtEl>
                                        <p:attrNameLst>
                                          <p:attrName>ppt_y</p:attrName>
                                        </p:attrNameLst>
                                      </p:cBhvr>
                                      <p:tavLst>
                                        <p:tav tm="0" fmla="#ppt_y-sin(pi*$)/81">
                                          <p:val>
                                            <p:fltVal val="0"/>
                                          </p:val>
                                        </p:tav>
                                        <p:tav tm="100000">
                                          <p:val>
                                            <p:fltVal val="1"/>
                                          </p:val>
                                        </p:tav>
                                      </p:tavLst>
                                    </p:anim>
                                    <p:animScale>
                                      <p:cBhvr>
                                        <p:cTn id="13" dur="26">
                                          <p:stCondLst>
                                            <p:cond delay="650"/>
                                          </p:stCondLst>
                                        </p:cTn>
                                        <p:tgtEl>
                                          <p:spTgt spid="243714"/>
                                        </p:tgtEl>
                                      </p:cBhvr>
                                      <p:to x="100000" y="60000"/>
                                    </p:animScale>
                                    <p:animScale>
                                      <p:cBhvr>
                                        <p:cTn id="14" dur="166" decel="50000">
                                          <p:stCondLst>
                                            <p:cond delay="676"/>
                                          </p:stCondLst>
                                        </p:cTn>
                                        <p:tgtEl>
                                          <p:spTgt spid="243714"/>
                                        </p:tgtEl>
                                      </p:cBhvr>
                                      <p:to x="100000" y="100000"/>
                                    </p:animScale>
                                    <p:animScale>
                                      <p:cBhvr>
                                        <p:cTn id="15" dur="26">
                                          <p:stCondLst>
                                            <p:cond delay="1312"/>
                                          </p:stCondLst>
                                        </p:cTn>
                                        <p:tgtEl>
                                          <p:spTgt spid="243714"/>
                                        </p:tgtEl>
                                      </p:cBhvr>
                                      <p:to x="100000" y="80000"/>
                                    </p:animScale>
                                    <p:animScale>
                                      <p:cBhvr>
                                        <p:cTn id="16" dur="166" decel="50000">
                                          <p:stCondLst>
                                            <p:cond delay="1338"/>
                                          </p:stCondLst>
                                        </p:cTn>
                                        <p:tgtEl>
                                          <p:spTgt spid="243714"/>
                                        </p:tgtEl>
                                      </p:cBhvr>
                                      <p:to x="100000" y="100000"/>
                                    </p:animScale>
                                    <p:animScale>
                                      <p:cBhvr>
                                        <p:cTn id="17" dur="26">
                                          <p:stCondLst>
                                            <p:cond delay="1642"/>
                                          </p:stCondLst>
                                        </p:cTn>
                                        <p:tgtEl>
                                          <p:spTgt spid="243714"/>
                                        </p:tgtEl>
                                      </p:cBhvr>
                                      <p:to x="100000" y="90000"/>
                                    </p:animScale>
                                    <p:animScale>
                                      <p:cBhvr>
                                        <p:cTn id="18" dur="166" decel="50000">
                                          <p:stCondLst>
                                            <p:cond delay="1668"/>
                                          </p:stCondLst>
                                        </p:cTn>
                                        <p:tgtEl>
                                          <p:spTgt spid="243714"/>
                                        </p:tgtEl>
                                      </p:cBhvr>
                                      <p:to x="100000" y="100000"/>
                                    </p:animScale>
                                    <p:animScale>
                                      <p:cBhvr>
                                        <p:cTn id="19" dur="26">
                                          <p:stCondLst>
                                            <p:cond delay="1808"/>
                                          </p:stCondLst>
                                        </p:cTn>
                                        <p:tgtEl>
                                          <p:spTgt spid="243714"/>
                                        </p:tgtEl>
                                      </p:cBhvr>
                                      <p:to x="100000" y="95000"/>
                                    </p:animScale>
                                    <p:animScale>
                                      <p:cBhvr>
                                        <p:cTn id="20" dur="166" decel="50000">
                                          <p:stCondLst>
                                            <p:cond delay="1834"/>
                                          </p:stCondLst>
                                        </p:cTn>
                                        <p:tgtEl>
                                          <p:spTgt spid="243714"/>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43718"/>
                                        </p:tgtEl>
                                        <p:attrNameLst>
                                          <p:attrName>style.visibility</p:attrName>
                                        </p:attrNameLst>
                                      </p:cBhvr>
                                      <p:to>
                                        <p:strVal val="visible"/>
                                      </p:to>
                                    </p:set>
                                    <p:animEffect transition="in" filter="fade">
                                      <p:cBhvr>
                                        <p:cTn id="24" dur="1000"/>
                                        <p:tgtEl>
                                          <p:spTgt spid="243718"/>
                                        </p:tgtEl>
                                      </p:cBhvr>
                                    </p:animEffect>
                                    <p:anim calcmode="lin" valueType="num">
                                      <p:cBhvr>
                                        <p:cTn id="25" dur="1000" fill="hold"/>
                                        <p:tgtEl>
                                          <p:spTgt spid="243718"/>
                                        </p:tgtEl>
                                        <p:attrNameLst>
                                          <p:attrName>ppt_x</p:attrName>
                                        </p:attrNameLst>
                                      </p:cBhvr>
                                      <p:tavLst>
                                        <p:tav tm="0">
                                          <p:val>
                                            <p:strVal val="#ppt_x-.1"/>
                                          </p:val>
                                        </p:tav>
                                        <p:tav tm="100000">
                                          <p:val>
                                            <p:strVal val="#ppt_x"/>
                                          </p:val>
                                        </p:tav>
                                      </p:tavLst>
                                    </p:anim>
                                    <p:anim calcmode="lin" valueType="num">
                                      <p:cBhvr>
                                        <p:cTn id="26" dur="1000" fill="hold"/>
                                        <p:tgtEl>
                                          <p:spTgt spid="243718"/>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700"/>
                            </p:stCondLst>
                            <p:childTnLst>
                              <p:par>
                                <p:cTn id="28" presetID="8" presetClass="entr" presetSubtype="16" fill="hold" nodeType="afterEffect">
                                  <p:stCondLst>
                                    <p:cond delay="0"/>
                                  </p:stCondLst>
                                  <p:childTnLst>
                                    <p:set>
                                      <p:cBhvr>
                                        <p:cTn id="29" dur="1" fill="hold">
                                          <p:stCondLst>
                                            <p:cond delay="0"/>
                                          </p:stCondLst>
                                        </p:cTn>
                                        <p:tgtEl>
                                          <p:spTgt spid="243716"/>
                                        </p:tgtEl>
                                        <p:attrNameLst>
                                          <p:attrName>style.visibility</p:attrName>
                                        </p:attrNameLst>
                                      </p:cBhvr>
                                      <p:to>
                                        <p:strVal val="visible"/>
                                      </p:to>
                                    </p:set>
                                    <p:animEffect transition="in" filter="diamond(in)">
                                      <p:cBhvr>
                                        <p:cTn id="30" dur="2000"/>
                                        <p:tgtEl>
                                          <p:spTgt spid="243716"/>
                                        </p:tgtEl>
                                      </p:cBhvr>
                                    </p:animEffect>
                                  </p:childTnLst>
                                </p:cTn>
                              </p:par>
                            </p:childTnLst>
                          </p:cTn>
                        </p:par>
                        <p:par>
                          <p:cTn id="31" fill="hold" nodeType="afterGroup">
                            <p:stCondLst>
                              <p:cond delay="97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p:bldP spid="243718"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4B83441-6344-4083-923B-BFCF70E642A2}"/>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32A0407-DE68-47BE-AEFD-60C87B577B3E}" type="slidenum">
              <a:rPr lang="en-US" altLang="en-US">
                <a:latin typeface="Garamond" panose="02020404030301010803" pitchFamily="18" charset="0"/>
              </a:rPr>
              <a:pPr eaLnBrk="1" hangingPunct="1"/>
              <a:t>75</a:t>
            </a:fld>
            <a:endParaRPr lang="en-US" altLang="en-US">
              <a:latin typeface="Garamond" panose="02020404030301010803" pitchFamily="18" charset="0"/>
            </a:endParaRPr>
          </a:p>
        </p:txBody>
      </p:sp>
      <p:sp>
        <p:nvSpPr>
          <p:cNvPr id="244740" name="Text Box 4">
            <a:extLst>
              <a:ext uri="{FF2B5EF4-FFF2-40B4-BE49-F238E27FC236}">
                <a16:creationId xmlns:a16="http://schemas.microsoft.com/office/drawing/2014/main" id="{20B045CF-4282-4E08-A3E7-6A86341135A6}"/>
              </a:ext>
            </a:extLst>
          </p:cNvPr>
          <p:cNvSpPr txBox="1">
            <a:spLocks noChangeArrowheads="1"/>
          </p:cNvSpPr>
          <p:nvPr/>
        </p:nvSpPr>
        <p:spPr bwMode="auto">
          <a:xfrm>
            <a:off x="304800" y="457200"/>
            <a:ext cx="525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00FF"/>
                </a:solidFill>
              </a:rPr>
              <a:t>Solution :</a:t>
            </a:r>
          </a:p>
        </p:txBody>
      </p:sp>
      <p:sp>
        <p:nvSpPr>
          <p:cNvPr id="244741" name="Text Box 5">
            <a:extLst>
              <a:ext uri="{FF2B5EF4-FFF2-40B4-BE49-F238E27FC236}">
                <a16:creationId xmlns:a16="http://schemas.microsoft.com/office/drawing/2014/main" id="{0E5DA42F-70C8-48D3-875F-59010B711211}"/>
              </a:ext>
            </a:extLst>
          </p:cNvPr>
          <p:cNvSpPr txBox="1">
            <a:spLocks noChangeArrowheads="1"/>
          </p:cNvSpPr>
          <p:nvPr/>
        </p:nvSpPr>
        <p:spPr bwMode="auto">
          <a:xfrm>
            <a:off x="457200" y="990600"/>
            <a:ext cx="86868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We convert the 13-A current source in parallel with 5-Ω resistor into an equivalent 65-V voltage source in series with 5-Ω resistor. </a:t>
            </a:r>
          </a:p>
          <a:p>
            <a:pPr eaLnBrk="1" hangingPunct="1">
              <a:spcBef>
                <a:spcPct val="50000"/>
              </a:spcBef>
              <a:buFontTx/>
              <a:buChar char="•"/>
            </a:pPr>
            <a:r>
              <a:rPr lang="en-US" altLang="en-US" sz="2800"/>
              <a:t>   This reduces the number of meshes to two.  </a:t>
            </a:r>
          </a:p>
        </p:txBody>
      </p:sp>
      <p:pic>
        <p:nvPicPr>
          <p:cNvPr id="244742" name="Picture 6">
            <a:extLst>
              <a:ext uri="{FF2B5EF4-FFF2-40B4-BE49-F238E27FC236}">
                <a16:creationId xmlns:a16="http://schemas.microsoft.com/office/drawing/2014/main" id="{D4452FD0-8132-4328-A58A-FEBFA7BFE77D}"/>
              </a:ext>
            </a:extLst>
          </p:cNvPr>
          <p:cNvPicPr>
            <a:picLocks noChangeAspect="1" noChangeArrowheads="1"/>
          </p:cNvPicPr>
          <p:nvPr/>
        </p:nvPicPr>
        <p:blipFill>
          <a:blip r:embed="rId2">
            <a:lum bright="-30000" contrast="48000"/>
            <a:extLst>
              <a:ext uri="{28A0092B-C50C-407E-A947-70E740481C1C}">
                <a14:useLocalDpi xmlns:a14="http://schemas.microsoft.com/office/drawing/2010/main" val="0"/>
              </a:ext>
            </a:extLst>
          </a:blip>
          <a:srcRect/>
          <a:stretch>
            <a:fillRect/>
          </a:stretch>
        </p:blipFill>
        <p:spPr bwMode="auto">
          <a:xfrm>
            <a:off x="1752600" y="3067050"/>
            <a:ext cx="52578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43800187-6465-4426-916B-DD1B77FA810A}"/>
              </a:ext>
            </a:extLst>
          </p:cNvPr>
          <p:cNvGrpSpPr>
            <a:grpSpLocks/>
          </p:cNvGrpSpPr>
          <p:nvPr/>
        </p:nvGrpSpPr>
        <p:grpSpPr bwMode="auto">
          <a:xfrm>
            <a:off x="6324600" y="6477000"/>
            <a:ext cx="2057400" cy="396875"/>
            <a:chOff x="2304" y="4032"/>
            <a:chExt cx="1296" cy="294"/>
          </a:xfrm>
        </p:grpSpPr>
        <p:sp>
          <p:nvSpPr>
            <p:cNvPr id="73737" name="AutoShape 8">
              <a:extLst>
                <a:ext uri="{FF2B5EF4-FFF2-40B4-BE49-F238E27FC236}">
                  <a16:creationId xmlns:a16="http://schemas.microsoft.com/office/drawing/2014/main" id="{A61847E0-A556-4080-8EC6-93323BE1F28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3738" name="Text Box 9">
              <a:extLst>
                <a:ext uri="{FF2B5EF4-FFF2-40B4-BE49-F238E27FC236}">
                  <a16:creationId xmlns:a16="http://schemas.microsoft.com/office/drawing/2014/main" id="{35571C64-893D-4AFC-AF07-17C26429AD89}"/>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721505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nodeType="withEffect">
                                  <p:stCondLst>
                                    <p:cond delay="0"/>
                                  </p:stCondLst>
                                  <p:childTnLst>
                                    <p:set>
                                      <p:cBhvr>
                                        <p:cTn id="6" dur="1" fill="hold">
                                          <p:stCondLst>
                                            <p:cond delay="0"/>
                                          </p:stCondLst>
                                        </p:cTn>
                                        <p:tgtEl>
                                          <p:spTgt spid="244740">
                                            <p:txEl>
                                              <p:pRg st="0" end="0"/>
                                            </p:txEl>
                                          </p:spTgt>
                                        </p:tgtEl>
                                        <p:attrNameLst>
                                          <p:attrName>style.visibility</p:attrName>
                                        </p:attrNameLst>
                                      </p:cBhvr>
                                      <p:to>
                                        <p:strVal val="visible"/>
                                      </p:to>
                                    </p:set>
                                    <p:animEffect transition="in" filter="fade">
                                      <p:cBhvr>
                                        <p:cTn id="7" dur="770" decel="100000"/>
                                        <p:tgtEl>
                                          <p:spTgt spid="244740">
                                            <p:txEl>
                                              <p:pRg st="0" end="0"/>
                                            </p:txEl>
                                          </p:spTgt>
                                        </p:tgtEl>
                                      </p:cBhvr>
                                    </p:animEffect>
                                    <p:animScale>
                                      <p:cBhvr>
                                        <p:cTn id="8" dur="770" decel="100000"/>
                                        <p:tgtEl>
                                          <p:spTgt spid="244740">
                                            <p:txEl>
                                              <p:pRg st="0" end="0"/>
                                            </p:txEl>
                                          </p:spTgt>
                                        </p:tgtEl>
                                      </p:cBhvr>
                                      <p:from x="10000" y="10000"/>
                                      <p:to x="200000" y="450000"/>
                                    </p:animScale>
                                    <p:animScale>
                                      <p:cBhvr>
                                        <p:cTn id="9" dur="1230" accel="100000" fill="hold">
                                          <p:stCondLst>
                                            <p:cond delay="770"/>
                                          </p:stCondLst>
                                        </p:cTn>
                                        <p:tgtEl>
                                          <p:spTgt spid="244740">
                                            <p:txEl>
                                              <p:pRg st="0" end="0"/>
                                            </p:txEl>
                                          </p:spTgt>
                                        </p:tgtEl>
                                      </p:cBhvr>
                                      <p:from x="200000" y="450000"/>
                                      <p:to x="100000" y="100000"/>
                                    </p:animScale>
                                    <p:set>
                                      <p:cBhvr>
                                        <p:cTn id="10" dur="770" fill="hold"/>
                                        <p:tgtEl>
                                          <p:spTgt spid="244740">
                                            <p:txEl>
                                              <p:pRg st="0" end="0"/>
                                            </p:txEl>
                                          </p:spTgt>
                                        </p:tgtEl>
                                        <p:attrNameLst>
                                          <p:attrName>ppt_x</p:attrName>
                                        </p:attrNameLst>
                                      </p:cBhvr>
                                      <p:to>
                                        <p:strVal val="(0.5)"/>
                                      </p:to>
                                    </p:set>
                                    <p:anim from="(0.5)" to="(#ppt_x)" calcmode="lin" valueType="num">
                                      <p:cBhvr>
                                        <p:cTn id="11" dur="1230" accel="100000" fill="hold">
                                          <p:stCondLst>
                                            <p:cond delay="770"/>
                                          </p:stCondLst>
                                        </p:cTn>
                                        <p:tgtEl>
                                          <p:spTgt spid="244740">
                                            <p:txEl>
                                              <p:pRg st="0" end="0"/>
                                            </p:txEl>
                                          </p:spTgt>
                                        </p:tgtEl>
                                        <p:attrNameLst>
                                          <p:attrName>ppt_x</p:attrName>
                                        </p:attrNameLst>
                                      </p:cBhvr>
                                    </p:anim>
                                    <p:set>
                                      <p:cBhvr>
                                        <p:cTn id="12" dur="770" fill="hold"/>
                                        <p:tgtEl>
                                          <p:spTgt spid="244740">
                                            <p:txEl>
                                              <p:pRg st="0" end="0"/>
                                            </p:txEl>
                                          </p:spTgt>
                                        </p:tgtEl>
                                        <p:attrNameLst>
                                          <p:attrName>ppt_y</p:attrName>
                                        </p:attrNameLst>
                                      </p:cBhvr>
                                      <p:to>
                                        <p:strVal val="(#ppt_y+0.4)"/>
                                      </p:to>
                                    </p:set>
                                    <p:anim from="(#ppt_y+0.4)" to="(#ppt_y)" calcmode="lin" valueType="num">
                                      <p:cBhvr>
                                        <p:cTn id="13" dur="1230" accel="100000" fill="hold">
                                          <p:stCondLst>
                                            <p:cond delay="770"/>
                                          </p:stCondLst>
                                        </p:cTn>
                                        <p:tgtEl>
                                          <p:spTgt spid="244740">
                                            <p:txEl>
                                              <p:pRg st="0" end="0"/>
                                            </p:txEl>
                                          </p:spTgt>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244741"/>
                                        </p:tgtEl>
                                        <p:attrNameLst>
                                          <p:attrName>style.visibility</p:attrName>
                                        </p:attrNameLst>
                                      </p:cBhvr>
                                      <p:to>
                                        <p:strVal val="visible"/>
                                      </p:to>
                                    </p:set>
                                    <p:animEffect transition="in" filter="fade">
                                      <p:cBhvr>
                                        <p:cTn id="17" dur="1000"/>
                                        <p:tgtEl>
                                          <p:spTgt spid="244741"/>
                                        </p:tgtEl>
                                      </p:cBhvr>
                                    </p:animEffect>
                                    <p:anim calcmode="lin" valueType="num">
                                      <p:cBhvr>
                                        <p:cTn id="18" dur="1000" fill="hold"/>
                                        <p:tgtEl>
                                          <p:spTgt spid="244741"/>
                                        </p:tgtEl>
                                        <p:attrNameLst>
                                          <p:attrName>ppt_x</p:attrName>
                                        </p:attrNameLst>
                                      </p:cBhvr>
                                      <p:tavLst>
                                        <p:tav tm="0">
                                          <p:val>
                                            <p:strVal val="#ppt_x-.1"/>
                                          </p:val>
                                        </p:tav>
                                        <p:tav tm="100000">
                                          <p:val>
                                            <p:strVal val="#ppt_x"/>
                                          </p:val>
                                        </p:tav>
                                      </p:tavLst>
                                    </p:anim>
                                    <p:anim calcmode="lin" valueType="num">
                                      <p:cBhvr>
                                        <p:cTn id="19" dur="1000" fill="hold"/>
                                        <p:tgtEl>
                                          <p:spTgt spid="24474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7400"/>
                            </p:stCondLst>
                            <p:childTnLst>
                              <p:par>
                                <p:cTn id="21" presetID="8" presetClass="entr" presetSubtype="16" fill="hold" nodeType="afterEffect">
                                  <p:stCondLst>
                                    <p:cond delay="0"/>
                                  </p:stCondLst>
                                  <p:childTnLst>
                                    <p:set>
                                      <p:cBhvr>
                                        <p:cTn id="22" dur="1" fill="hold">
                                          <p:stCondLst>
                                            <p:cond delay="0"/>
                                          </p:stCondLst>
                                        </p:cTn>
                                        <p:tgtEl>
                                          <p:spTgt spid="244742"/>
                                        </p:tgtEl>
                                        <p:attrNameLst>
                                          <p:attrName>style.visibility</p:attrName>
                                        </p:attrNameLst>
                                      </p:cBhvr>
                                      <p:to>
                                        <p:strVal val="visible"/>
                                      </p:to>
                                    </p:set>
                                    <p:animEffect transition="in" filter="diamond(in)">
                                      <p:cBhvr>
                                        <p:cTn id="23" dur="2000"/>
                                        <p:tgtEl>
                                          <p:spTgt spid="244742"/>
                                        </p:tgtEl>
                                      </p:cBhvr>
                                    </p:animEffect>
                                  </p:childTnLst>
                                </p:cTn>
                              </p:par>
                            </p:childTnLst>
                          </p:cTn>
                        </p:par>
                        <p:par>
                          <p:cTn id="24" fill="hold" nodeType="afterGroup">
                            <p:stCondLst>
                              <p:cond delay="19400"/>
                            </p:stCondLst>
                            <p:childTnLst>
                              <p:par>
                                <p:cTn id="25" presetID="2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1" grpId="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Slide Number Placeholder 3">
            <a:extLst>
              <a:ext uri="{FF2B5EF4-FFF2-40B4-BE49-F238E27FC236}">
                <a16:creationId xmlns:a16="http://schemas.microsoft.com/office/drawing/2014/main" id="{649C23BA-7BF5-4D7E-9183-DE823C962BCE}"/>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F4C2832E-EC1C-4F4C-96E0-CAF3348D58CA}" type="slidenum">
              <a:rPr lang="en-US" altLang="en-US">
                <a:latin typeface="Garamond" panose="02020404030301010803" pitchFamily="18" charset="0"/>
              </a:rPr>
              <a:pPr eaLnBrk="1" hangingPunct="1"/>
              <a:t>76</a:t>
            </a:fld>
            <a:endParaRPr lang="en-US" altLang="en-US">
              <a:latin typeface="Garamond" panose="02020404030301010803" pitchFamily="18" charset="0"/>
            </a:endParaRPr>
          </a:p>
        </p:txBody>
      </p:sp>
      <p:sp>
        <p:nvSpPr>
          <p:cNvPr id="245764" name="Text Box 4">
            <a:extLst>
              <a:ext uri="{FF2B5EF4-FFF2-40B4-BE49-F238E27FC236}">
                <a16:creationId xmlns:a16="http://schemas.microsoft.com/office/drawing/2014/main" id="{24E557A5-555A-4330-BD8E-D4E42573F315}"/>
              </a:ext>
            </a:extLst>
          </p:cNvPr>
          <p:cNvSpPr txBox="1">
            <a:spLocks noChangeArrowheads="1"/>
          </p:cNvSpPr>
          <p:nvPr/>
        </p:nvSpPr>
        <p:spPr bwMode="auto">
          <a:xfrm>
            <a:off x="304800" y="609600"/>
            <a:ext cx="8534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We can write the mesh equations in the matrix form just by inspection,	</a:t>
            </a:r>
          </a:p>
        </p:txBody>
      </p:sp>
      <p:sp>
        <p:nvSpPr>
          <p:cNvPr id="11273" name="Rectangle 6">
            <a:extLst>
              <a:ext uri="{FF2B5EF4-FFF2-40B4-BE49-F238E27FC236}">
                <a16:creationId xmlns:a16="http://schemas.microsoft.com/office/drawing/2014/main" id="{716EF446-AC98-4BF1-A2C2-EC71320207E2}"/>
              </a:ext>
            </a:extLst>
          </p:cNvPr>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45765" name="Object 2">
            <a:extLst>
              <a:ext uri="{FF2B5EF4-FFF2-40B4-BE49-F238E27FC236}">
                <a16:creationId xmlns:a16="http://schemas.microsoft.com/office/drawing/2014/main" id="{EF863E4B-01B6-46B7-B71D-B21CE99E6472}"/>
              </a:ext>
            </a:extLst>
          </p:cNvPr>
          <p:cNvGraphicFramePr>
            <a:graphicFrameLocks noChangeAspect="1"/>
          </p:cNvGraphicFramePr>
          <p:nvPr/>
        </p:nvGraphicFramePr>
        <p:xfrm>
          <a:off x="1676400" y="1676400"/>
          <a:ext cx="3352800" cy="1096963"/>
        </p:xfrm>
        <a:graphic>
          <a:graphicData uri="http://schemas.openxmlformats.org/presentationml/2006/ole">
            <mc:AlternateContent xmlns:mc="http://schemas.openxmlformats.org/markup-compatibility/2006">
              <mc:Choice xmlns:v="urn:schemas-microsoft-com:vml" Requires="v">
                <p:oleObj spid="_x0000_s52247" name="Equation" r:id="rId3" imgW="35661600" imgH="11582400" progId="Equation.DSMT4">
                  <p:embed/>
                </p:oleObj>
              </mc:Choice>
              <mc:Fallback>
                <p:oleObj name="Equation" r:id="rId3" imgW="35661600" imgH="1158240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76400"/>
                        <a:ext cx="3352800" cy="1096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4" name="Rectangle 8">
            <a:extLst>
              <a:ext uri="{FF2B5EF4-FFF2-40B4-BE49-F238E27FC236}">
                <a16:creationId xmlns:a16="http://schemas.microsoft.com/office/drawing/2014/main" id="{4FB6CE1D-F8C7-481F-8D86-805DF44DAF26}"/>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45767" name="Object 3">
            <a:extLst>
              <a:ext uri="{FF2B5EF4-FFF2-40B4-BE49-F238E27FC236}">
                <a16:creationId xmlns:a16="http://schemas.microsoft.com/office/drawing/2014/main" id="{EC2354B2-17C1-485C-A929-1E6332F89B8A}"/>
              </a:ext>
            </a:extLst>
          </p:cNvPr>
          <p:cNvGraphicFramePr>
            <a:graphicFrameLocks noChangeAspect="1"/>
          </p:cNvGraphicFramePr>
          <p:nvPr/>
        </p:nvGraphicFramePr>
        <p:xfrm>
          <a:off x="838200" y="2895600"/>
          <a:ext cx="4624388" cy="492125"/>
        </p:xfrm>
        <a:graphic>
          <a:graphicData uri="http://schemas.openxmlformats.org/presentationml/2006/ole">
            <mc:AlternateContent xmlns:mc="http://schemas.openxmlformats.org/markup-compatibility/2006">
              <mc:Choice xmlns:v="urn:schemas-microsoft-com:vml" Requires="v">
                <p:oleObj spid="_x0000_s52248" name="Equation" r:id="rId5" imgW="49377600" imgH="5181600" progId="Equation.DSMT4">
                  <p:embed/>
                </p:oleObj>
              </mc:Choice>
              <mc:Fallback>
                <p:oleObj name="Equation" r:id="rId5" imgW="49377600" imgH="51816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895600"/>
                        <a:ext cx="46243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769" name="Text Box 9">
            <a:extLst>
              <a:ext uri="{FF2B5EF4-FFF2-40B4-BE49-F238E27FC236}">
                <a16:creationId xmlns:a16="http://schemas.microsoft.com/office/drawing/2014/main" id="{FDD93F5F-91C0-461C-B02B-86B3C07C8B73}"/>
              </a:ext>
            </a:extLst>
          </p:cNvPr>
          <p:cNvSpPr txBox="1">
            <a:spLocks noChangeArrowheads="1"/>
          </p:cNvSpPr>
          <p:nvPr/>
        </p:nvSpPr>
        <p:spPr bwMode="auto">
          <a:xfrm>
            <a:off x="533400" y="3733800"/>
            <a:ext cx="8305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We now go back to the original circuit.  Obviously, the current through the current source is </a:t>
            </a:r>
          </a:p>
        </p:txBody>
      </p:sp>
      <p:sp>
        <p:nvSpPr>
          <p:cNvPr id="11276" name="Rectangle 11">
            <a:extLst>
              <a:ext uri="{FF2B5EF4-FFF2-40B4-BE49-F238E27FC236}">
                <a16:creationId xmlns:a16="http://schemas.microsoft.com/office/drawing/2014/main" id="{36DD4C90-5607-4907-B0F5-8B566DCC2E6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45770" name="Object 4">
            <a:extLst>
              <a:ext uri="{FF2B5EF4-FFF2-40B4-BE49-F238E27FC236}">
                <a16:creationId xmlns:a16="http://schemas.microsoft.com/office/drawing/2014/main" id="{F0585A6A-5028-4DAE-B5D0-3E0D25469E9E}"/>
              </a:ext>
            </a:extLst>
          </p:cNvPr>
          <p:cNvGraphicFramePr>
            <a:graphicFrameLocks noChangeAspect="1"/>
          </p:cNvGraphicFramePr>
          <p:nvPr/>
        </p:nvGraphicFramePr>
        <p:xfrm>
          <a:off x="533400" y="4724400"/>
          <a:ext cx="8153400" cy="587375"/>
        </p:xfrm>
        <a:graphic>
          <a:graphicData uri="http://schemas.openxmlformats.org/presentationml/2006/ole">
            <mc:AlternateContent xmlns:mc="http://schemas.openxmlformats.org/markup-compatibility/2006">
              <mc:Choice xmlns:v="urn:schemas-microsoft-com:vml" Requires="v">
                <p:oleObj spid="_x0000_s52249" name="Equation" r:id="rId7" imgW="76200000" imgH="5486400" progId="Equation.DSMT4">
                  <p:embed/>
                </p:oleObj>
              </mc:Choice>
              <mc:Fallback>
                <p:oleObj name="Equation" r:id="rId7" imgW="76200000" imgH="5486400" progId="Equation.DSMT4">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4724400"/>
                        <a:ext cx="81534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2">
            <a:extLst>
              <a:ext uri="{FF2B5EF4-FFF2-40B4-BE49-F238E27FC236}">
                <a16:creationId xmlns:a16="http://schemas.microsoft.com/office/drawing/2014/main" id="{A47B4C78-10E3-4DC9-92B9-67BFFA582A53}"/>
              </a:ext>
            </a:extLst>
          </p:cNvPr>
          <p:cNvGrpSpPr>
            <a:grpSpLocks/>
          </p:cNvGrpSpPr>
          <p:nvPr/>
        </p:nvGrpSpPr>
        <p:grpSpPr bwMode="auto">
          <a:xfrm>
            <a:off x="6324600" y="6477000"/>
            <a:ext cx="2057400" cy="396875"/>
            <a:chOff x="2304" y="4032"/>
            <a:chExt cx="1296" cy="294"/>
          </a:xfrm>
        </p:grpSpPr>
        <p:sp>
          <p:nvSpPr>
            <p:cNvPr id="11281" name="AutoShape 13">
              <a:extLst>
                <a:ext uri="{FF2B5EF4-FFF2-40B4-BE49-F238E27FC236}">
                  <a16:creationId xmlns:a16="http://schemas.microsoft.com/office/drawing/2014/main" id="{6B266810-3E0D-453B-AA9B-11EE788CEB6D}"/>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1282" name="Text Box 14">
              <a:extLst>
                <a:ext uri="{FF2B5EF4-FFF2-40B4-BE49-F238E27FC236}">
                  <a16:creationId xmlns:a16="http://schemas.microsoft.com/office/drawing/2014/main" id="{EF568452-4D5E-41A7-B6BD-201FE7F83B60}"/>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5">
            <a:extLst>
              <a:ext uri="{FF2B5EF4-FFF2-40B4-BE49-F238E27FC236}">
                <a16:creationId xmlns:a16="http://schemas.microsoft.com/office/drawing/2014/main" id="{63210A21-74D1-47DD-ACD6-76C55A61FDD8}"/>
              </a:ext>
            </a:extLst>
          </p:cNvPr>
          <p:cNvGrpSpPr>
            <a:grpSpLocks/>
          </p:cNvGrpSpPr>
          <p:nvPr/>
        </p:nvGrpSpPr>
        <p:grpSpPr bwMode="auto">
          <a:xfrm>
            <a:off x="8001000" y="1981200"/>
            <a:ext cx="1143000" cy="685800"/>
            <a:chOff x="4824" y="3744"/>
            <a:chExt cx="696" cy="432"/>
          </a:xfrm>
        </p:grpSpPr>
        <p:sp>
          <p:nvSpPr>
            <p:cNvPr id="11279" name="AutoShape 16">
              <a:extLst>
                <a:ext uri="{FF2B5EF4-FFF2-40B4-BE49-F238E27FC236}">
                  <a16:creationId xmlns:a16="http://schemas.microsoft.com/office/drawing/2014/main" id="{56DF9FCF-9794-433D-A40D-CBB40176D8E5}"/>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1280" name="Text Box 17">
              <a:extLst>
                <a:ext uri="{FF2B5EF4-FFF2-40B4-BE49-F238E27FC236}">
                  <a16:creationId xmlns:a16="http://schemas.microsoft.com/office/drawing/2014/main" id="{035D362B-C868-4883-8553-C3F956B6CCD5}"/>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42367406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45764"/>
                                        </p:tgtEl>
                                        <p:attrNameLst>
                                          <p:attrName>style.visibility</p:attrName>
                                        </p:attrNameLst>
                                      </p:cBhvr>
                                      <p:to>
                                        <p:strVal val="visible"/>
                                      </p:to>
                                    </p:set>
                                    <p:animEffect transition="in" filter="fade">
                                      <p:cBhvr>
                                        <p:cTn id="7" dur="1000"/>
                                        <p:tgtEl>
                                          <p:spTgt spid="245764"/>
                                        </p:tgtEl>
                                      </p:cBhvr>
                                    </p:animEffect>
                                    <p:anim calcmode="lin" valueType="num">
                                      <p:cBhvr>
                                        <p:cTn id="8" dur="1000" fill="hold"/>
                                        <p:tgtEl>
                                          <p:spTgt spid="245764"/>
                                        </p:tgtEl>
                                        <p:attrNameLst>
                                          <p:attrName>ppt_x</p:attrName>
                                        </p:attrNameLst>
                                      </p:cBhvr>
                                      <p:tavLst>
                                        <p:tav tm="0">
                                          <p:val>
                                            <p:strVal val="#ppt_x-.1"/>
                                          </p:val>
                                        </p:tav>
                                        <p:tav tm="100000">
                                          <p:val>
                                            <p:strVal val="#ppt_x"/>
                                          </p:val>
                                        </p:tav>
                                      </p:tavLst>
                                    </p:anim>
                                    <p:anim calcmode="lin" valueType="num">
                                      <p:cBhvr>
                                        <p:cTn id="9" dur="1000" fill="hold"/>
                                        <p:tgtEl>
                                          <p:spTgt spid="245764"/>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6700"/>
                            </p:stCondLst>
                            <p:childTnLst>
                              <p:par>
                                <p:cTn id="11" presetID="8" presetClass="entr" presetSubtype="16" fill="hold" nodeType="afterEffect">
                                  <p:stCondLst>
                                    <p:cond delay="0"/>
                                  </p:stCondLst>
                                  <p:childTnLst>
                                    <p:set>
                                      <p:cBhvr>
                                        <p:cTn id="12" dur="1" fill="hold">
                                          <p:stCondLst>
                                            <p:cond delay="0"/>
                                          </p:stCondLst>
                                        </p:cTn>
                                        <p:tgtEl>
                                          <p:spTgt spid="245765"/>
                                        </p:tgtEl>
                                        <p:attrNameLst>
                                          <p:attrName>style.visibility</p:attrName>
                                        </p:attrNameLst>
                                      </p:cBhvr>
                                      <p:to>
                                        <p:strVal val="visible"/>
                                      </p:to>
                                    </p:set>
                                    <p:animEffect transition="in" filter="diamond(in)">
                                      <p:cBhvr>
                                        <p:cTn id="13" dur="2000"/>
                                        <p:tgtEl>
                                          <p:spTgt spid="245765"/>
                                        </p:tgtEl>
                                      </p:cBhvr>
                                    </p:animEffect>
                                  </p:childTnLst>
                                </p:cTn>
                              </p:par>
                            </p:childTnLst>
                          </p:cTn>
                        </p:par>
                        <p:par>
                          <p:cTn id="14" fill="hold" nodeType="afterGroup">
                            <p:stCondLst>
                              <p:cond delay="87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5767"/>
                                        </p:tgtEl>
                                        <p:attrNameLst>
                                          <p:attrName>style.visibility</p:attrName>
                                        </p:attrNameLst>
                                      </p:cBhvr>
                                      <p:to>
                                        <p:strVal val="visible"/>
                                      </p:to>
                                    </p:set>
                                    <p:animEffect transition="in" filter="wipe(left)">
                                      <p:cBhvr>
                                        <p:cTn id="22" dur="5000"/>
                                        <p:tgtEl>
                                          <p:spTgt spid="245767"/>
                                        </p:tgtEl>
                                      </p:cBhvr>
                                    </p:animEffect>
                                  </p:childTnLst>
                                </p:cTn>
                              </p:par>
                              <p:par>
                                <p:cTn id="23" presetID="10" presetClass="exit" presetSubtype="0" fill="hold" nodeType="withEffect">
                                  <p:stCondLst>
                                    <p:cond delay="0"/>
                                  </p:stCondLst>
                                  <p:childTnLst>
                                    <p:animEffect transition="out" filter="fade">
                                      <p:cBhvr>
                                        <p:cTn id="24" dur="2000"/>
                                        <p:tgtEl>
                                          <p:spTgt spid="3"/>
                                        </p:tgtEl>
                                      </p:cBhvr>
                                    </p:animEffect>
                                    <p:set>
                                      <p:cBhvr>
                                        <p:cTn id="25" dur="1" fill="hold">
                                          <p:stCondLst>
                                            <p:cond delay="1999"/>
                                          </p:stCondLst>
                                        </p:cTn>
                                        <p:tgtEl>
                                          <p:spTgt spid="3"/>
                                        </p:tgtEl>
                                        <p:attrNameLst>
                                          <p:attrName>style.visibility</p:attrName>
                                        </p:attrNameLst>
                                      </p:cBhvr>
                                      <p:to>
                                        <p:strVal val="hidden"/>
                                      </p:to>
                                    </p:set>
                                  </p:childTnLst>
                                </p:cTn>
                              </p:par>
                            </p:childTnLst>
                          </p:cTn>
                        </p:par>
                        <p:par>
                          <p:cTn id="26" fill="hold" nodeType="afterGroup">
                            <p:stCondLst>
                              <p:cond delay="5000"/>
                            </p:stCondLst>
                            <p:childTnLst>
                              <p:par>
                                <p:cTn id="27" presetID="40" presetClass="entr" presetSubtype="0" fill="hold" grpId="0" nodeType="afterEffect">
                                  <p:stCondLst>
                                    <p:cond delay="0"/>
                                  </p:stCondLst>
                                  <p:iterate type="lt">
                                    <p:tmPct val="10000"/>
                                  </p:iterate>
                                  <p:childTnLst>
                                    <p:set>
                                      <p:cBhvr>
                                        <p:cTn id="28" dur="1" fill="hold">
                                          <p:stCondLst>
                                            <p:cond delay="0"/>
                                          </p:stCondLst>
                                        </p:cTn>
                                        <p:tgtEl>
                                          <p:spTgt spid="245769"/>
                                        </p:tgtEl>
                                        <p:attrNameLst>
                                          <p:attrName>style.visibility</p:attrName>
                                        </p:attrNameLst>
                                      </p:cBhvr>
                                      <p:to>
                                        <p:strVal val="visible"/>
                                      </p:to>
                                    </p:set>
                                    <p:animEffect transition="in" filter="fade">
                                      <p:cBhvr>
                                        <p:cTn id="29" dur="1000"/>
                                        <p:tgtEl>
                                          <p:spTgt spid="245769"/>
                                        </p:tgtEl>
                                      </p:cBhvr>
                                    </p:animEffect>
                                    <p:anim calcmode="lin" valueType="num">
                                      <p:cBhvr>
                                        <p:cTn id="30" dur="1000" fill="hold"/>
                                        <p:tgtEl>
                                          <p:spTgt spid="245769"/>
                                        </p:tgtEl>
                                        <p:attrNameLst>
                                          <p:attrName>ppt_x</p:attrName>
                                        </p:attrNameLst>
                                      </p:cBhvr>
                                      <p:tavLst>
                                        <p:tav tm="0">
                                          <p:val>
                                            <p:strVal val="#ppt_x-.1"/>
                                          </p:val>
                                        </p:tav>
                                        <p:tav tm="100000">
                                          <p:val>
                                            <p:strVal val="#ppt_x"/>
                                          </p:val>
                                        </p:tav>
                                      </p:tavLst>
                                    </p:anim>
                                    <p:anim calcmode="lin" valueType="num">
                                      <p:cBhvr>
                                        <p:cTn id="31" dur="1000" fill="hold"/>
                                        <p:tgtEl>
                                          <p:spTgt spid="245769"/>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13600"/>
                            </p:stCondLst>
                            <p:childTnLst>
                              <p:par>
                                <p:cTn id="33" presetID="22" presetClass="entr" presetSubtype="8" fill="hold" nodeType="afterEffect">
                                  <p:stCondLst>
                                    <p:cond delay="0"/>
                                  </p:stCondLst>
                                  <p:childTnLst>
                                    <p:set>
                                      <p:cBhvr>
                                        <p:cTn id="34" dur="1" fill="hold">
                                          <p:stCondLst>
                                            <p:cond delay="0"/>
                                          </p:stCondLst>
                                        </p:cTn>
                                        <p:tgtEl>
                                          <p:spTgt spid="245770"/>
                                        </p:tgtEl>
                                        <p:attrNameLst>
                                          <p:attrName>style.visibility</p:attrName>
                                        </p:attrNameLst>
                                      </p:cBhvr>
                                      <p:to>
                                        <p:strVal val="visible"/>
                                      </p:to>
                                    </p:set>
                                    <p:animEffect transition="in" filter="wipe(left)">
                                      <p:cBhvr>
                                        <p:cTn id="35" dur="5000"/>
                                        <p:tgtEl>
                                          <p:spTgt spid="245770"/>
                                        </p:tgtEl>
                                      </p:cBhvr>
                                    </p:animEffect>
                                  </p:childTnLst>
                                </p:cTn>
                              </p:par>
                            </p:childTnLst>
                          </p:cTn>
                        </p:par>
                        <p:par>
                          <p:cTn id="36" fill="hold" nodeType="afterGroup">
                            <p:stCondLst>
                              <p:cond delay="18600"/>
                            </p:stCondLst>
                            <p:childTnLst>
                              <p:par>
                                <p:cTn id="37" presetID="22" presetClass="entr" presetSubtype="8"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p:bldP spid="245769"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C294943-19E3-4CE7-B887-C8AA9059F99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4C2A5DA5-DED9-4744-97B2-B88B3C6386A1}" type="slidenum">
              <a:rPr lang="en-US" altLang="en-US">
                <a:latin typeface="Garamond" panose="02020404030301010803" pitchFamily="18" charset="0"/>
              </a:rPr>
              <a:pPr eaLnBrk="1" hangingPunct="1"/>
              <a:t>77</a:t>
            </a:fld>
            <a:endParaRPr lang="en-US" altLang="en-US">
              <a:latin typeface="Garamond" panose="02020404030301010803" pitchFamily="18" charset="0"/>
            </a:endParaRPr>
          </a:p>
        </p:txBody>
      </p:sp>
      <p:sp>
        <p:nvSpPr>
          <p:cNvPr id="249858" name="Rectangle 2">
            <a:extLst>
              <a:ext uri="{FF2B5EF4-FFF2-40B4-BE49-F238E27FC236}">
                <a16:creationId xmlns:a16="http://schemas.microsoft.com/office/drawing/2014/main" id="{2A956916-249E-4A21-BFBD-ADC8D0949A93}"/>
              </a:ext>
            </a:extLst>
          </p:cNvPr>
          <p:cNvSpPr>
            <a:spLocks noGrp="1" noChangeArrowheads="1"/>
          </p:cNvSpPr>
          <p:nvPr>
            <p:ph type="title"/>
          </p:nvPr>
        </p:nvSpPr>
        <p:spPr/>
        <p:txBody>
          <a:bodyPr/>
          <a:lstStyle/>
          <a:p>
            <a:r>
              <a:rPr lang="en-US" altLang="en-US" b="1"/>
              <a:t>Second Method</a:t>
            </a:r>
            <a:r>
              <a:rPr lang="en-US" altLang="en-US"/>
              <a:t> </a:t>
            </a:r>
          </a:p>
        </p:txBody>
      </p:sp>
      <p:sp>
        <p:nvSpPr>
          <p:cNvPr id="249859" name="Rectangle 3">
            <a:extLst>
              <a:ext uri="{FF2B5EF4-FFF2-40B4-BE49-F238E27FC236}">
                <a16:creationId xmlns:a16="http://schemas.microsoft.com/office/drawing/2014/main" id="{CAABD8D6-E64A-4133-9A14-93E8EDD1F054}"/>
              </a:ext>
            </a:extLst>
          </p:cNvPr>
          <p:cNvSpPr>
            <a:spLocks noGrp="1" noChangeArrowheads="1"/>
          </p:cNvSpPr>
          <p:nvPr>
            <p:ph type="body" idx="1"/>
          </p:nvPr>
        </p:nvSpPr>
        <p:spPr>
          <a:xfrm>
            <a:off x="457200" y="1066800"/>
            <a:ext cx="8229600" cy="5064125"/>
          </a:xfrm>
        </p:spPr>
        <p:txBody>
          <a:bodyPr/>
          <a:lstStyle/>
          <a:p>
            <a:r>
              <a:rPr lang="en-US" altLang="en-US"/>
              <a:t>We can assign unknown voltages to each current source.</a:t>
            </a:r>
          </a:p>
          <a:p>
            <a:r>
              <a:rPr lang="en-US" altLang="en-US"/>
              <a:t>Apply KVL around each mesh, and </a:t>
            </a:r>
          </a:p>
          <a:p>
            <a:r>
              <a:rPr lang="en-US" altLang="en-US"/>
              <a:t>Relate the source currents to the assumed mesh currents. </a:t>
            </a:r>
          </a:p>
          <a:p>
            <a:r>
              <a:rPr lang="en-US" altLang="en-US"/>
              <a:t>This is generally a </a:t>
            </a:r>
            <a:r>
              <a:rPr lang="en-US" altLang="en-US">
                <a:solidFill>
                  <a:srgbClr val="FF3300"/>
                </a:solidFill>
              </a:rPr>
              <a:t>difficult approach</a:t>
            </a:r>
            <a:r>
              <a:rPr lang="en-US" altLang="en-US"/>
              <a:t>. </a:t>
            </a:r>
          </a:p>
        </p:txBody>
      </p:sp>
      <p:grpSp>
        <p:nvGrpSpPr>
          <p:cNvPr id="2" name="Group 4">
            <a:extLst>
              <a:ext uri="{FF2B5EF4-FFF2-40B4-BE49-F238E27FC236}">
                <a16:creationId xmlns:a16="http://schemas.microsoft.com/office/drawing/2014/main" id="{5016A753-C964-466E-9D18-A22CC34416A2}"/>
              </a:ext>
            </a:extLst>
          </p:cNvPr>
          <p:cNvGrpSpPr>
            <a:grpSpLocks/>
          </p:cNvGrpSpPr>
          <p:nvPr/>
        </p:nvGrpSpPr>
        <p:grpSpPr bwMode="auto">
          <a:xfrm>
            <a:off x="6324600" y="6477000"/>
            <a:ext cx="2057400" cy="396875"/>
            <a:chOff x="2304" y="4032"/>
            <a:chExt cx="1296" cy="294"/>
          </a:xfrm>
        </p:grpSpPr>
        <p:sp>
          <p:nvSpPr>
            <p:cNvPr id="74760" name="AutoShape 5">
              <a:extLst>
                <a:ext uri="{FF2B5EF4-FFF2-40B4-BE49-F238E27FC236}">
                  <a16:creationId xmlns:a16="http://schemas.microsoft.com/office/drawing/2014/main" id="{4C35033B-0A48-4E40-AE9A-70CD61398C8F}"/>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4761" name="Text Box 6">
              <a:extLst>
                <a:ext uri="{FF2B5EF4-FFF2-40B4-BE49-F238E27FC236}">
                  <a16:creationId xmlns:a16="http://schemas.microsoft.com/office/drawing/2014/main" id="{F6E47564-4B68-4E1D-9659-965E48C2861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36186380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9858"/>
                                        </p:tgtEl>
                                        <p:attrNameLst>
                                          <p:attrName>style.visibility</p:attrName>
                                        </p:attrNameLst>
                                      </p:cBhvr>
                                      <p:to>
                                        <p:strVal val="visible"/>
                                      </p:to>
                                    </p:set>
                                    <p:animEffect transition="in" filter="wipe(down)">
                                      <p:cBhvr>
                                        <p:cTn id="7" dur="580">
                                          <p:stCondLst>
                                            <p:cond delay="0"/>
                                          </p:stCondLst>
                                        </p:cTn>
                                        <p:tgtEl>
                                          <p:spTgt spid="249858"/>
                                        </p:tgtEl>
                                      </p:cBhvr>
                                    </p:animEffect>
                                    <p:anim calcmode="lin" valueType="num">
                                      <p:cBhvr>
                                        <p:cTn id="8" dur="1822" tmFilter="0,0; 0.14,0.36; 0.43,0.73; 0.71,0.91; 1.0,1.0">
                                          <p:stCondLst>
                                            <p:cond delay="0"/>
                                          </p:stCondLst>
                                        </p:cTn>
                                        <p:tgtEl>
                                          <p:spTgt spid="2498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98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98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98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9858"/>
                                        </p:tgtEl>
                                        <p:attrNameLst>
                                          <p:attrName>ppt_y</p:attrName>
                                        </p:attrNameLst>
                                      </p:cBhvr>
                                      <p:tavLst>
                                        <p:tav tm="0" fmla="#ppt_y-sin(pi*$)/81">
                                          <p:val>
                                            <p:fltVal val="0"/>
                                          </p:val>
                                        </p:tav>
                                        <p:tav tm="100000">
                                          <p:val>
                                            <p:fltVal val="1"/>
                                          </p:val>
                                        </p:tav>
                                      </p:tavLst>
                                    </p:anim>
                                    <p:animScale>
                                      <p:cBhvr>
                                        <p:cTn id="13" dur="26">
                                          <p:stCondLst>
                                            <p:cond delay="650"/>
                                          </p:stCondLst>
                                        </p:cTn>
                                        <p:tgtEl>
                                          <p:spTgt spid="249858"/>
                                        </p:tgtEl>
                                      </p:cBhvr>
                                      <p:to x="100000" y="60000"/>
                                    </p:animScale>
                                    <p:animScale>
                                      <p:cBhvr>
                                        <p:cTn id="14" dur="166" decel="50000">
                                          <p:stCondLst>
                                            <p:cond delay="676"/>
                                          </p:stCondLst>
                                        </p:cTn>
                                        <p:tgtEl>
                                          <p:spTgt spid="249858"/>
                                        </p:tgtEl>
                                      </p:cBhvr>
                                      <p:to x="100000" y="100000"/>
                                    </p:animScale>
                                    <p:animScale>
                                      <p:cBhvr>
                                        <p:cTn id="15" dur="26">
                                          <p:stCondLst>
                                            <p:cond delay="1312"/>
                                          </p:stCondLst>
                                        </p:cTn>
                                        <p:tgtEl>
                                          <p:spTgt spid="249858"/>
                                        </p:tgtEl>
                                      </p:cBhvr>
                                      <p:to x="100000" y="80000"/>
                                    </p:animScale>
                                    <p:animScale>
                                      <p:cBhvr>
                                        <p:cTn id="16" dur="166" decel="50000">
                                          <p:stCondLst>
                                            <p:cond delay="1338"/>
                                          </p:stCondLst>
                                        </p:cTn>
                                        <p:tgtEl>
                                          <p:spTgt spid="249858"/>
                                        </p:tgtEl>
                                      </p:cBhvr>
                                      <p:to x="100000" y="100000"/>
                                    </p:animScale>
                                    <p:animScale>
                                      <p:cBhvr>
                                        <p:cTn id="17" dur="26">
                                          <p:stCondLst>
                                            <p:cond delay="1642"/>
                                          </p:stCondLst>
                                        </p:cTn>
                                        <p:tgtEl>
                                          <p:spTgt spid="249858"/>
                                        </p:tgtEl>
                                      </p:cBhvr>
                                      <p:to x="100000" y="90000"/>
                                    </p:animScale>
                                    <p:animScale>
                                      <p:cBhvr>
                                        <p:cTn id="18" dur="166" decel="50000">
                                          <p:stCondLst>
                                            <p:cond delay="1668"/>
                                          </p:stCondLst>
                                        </p:cTn>
                                        <p:tgtEl>
                                          <p:spTgt spid="249858"/>
                                        </p:tgtEl>
                                      </p:cBhvr>
                                      <p:to x="100000" y="100000"/>
                                    </p:animScale>
                                    <p:animScale>
                                      <p:cBhvr>
                                        <p:cTn id="19" dur="26">
                                          <p:stCondLst>
                                            <p:cond delay="1808"/>
                                          </p:stCondLst>
                                        </p:cTn>
                                        <p:tgtEl>
                                          <p:spTgt spid="249858"/>
                                        </p:tgtEl>
                                      </p:cBhvr>
                                      <p:to x="100000" y="95000"/>
                                    </p:animScale>
                                    <p:animScale>
                                      <p:cBhvr>
                                        <p:cTn id="20" dur="166" decel="50000">
                                          <p:stCondLst>
                                            <p:cond delay="1834"/>
                                          </p:stCondLst>
                                        </p:cTn>
                                        <p:tgtEl>
                                          <p:spTgt spid="249858"/>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49859">
                                            <p:txEl>
                                              <p:pRg st="0" end="0"/>
                                            </p:txEl>
                                          </p:spTgt>
                                        </p:tgtEl>
                                        <p:attrNameLst>
                                          <p:attrName>style.visibility</p:attrName>
                                        </p:attrNameLst>
                                      </p:cBhvr>
                                      <p:to>
                                        <p:strVal val="visible"/>
                                      </p:to>
                                    </p:set>
                                    <p:animEffect transition="in" filter="fade">
                                      <p:cBhvr>
                                        <p:cTn id="24" dur="1000"/>
                                        <p:tgtEl>
                                          <p:spTgt spid="249859">
                                            <p:txEl>
                                              <p:pRg st="0" end="0"/>
                                            </p:txEl>
                                          </p:spTgt>
                                        </p:tgtEl>
                                      </p:cBhvr>
                                    </p:animEffect>
                                    <p:anim calcmode="lin" valueType="num">
                                      <p:cBhvr>
                                        <p:cTn id="25" dur="1000" fill="hold"/>
                                        <p:tgtEl>
                                          <p:spTgt spid="249859">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49859">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5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49859">
                                            <p:txEl>
                                              <p:pRg st="1" end="1"/>
                                            </p:txEl>
                                          </p:spTgt>
                                        </p:tgtEl>
                                        <p:attrNameLst>
                                          <p:attrName>style.visibility</p:attrName>
                                        </p:attrNameLst>
                                      </p:cBhvr>
                                      <p:to>
                                        <p:strVal val="visible"/>
                                      </p:to>
                                    </p:set>
                                    <p:animEffect transition="in" filter="fade">
                                      <p:cBhvr>
                                        <p:cTn id="30" dur="1000"/>
                                        <p:tgtEl>
                                          <p:spTgt spid="249859">
                                            <p:txEl>
                                              <p:pRg st="1" end="1"/>
                                            </p:txEl>
                                          </p:spTgt>
                                        </p:tgtEl>
                                      </p:cBhvr>
                                    </p:animEffect>
                                    <p:anim calcmode="lin" valueType="num">
                                      <p:cBhvr>
                                        <p:cTn id="31" dur="1000" fill="hold"/>
                                        <p:tgtEl>
                                          <p:spTgt spid="249859">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249859">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10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249859">
                                            <p:txEl>
                                              <p:pRg st="2" end="2"/>
                                            </p:txEl>
                                          </p:spTgt>
                                        </p:tgtEl>
                                        <p:attrNameLst>
                                          <p:attrName>style.visibility</p:attrName>
                                        </p:attrNameLst>
                                      </p:cBhvr>
                                      <p:to>
                                        <p:strVal val="visible"/>
                                      </p:to>
                                    </p:set>
                                    <p:animEffect transition="in" filter="fade">
                                      <p:cBhvr>
                                        <p:cTn id="36" dur="1000"/>
                                        <p:tgtEl>
                                          <p:spTgt spid="249859">
                                            <p:txEl>
                                              <p:pRg st="2" end="2"/>
                                            </p:txEl>
                                          </p:spTgt>
                                        </p:tgtEl>
                                      </p:cBhvr>
                                    </p:animEffect>
                                    <p:anim calcmode="lin" valueType="num">
                                      <p:cBhvr>
                                        <p:cTn id="37" dur="1000" fill="hold"/>
                                        <p:tgtEl>
                                          <p:spTgt spid="249859">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249859">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67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249859">
                                            <p:txEl>
                                              <p:pRg st="3" end="3"/>
                                            </p:txEl>
                                          </p:spTgt>
                                        </p:tgtEl>
                                        <p:attrNameLst>
                                          <p:attrName>style.visibility</p:attrName>
                                        </p:attrNameLst>
                                      </p:cBhvr>
                                      <p:to>
                                        <p:strVal val="visible"/>
                                      </p:to>
                                    </p:set>
                                    <p:animEffect transition="in" filter="fade">
                                      <p:cBhvr>
                                        <p:cTn id="42" dur="1000"/>
                                        <p:tgtEl>
                                          <p:spTgt spid="249859">
                                            <p:txEl>
                                              <p:pRg st="3" end="3"/>
                                            </p:txEl>
                                          </p:spTgt>
                                        </p:tgtEl>
                                      </p:cBhvr>
                                    </p:animEffect>
                                    <p:anim calcmode="lin" valueType="num">
                                      <p:cBhvr>
                                        <p:cTn id="43" dur="1000" fill="hold"/>
                                        <p:tgtEl>
                                          <p:spTgt spid="249859">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249859">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21000"/>
                            </p:stCondLst>
                            <p:childTnLst>
                              <p:par>
                                <p:cTn id="46" presetID="22" presetClass="entr" presetSubtype="8"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p:bldP spid="249859" grpId="0" build="p"/>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76B315A-D21F-48FC-B4C4-420C532546F6}"/>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BD03FE2-B9A8-4C9F-8C33-50DAD6D9FE97}" type="slidenum">
              <a:rPr lang="en-US" altLang="en-US">
                <a:latin typeface="Garamond" panose="02020404030301010803" pitchFamily="18" charset="0"/>
              </a:rPr>
              <a:pPr eaLnBrk="1" hangingPunct="1"/>
              <a:t>78</a:t>
            </a:fld>
            <a:endParaRPr lang="en-US" altLang="en-US">
              <a:latin typeface="Garamond" panose="02020404030301010803" pitchFamily="18" charset="0"/>
            </a:endParaRPr>
          </a:p>
        </p:txBody>
      </p:sp>
      <p:sp>
        <p:nvSpPr>
          <p:cNvPr id="246786" name="Rectangle 2">
            <a:extLst>
              <a:ext uri="{FF2B5EF4-FFF2-40B4-BE49-F238E27FC236}">
                <a16:creationId xmlns:a16="http://schemas.microsoft.com/office/drawing/2014/main" id="{5873042B-5344-404C-8FF0-7BFBC69ABA2F}"/>
              </a:ext>
            </a:extLst>
          </p:cNvPr>
          <p:cNvSpPr>
            <a:spLocks noGrp="1" noChangeArrowheads="1"/>
          </p:cNvSpPr>
          <p:nvPr>
            <p:ph type="title"/>
          </p:nvPr>
        </p:nvSpPr>
        <p:spPr/>
        <p:txBody>
          <a:bodyPr/>
          <a:lstStyle/>
          <a:p>
            <a:r>
              <a:rPr lang="en-US" altLang="en-US" sz="3800" b="1"/>
              <a:t>Third Method</a:t>
            </a:r>
            <a:br>
              <a:rPr lang="en-US" altLang="en-US" sz="3800" b="1"/>
            </a:br>
            <a:r>
              <a:rPr lang="en-US" altLang="en-US" sz="3800" b="1"/>
              <a:t>(Supermesh Method)</a:t>
            </a:r>
          </a:p>
        </p:txBody>
      </p:sp>
      <p:sp>
        <p:nvSpPr>
          <p:cNvPr id="246787" name="Rectangle 3">
            <a:extLst>
              <a:ext uri="{FF2B5EF4-FFF2-40B4-BE49-F238E27FC236}">
                <a16:creationId xmlns:a16="http://schemas.microsoft.com/office/drawing/2014/main" id="{2CD73E3D-926A-4634-A6F5-969C818A8AFE}"/>
              </a:ext>
            </a:extLst>
          </p:cNvPr>
          <p:cNvSpPr>
            <a:spLocks noGrp="1" noChangeArrowheads="1"/>
          </p:cNvSpPr>
          <p:nvPr>
            <p:ph type="body" idx="1"/>
          </p:nvPr>
        </p:nvSpPr>
        <p:spPr>
          <a:xfrm>
            <a:off x="457200" y="1524000"/>
            <a:ext cx="8229600" cy="4606925"/>
          </a:xfrm>
        </p:spPr>
        <p:txBody>
          <a:bodyPr/>
          <a:lstStyle/>
          <a:p>
            <a:pPr>
              <a:lnSpc>
                <a:spcPct val="90000"/>
              </a:lnSpc>
            </a:pPr>
            <a:r>
              <a:rPr lang="en-US" altLang="en-US"/>
              <a:t>Create a </a:t>
            </a:r>
            <a:r>
              <a:rPr lang="en-US" altLang="en-US" i="1">
                <a:solidFill>
                  <a:srgbClr val="0000FF"/>
                </a:solidFill>
              </a:rPr>
              <a:t>supermesh</a:t>
            </a:r>
            <a:r>
              <a:rPr lang="en-US" altLang="en-US">
                <a:solidFill>
                  <a:srgbClr val="0000FF"/>
                </a:solidFill>
              </a:rPr>
              <a:t> </a:t>
            </a:r>
            <a:r>
              <a:rPr lang="en-US" altLang="en-US"/>
              <a:t>from two meshes that have a current source as a common element.</a:t>
            </a:r>
          </a:p>
          <a:p>
            <a:pPr>
              <a:lnSpc>
                <a:spcPct val="90000"/>
              </a:lnSpc>
            </a:pPr>
            <a:r>
              <a:rPr lang="en-US" altLang="en-US"/>
              <a:t>The current source is in the interior of the supermesh. </a:t>
            </a:r>
          </a:p>
          <a:p>
            <a:pPr>
              <a:lnSpc>
                <a:spcPct val="90000"/>
              </a:lnSpc>
            </a:pPr>
            <a:r>
              <a:rPr lang="en-US" altLang="en-US"/>
              <a:t>Thus, the number of meshes is reduced by 1 for each current source present. </a:t>
            </a:r>
          </a:p>
          <a:p>
            <a:pPr>
              <a:lnSpc>
                <a:spcPct val="90000"/>
              </a:lnSpc>
            </a:pPr>
            <a:r>
              <a:rPr lang="en-US" altLang="en-US"/>
              <a:t>If the current source lies on the perimeter of the circuit, then ignore the single mesh in which it is found. </a:t>
            </a:r>
          </a:p>
          <a:p>
            <a:pPr>
              <a:lnSpc>
                <a:spcPct val="90000"/>
              </a:lnSpc>
            </a:pPr>
            <a:r>
              <a:rPr lang="en-US" altLang="en-US"/>
              <a:t>Apply KVL to the meshes and supermeshes.</a:t>
            </a:r>
          </a:p>
        </p:txBody>
      </p:sp>
      <p:grpSp>
        <p:nvGrpSpPr>
          <p:cNvPr id="2" name="Group 4">
            <a:extLst>
              <a:ext uri="{FF2B5EF4-FFF2-40B4-BE49-F238E27FC236}">
                <a16:creationId xmlns:a16="http://schemas.microsoft.com/office/drawing/2014/main" id="{FC696670-2893-4190-AAF3-9EBA7716004F}"/>
              </a:ext>
            </a:extLst>
          </p:cNvPr>
          <p:cNvGrpSpPr>
            <a:grpSpLocks/>
          </p:cNvGrpSpPr>
          <p:nvPr/>
        </p:nvGrpSpPr>
        <p:grpSpPr bwMode="auto">
          <a:xfrm>
            <a:off x="6324600" y="6477000"/>
            <a:ext cx="2057400" cy="396875"/>
            <a:chOff x="2304" y="4032"/>
            <a:chExt cx="1296" cy="294"/>
          </a:xfrm>
        </p:grpSpPr>
        <p:sp>
          <p:nvSpPr>
            <p:cNvPr id="75784" name="AutoShape 5">
              <a:extLst>
                <a:ext uri="{FF2B5EF4-FFF2-40B4-BE49-F238E27FC236}">
                  <a16:creationId xmlns:a16="http://schemas.microsoft.com/office/drawing/2014/main" id="{318728D5-625A-467B-85B6-9932E6CC2973}"/>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5785" name="Text Box 6">
              <a:extLst>
                <a:ext uri="{FF2B5EF4-FFF2-40B4-BE49-F238E27FC236}">
                  <a16:creationId xmlns:a16="http://schemas.microsoft.com/office/drawing/2014/main" id="{9805E092-10E1-4316-958C-88A9D261249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4112269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6786"/>
                                        </p:tgtEl>
                                        <p:attrNameLst>
                                          <p:attrName>style.visibility</p:attrName>
                                        </p:attrNameLst>
                                      </p:cBhvr>
                                      <p:to>
                                        <p:strVal val="visible"/>
                                      </p:to>
                                    </p:set>
                                    <p:animEffect transition="in" filter="wipe(down)">
                                      <p:cBhvr>
                                        <p:cTn id="7" dur="580">
                                          <p:stCondLst>
                                            <p:cond delay="0"/>
                                          </p:stCondLst>
                                        </p:cTn>
                                        <p:tgtEl>
                                          <p:spTgt spid="246786"/>
                                        </p:tgtEl>
                                      </p:cBhvr>
                                    </p:animEffect>
                                    <p:anim calcmode="lin" valueType="num">
                                      <p:cBhvr>
                                        <p:cTn id="8" dur="1822" tmFilter="0,0; 0.14,0.36; 0.43,0.73; 0.71,0.91; 1.0,1.0">
                                          <p:stCondLst>
                                            <p:cond delay="0"/>
                                          </p:stCondLst>
                                        </p:cTn>
                                        <p:tgtEl>
                                          <p:spTgt spid="24678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678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678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678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6786"/>
                                        </p:tgtEl>
                                        <p:attrNameLst>
                                          <p:attrName>ppt_y</p:attrName>
                                        </p:attrNameLst>
                                      </p:cBhvr>
                                      <p:tavLst>
                                        <p:tav tm="0" fmla="#ppt_y-sin(pi*$)/81">
                                          <p:val>
                                            <p:fltVal val="0"/>
                                          </p:val>
                                        </p:tav>
                                        <p:tav tm="100000">
                                          <p:val>
                                            <p:fltVal val="1"/>
                                          </p:val>
                                        </p:tav>
                                      </p:tavLst>
                                    </p:anim>
                                    <p:animScale>
                                      <p:cBhvr>
                                        <p:cTn id="13" dur="26">
                                          <p:stCondLst>
                                            <p:cond delay="650"/>
                                          </p:stCondLst>
                                        </p:cTn>
                                        <p:tgtEl>
                                          <p:spTgt spid="246786"/>
                                        </p:tgtEl>
                                      </p:cBhvr>
                                      <p:to x="100000" y="60000"/>
                                    </p:animScale>
                                    <p:animScale>
                                      <p:cBhvr>
                                        <p:cTn id="14" dur="166" decel="50000">
                                          <p:stCondLst>
                                            <p:cond delay="676"/>
                                          </p:stCondLst>
                                        </p:cTn>
                                        <p:tgtEl>
                                          <p:spTgt spid="246786"/>
                                        </p:tgtEl>
                                      </p:cBhvr>
                                      <p:to x="100000" y="100000"/>
                                    </p:animScale>
                                    <p:animScale>
                                      <p:cBhvr>
                                        <p:cTn id="15" dur="26">
                                          <p:stCondLst>
                                            <p:cond delay="1312"/>
                                          </p:stCondLst>
                                        </p:cTn>
                                        <p:tgtEl>
                                          <p:spTgt spid="246786"/>
                                        </p:tgtEl>
                                      </p:cBhvr>
                                      <p:to x="100000" y="80000"/>
                                    </p:animScale>
                                    <p:animScale>
                                      <p:cBhvr>
                                        <p:cTn id="16" dur="166" decel="50000">
                                          <p:stCondLst>
                                            <p:cond delay="1338"/>
                                          </p:stCondLst>
                                        </p:cTn>
                                        <p:tgtEl>
                                          <p:spTgt spid="246786"/>
                                        </p:tgtEl>
                                      </p:cBhvr>
                                      <p:to x="100000" y="100000"/>
                                    </p:animScale>
                                    <p:animScale>
                                      <p:cBhvr>
                                        <p:cTn id="17" dur="26">
                                          <p:stCondLst>
                                            <p:cond delay="1642"/>
                                          </p:stCondLst>
                                        </p:cTn>
                                        <p:tgtEl>
                                          <p:spTgt spid="246786"/>
                                        </p:tgtEl>
                                      </p:cBhvr>
                                      <p:to x="100000" y="90000"/>
                                    </p:animScale>
                                    <p:animScale>
                                      <p:cBhvr>
                                        <p:cTn id="18" dur="166" decel="50000">
                                          <p:stCondLst>
                                            <p:cond delay="1668"/>
                                          </p:stCondLst>
                                        </p:cTn>
                                        <p:tgtEl>
                                          <p:spTgt spid="246786"/>
                                        </p:tgtEl>
                                      </p:cBhvr>
                                      <p:to x="100000" y="100000"/>
                                    </p:animScale>
                                    <p:animScale>
                                      <p:cBhvr>
                                        <p:cTn id="19" dur="26">
                                          <p:stCondLst>
                                            <p:cond delay="1808"/>
                                          </p:stCondLst>
                                        </p:cTn>
                                        <p:tgtEl>
                                          <p:spTgt spid="246786"/>
                                        </p:tgtEl>
                                      </p:cBhvr>
                                      <p:to x="100000" y="95000"/>
                                    </p:animScale>
                                    <p:animScale>
                                      <p:cBhvr>
                                        <p:cTn id="20" dur="166" decel="50000">
                                          <p:stCondLst>
                                            <p:cond delay="1834"/>
                                          </p:stCondLst>
                                        </p:cTn>
                                        <p:tgtEl>
                                          <p:spTgt spid="246786"/>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46787">
                                            <p:txEl>
                                              <p:pRg st="0" end="0"/>
                                            </p:txEl>
                                          </p:spTgt>
                                        </p:tgtEl>
                                        <p:attrNameLst>
                                          <p:attrName>style.visibility</p:attrName>
                                        </p:attrNameLst>
                                      </p:cBhvr>
                                      <p:to>
                                        <p:strVal val="visible"/>
                                      </p:to>
                                    </p:set>
                                    <p:animEffect transition="in" filter="fade">
                                      <p:cBhvr>
                                        <p:cTn id="24" dur="1000"/>
                                        <p:tgtEl>
                                          <p:spTgt spid="246787">
                                            <p:txEl>
                                              <p:pRg st="0" end="0"/>
                                            </p:txEl>
                                          </p:spTgt>
                                        </p:tgtEl>
                                      </p:cBhvr>
                                    </p:animEffect>
                                    <p:anim calcmode="lin" valueType="num">
                                      <p:cBhvr>
                                        <p:cTn id="25" dur="1000" fill="hold"/>
                                        <p:tgtEl>
                                          <p:spTgt spid="246787">
                                            <p:txEl>
                                              <p:pRg st="0" end="0"/>
                                            </p:txEl>
                                          </p:spTgt>
                                        </p:tgtEl>
                                        <p:attrNameLst>
                                          <p:attrName>ppt_x</p:attrName>
                                        </p:attrNameLst>
                                      </p:cBhvr>
                                      <p:tavLst>
                                        <p:tav tm="0">
                                          <p:val>
                                            <p:strVal val="#ppt_x-.1"/>
                                          </p:val>
                                        </p:tav>
                                        <p:tav tm="100000">
                                          <p:val>
                                            <p:strVal val="#ppt_x"/>
                                          </p:val>
                                        </p:tav>
                                      </p:tavLst>
                                    </p:anim>
                                    <p:anim calcmode="lin" valueType="num">
                                      <p:cBhvr>
                                        <p:cTn id="26" dur="1000" fill="hold"/>
                                        <p:tgtEl>
                                          <p:spTgt spid="24678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97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46787">
                                            <p:txEl>
                                              <p:pRg st="1" end="1"/>
                                            </p:txEl>
                                          </p:spTgt>
                                        </p:tgtEl>
                                        <p:attrNameLst>
                                          <p:attrName>style.visibility</p:attrName>
                                        </p:attrNameLst>
                                      </p:cBhvr>
                                      <p:to>
                                        <p:strVal val="visible"/>
                                      </p:to>
                                    </p:set>
                                    <p:animEffect transition="in" filter="fade">
                                      <p:cBhvr>
                                        <p:cTn id="30" dur="1000"/>
                                        <p:tgtEl>
                                          <p:spTgt spid="246787">
                                            <p:txEl>
                                              <p:pRg st="1" end="1"/>
                                            </p:txEl>
                                          </p:spTgt>
                                        </p:tgtEl>
                                      </p:cBhvr>
                                    </p:animEffect>
                                    <p:anim calcmode="lin" valueType="num">
                                      <p:cBhvr>
                                        <p:cTn id="31" dur="1000" fill="hold"/>
                                        <p:tgtEl>
                                          <p:spTgt spid="246787">
                                            <p:txEl>
                                              <p:pRg st="1" end="1"/>
                                            </p:txEl>
                                          </p:spTgt>
                                        </p:tgtEl>
                                        <p:attrNameLst>
                                          <p:attrName>ppt_x</p:attrName>
                                        </p:attrNameLst>
                                      </p:cBhvr>
                                      <p:tavLst>
                                        <p:tav tm="0">
                                          <p:val>
                                            <p:strVal val="#ppt_x-.1"/>
                                          </p:val>
                                        </p:tav>
                                        <p:tav tm="100000">
                                          <p:val>
                                            <p:strVal val="#ppt_x"/>
                                          </p:val>
                                        </p:tav>
                                      </p:tavLst>
                                    </p:anim>
                                    <p:anim calcmode="lin" valueType="num">
                                      <p:cBhvr>
                                        <p:cTn id="32" dur="1000" fill="hold"/>
                                        <p:tgtEl>
                                          <p:spTgt spid="24678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520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246787">
                                            <p:txEl>
                                              <p:pRg st="2" end="2"/>
                                            </p:txEl>
                                          </p:spTgt>
                                        </p:tgtEl>
                                        <p:attrNameLst>
                                          <p:attrName>style.visibility</p:attrName>
                                        </p:attrNameLst>
                                      </p:cBhvr>
                                      <p:to>
                                        <p:strVal val="visible"/>
                                      </p:to>
                                    </p:set>
                                    <p:animEffect transition="in" filter="fade">
                                      <p:cBhvr>
                                        <p:cTn id="36" dur="1000"/>
                                        <p:tgtEl>
                                          <p:spTgt spid="246787">
                                            <p:txEl>
                                              <p:pRg st="2" end="2"/>
                                            </p:txEl>
                                          </p:spTgt>
                                        </p:tgtEl>
                                      </p:cBhvr>
                                    </p:animEffect>
                                    <p:anim calcmode="lin" valueType="num">
                                      <p:cBhvr>
                                        <p:cTn id="37" dur="1000" fill="hold"/>
                                        <p:tgtEl>
                                          <p:spTgt spid="246787">
                                            <p:txEl>
                                              <p:pRg st="2" end="2"/>
                                            </p:txEl>
                                          </p:spTgt>
                                        </p:tgtEl>
                                        <p:attrNameLst>
                                          <p:attrName>ppt_x</p:attrName>
                                        </p:attrNameLst>
                                      </p:cBhvr>
                                      <p:tavLst>
                                        <p:tav tm="0">
                                          <p:val>
                                            <p:strVal val="#ppt_x-.1"/>
                                          </p:val>
                                        </p:tav>
                                        <p:tav tm="100000">
                                          <p:val>
                                            <p:strVal val="#ppt_x"/>
                                          </p:val>
                                        </p:tav>
                                      </p:tavLst>
                                    </p:anim>
                                    <p:anim calcmode="lin" valueType="num">
                                      <p:cBhvr>
                                        <p:cTn id="38" dur="1000" fill="hold"/>
                                        <p:tgtEl>
                                          <p:spTgt spid="24678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22300"/>
                            </p:stCondLst>
                            <p:childTnLst>
                              <p:par>
                                <p:cTn id="40" presetID="40" presetClass="entr" presetSubtype="0" fill="hold" grpId="0" nodeType="afterEffect">
                                  <p:stCondLst>
                                    <p:cond delay="0"/>
                                  </p:stCondLst>
                                  <p:iterate type="lt">
                                    <p:tmPct val="10000"/>
                                  </p:iterate>
                                  <p:childTnLst>
                                    <p:set>
                                      <p:cBhvr>
                                        <p:cTn id="41" dur="1" fill="hold">
                                          <p:stCondLst>
                                            <p:cond delay="0"/>
                                          </p:stCondLst>
                                        </p:cTn>
                                        <p:tgtEl>
                                          <p:spTgt spid="246787">
                                            <p:txEl>
                                              <p:pRg st="3" end="3"/>
                                            </p:txEl>
                                          </p:spTgt>
                                        </p:tgtEl>
                                        <p:attrNameLst>
                                          <p:attrName>style.visibility</p:attrName>
                                        </p:attrNameLst>
                                      </p:cBhvr>
                                      <p:to>
                                        <p:strVal val="visible"/>
                                      </p:to>
                                    </p:set>
                                    <p:animEffect transition="in" filter="fade">
                                      <p:cBhvr>
                                        <p:cTn id="42" dur="1000"/>
                                        <p:tgtEl>
                                          <p:spTgt spid="246787">
                                            <p:txEl>
                                              <p:pRg st="3" end="3"/>
                                            </p:txEl>
                                          </p:spTgt>
                                        </p:tgtEl>
                                      </p:cBhvr>
                                    </p:animEffect>
                                    <p:anim calcmode="lin" valueType="num">
                                      <p:cBhvr>
                                        <p:cTn id="43" dur="1000" fill="hold"/>
                                        <p:tgtEl>
                                          <p:spTgt spid="246787">
                                            <p:txEl>
                                              <p:pRg st="3" end="3"/>
                                            </p:txEl>
                                          </p:spTgt>
                                        </p:tgtEl>
                                        <p:attrNameLst>
                                          <p:attrName>ppt_x</p:attrName>
                                        </p:attrNameLst>
                                      </p:cBhvr>
                                      <p:tavLst>
                                        <p:tav tm="0">
                                          <p:val>
                                            <p:strVal val="#ppt_x-.1"/>
                                          </p:val>
                                        </p:tav>
                                        <p:tav tm="100000">
                                          <p:val>
                                            <p:strVal val="#ppt_x"/>
                                          </p:val>
                                        </p:tav>
                                      </p:tavLst>
                                    </p:anim>
                                    <p:anim calcmode="lin" valueType="num">
                                      <p:cBhvr>
                                        <p:cTn id="44" dur="1000" fill="hold"/>
                                        <p:tgtEl>
                                          <p:spTgt spid="246787">
                                            <p:txEl>
                                              <p:pRg st="3" end="3"/>
                                            </p:txEl>
                                          </p:spTgt>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32100"/>
                            </p:stCondLst>
                            <p:childTnLst>
                              <p:par>
                                <p:cTn id="46" presetID="40" presetClass="entr" presetSubtype="0" fill="hold" grpId="0" nodeType="afterEffect">
                                  <p:stCondLst>
                                    <p:cond delay="0"/>
                                  </p:stCondLst>
                                  <p:iterate type="lt">
                                    <p:tmPct val="10000"/>
                                  </p:iterate>
                                  <p:childTnLst>
                                    <p:set>
                                      <p:cBhvr>
                                        <p:cTn id="47" dur="1" fill="hold">
                                          <p:stCondLst>
                                            <p:cond delay="0"/>
                                          </p:stCondLst>
                                        </p:cTn>
                                        <p:tgtEl>
                                          <p:spTgt spid="246787">
                                            <p:txEl>
                                              <p:pRg st="4" end="4"/>
                                            </p:txEl>
                                          </p:spTgt>
                                        </p:tgtEl>
                                        <p:attrNameLst>
                                          <p:attrName>style.visibility</p:attrName>
                                        </p:attrNameLst>
                                      </p:cBhvr>
                                      <p:to>
                                        <p:strVal val="visible"/>
                                      </p:to>
                                    </p:set>
                                    <p:animEffect transition="in" filter="fade">
                                      <p:cBhvr>
                                        <p:cTn id="48" dur="1000"/>
                                        <p:tgtEl>
                                          <p:spTgt spid="246787">
                                            <p:txEl>
                                              <p:pRg st="4" end="4"/>
                                            </p:txEl>
                                          </p:spTgt>
                                        </p:tgtEl>
                                      </p:cBhvr>
                                    </p:animEffect>
                                    <p:anim calcmode="lin" valueType="num">
                                      <p:cBhvr>
                                        <p:cTn id="49" dur="1000" fill="hold"/>
                                        <p:tgtEl>
                                          <p:spTgt spid="246787">
                                            <p:txEl>
                                              <p:pRg st="4" end="4"/>
                                            </p:txEl>
                                          </p:spTgt>
                                        </p:tgtEl>
                                        <p:attrNameLst>
                                          <p:attrName>ppt_x</p:attrName>
                                        </p:attrNameLst>
                                      </p:cBhvr>
                                      <p:tavLst>
                                        <p:tav tm="0">
                                          <p:val>
                                            <p:strVal val="#ppt_x-.1"/>
                                          </p:val>
                                        </p:tav>
                                        <p:tav tm="100000">
                                          <p:val>
                                            <p:strVal val="#ppt_x"/>
                                          </p:val>
                                        </p:tav>
                                      </p:tavLst>
                                    </p:anim>
                                    <p:anim calcmode="lin" valueType="num">
                                      <p:cBhvr>
                                        <p:cTn id="50" dur="1000" fill="hold"/>
                                        <p:tgtEl>
                                          <p:spTgt spid="246787">
                                            <p:txEl>
                                              <p:pRg st="4" end="4"/>
                                            </p:txEl>
                                          </p:spTgt>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6400"/>
                            </p:stCondLst>
                            <p:childTnLst>
                              <p:par>
                                <p:cTn id="52" presetID="22" presetClass="entr" presetSubtype="8"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6" grpId="0"/>
      <p:bldP spid="246787"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37D90F49-B151-401D-897E-40B3715EF81C}"/>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F5F4472-9390-4F0D-9B08-F03E3AB17A83}" type="slidenum">
              <a:rPr lang="en-US" altLang="en-US">
                <a:latin typeface="Garamond" panose="02020404030301010803" pitchFamily="18" charset="0"/>
              </a:rPr>
              <a:pPr eaLnBrk="1" hangingPunct="1"/>
              <a:t>79</a:t>
            </a:fld>
            <a:endParaRPr lang="en-US" altLang="en-US">
              <a:latin typeface="Garamond" panose="02020404030301010803" pitchFamily="18" charset="0"/>
            </a:endParaRPr>
          </a:p>
        </p:txBody>
      </p:sp>
      <p:sp>
        <p:nvSpPr>
          <p:cNvPr id="247812" name="Text Box 4">
            <a:extLst>
              <a:ext uri="{FF2B5EF4-FFF2-40B4-BE49-F238E27FC236}">
                <a16:creationId xmlns:a16="http://schemas.microsoft.com/office/drawing/2014/main" id="{032DA9AE-BCC9-496D-92BD-8EB8AC944353}"/>
              </a:ext>
            </a:extLst>
          </p:cNvPr>
          <p:cNvSpPr txBox="1">
            <a:spLocks noChangeArrowheads="1"/>
          </p:cNvSpPr>
          <p:nvPr/>
        </p:nvSpPr>
        <p:spPr bwMode="auto">
          <a:xfrm>
            <a:off x="457200" y="381000"/>
            <a:ext cx="2743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4000">
                <a:solidFill>
                  <a:schemeClr val="tx2"/>
                </a:solidFill>
              </a:rPr>
              <a:t>Example 9</a:t>
            </a:r>
          </a:p>
        </p:txBody>
      </p:sp>
      <p:sp>
        <p:nvSpPr>
          <p:cNvPr id="76806" name="Text Box 5">
            <a:extLst>
              <a:ext uri="{FF2B5EF4-FFF2-40B4-BE49-F238E27FC236}">
                <a16:creationId xmlns:a16="http://schemas.microsoft.com/office/drawing/2014/main" id="{2B5C274B-E55A-4ABA-93FC-74D71BC04F17}"/>
              </a:ext>
            </a:extLst>
          </p:cNvPr>
          <p:cNvSpPr txBox="1">
            <a:spLocks noChangeArrowheads="1"/>
          </p:cNvSpPr>
          <p:nvPr/>
        </p:nvSpPr>
        <p:spPr bwMode="auto">
          <a:xfrm>
            <a:off x="457200" y="1371600"/>
            <a:ext cx="830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endParaRPr lang="en-US" altLang="en-US"/>
          </a:p>
        </p:txBody>
      </p:sp>
      <p:sp>
        <p:nvSpPr>
          <p:cNvPr id="247814" name="Text Box 6">
            <a:extLst>
              <a:ext uri="{FF2B5EF4-FFF2-40B4-BE49-F238E27FC236}">
                <a16:creationId xmlns:a16="http://schemas.microsoft.com/office/drawing/2014/main" id="{2AB34990-A106-45DD-BD3F-2BF04E58B675}"/>
              </a:ext>
            </a:extLst>
          </p:cNvPr>
          <p:cNvSpPr txBox="1">
            <a:spLocks noChangeArrowheads="1"/>
          </p:cNvSpPr>
          <p:nvPr/>
        </p:nvSpPr>
        <p:spPr bwMode="auto">
          <a:xfrm>
            <a:off x="457200" y="1066800"/>
            <a:ext cx="8001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600"/>
              <a:t>Solve the circuit of Example 5, using </a:t>
            </a:r>
            <a:r>
              <a:rPr lang="en-US" altLang="en-US" sz="3600">
                <a:solidFill>
                  <a:srgbClr val="0000FF"/>
                </a:solidFill>
              </a:rPr>
              <a:t>supermesh</a:t>
            </a:r>
            <a:r>
              <a:rPr lang="en-US" altLang="en-US" sz="3600"/>
              <a:t> method.</a:t>
            </a:r>
          </a:p>
        </p:txBody>
      </p:sp>
      <p:pic>
        <p:nvPicPr>
          <p:cNvPr id="247815" name="Picture 7">
            <a:extLst>
              <a:ext uri="{FF2B5EF4-FFF2-40B4-BE49-F238E27FC236}">
                <a16:creationId xmlns:a16="http://schemas.microsoft.com/office/drawing/2014/main" id="{A4253688-CB98-4E1D-A958-EEF0C1B0E68E}"/>
              </a:ext>
            </a:extLst>
          </p:cNvPr>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628650" y="3197225"/>
            <a:ext cx="80581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6" name="Text Box 8">
            <a:extLst>
              <a:ext uri="{FF2B5EF4-FFF2-40B4-BE49-F238E27FC236}">
                <a16:creationId xmlns:a16="http://schemas.microsoft.com/office/drawing/2014/main" id="{072B754D-86E6-4903-B1BC-43A0D2E183CC}"/>
              </a:ext>
            </a:extLst>
          </p:cNvPr>
          <p:cNvSpPr txBox="1">
            <a:spLocks noChangeArrowheads="1"/>
          </p:cNvSpPr>
          <p:nvPr/>
        </p:nvSpPr>
        <p:spPr bwMode="auto">
          <a:xfrm>
            <a:off x="533400" y="2438400"/>
            <a:ext cx="281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00FF"/>
                </a:solidFill>
              </a:rPr>
              <a:t>Solution :</a:t>
            </a:r>
          </a:p>
        </p:txBody>
      </p:sp>
      <p:grpSp>
        <p:nvGrpSpPr>
          <p:cNvPr id="2" name="Group 9">
            <a:extLst>
              <a:ext uri="{FF2B5EF4-FFF2-40B4-BE49-F238E27FC236}">
                <a16:creationId xmlns:a16="http://schemas.microsoft.com/office/drawing/2014/main" id="{636EA843-B93B-4AD0-B4FE-379BD4C72E57}"/>
              </a:ext>
            </a:extLst>
          </p:cNvPr>
          <p:cNvGrpSpPr>
            <a:grpSpLocks/>
          </p:cNvGrpSpPr>
          <p:nvPr/>
        </p:nvGrpSpPr>
        <p:grpSpPr bwMode="auto">
          <a:xfrm>
            <a:off x="6324600" y="6477000"/>
            <a:ext cx="2057400" cy="396875"/>
            <a:chOff x="2304" y="4032"/>
            <a:chExt cx="1296" cy="294"/>
          </a:xfrm>
        </p:grpSpPr>
        <p:sp>
          <p:nvSpPr>
            <p:cNvPr id="76811" name="AutoShape 10">
              <a:extLst>
                <a:ext uri="{FF2B5EF4-FFF2-40B4-BE49-F238E27FC236}">
                  <a16:creationId xmlns:a16="http://schemas.microsoft.com/office/drawing/2014/main" id="{442991DC-5136-454C-81B9-F33639A31125}"/>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76812" name="Text Box 11">
              <a:extLst>
                <a:ext uri="{FF2B5EF4-FFF2-40B4-BE49-F238E27FC236}">
                  <a16:creationId xmlns:a16="http://schemas.microsoft.com/office/drawing/2014/main" id="{69DEC9CF-5CAB-43F6-9E58-F65A6321763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10485757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47812"/>
                                        </p:tgtEl>
                                        <p:attrNameLst>
                                          <p:attrName>style.visibility</p:attrName>
                                        </p:attrNameLst>
                                      </p:cBhvr>
                                      <p:to>
                                        <p:strVal val="visible"/>
                                      </p:to>
                                    </p:set>
                                    <p:animEffect transition="in" filter="wipe(down)">
                                      <p:cBhvr>
                                        <p:cTn id="7" dur="580">
                                          <p:stCondLst>
                                            <p:cond delay="0"/>
                                          </p:stCondLst>
                                        </p:cTn>
                                        <p:tgtEl>
                                          <p:spTgt spid="247812"/>
                                        </p:tgtEl>
                                      </p:cBhvr>
                                    </p:animEffect>
                                    <p:anim calcmode="lin" valueType="num">
                                      <p:cBhvr>
                                        <p:cTn id="8" dur="1822" tmFilter="0,0; 0.14,0.36; 0.43,0.73; 0.71,0.91; 1.0,1.0">
                                          <p:stCondLst>
                                            <p:cond delay="0"/>
                                          </p:stCondLst>
                                        </p:cTn>
                                        <p:tgtEl>
                                          <p:spTgt spid="2478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478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478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478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47812"/>
                                        </p:tgtEl>
                                        <p:attrNameLst>
                                          <p:attrName>ppt_y</p:attrName>
                                        </p:attrNameLst>
                                      </p:cBhvr>
                                      <p:tavLst>
                                        <p:tav tm="0" fmla="#ppt_y-sin(pi*$)/81">
                                          <p:val>
                                            <p:fltVal val="0"/>
                                          </p:val>
                                        </p:tav>
                                        <p:tav tm="100000">
                                          <p:val>
                                            <p:fltVal val="1"/>
                                          </p:val>
                                        </p:tav>
                                      </p:tavLst>
                                    </p:anim>
                                    <p:animScale>
                                      <p:cBhvr>
                                        <p:cTn id="13" dur="26">
                                          <p:stCondLst>
                                            <p:cond delay="650"/>
                                          </p:stCondLst>
                                        </p:cTn>
                                        <p:tgtEl>
                                          <p:spTgt spid="247812"/>
                                        </p:tgtEl>
                                      </p:cBhvr>
                                      <p:to x="100000" y="60000"/>
                                    </p:animScale>
                                    <p:animScale>
                                      <p:cBhvr>
                                        <p:cTn id="14" dur="166" decel="50000">
                                          <p:stCondLst>
                                            <p:cond delay="676"/>
                                          </p:stCondLst>
                                        </p:cTn>
                                        <p:tgtEl>
                                          <p:spTgt spid="247812"/>
                                        </p:tgtEl>
                                      </p:cBhvr>
                                      <p:to x="100000" y="100000"/>
                                    </p:animScale>
                                    <p:animScale>
                                      <p:cBhvr>
                                        <p:cTn id="15" dur="26">
                                          <p:stCondLst>
                                            <p:cond delay="1312"/>
                                          </p:stCondLst>
                                        </p:cTn>
                                        <p:tgtEl>
                                          <p:spTgt spid="247812"/>
                                        </p:tgtEl>
                                      </p:cBhvr>
                                      <p:to x="100000" y="80000"/>
                                    </p:animScale>
                                    <p:animScale>
                                      <p:cBhvr>
                                        <p:cTn id="16" dur="166" decel="50000">
                                          <p:stCondLst>
                                            <p:cond delay="1338"/>
                                          </p:stCondLst>
                                        </p:cTn>
                                        <p:tgtEl>
                                          <p:spTgt spid="247812"/>
                                        </p:tgtEl>
                                      </p:cBhvr>
                                      <p:to x="100000" y="100000"/>
                                    </p:animScale>
                                    <p:animScale>
                                      <p:cBhvr>
                                        <p:cTn id="17" dur="26">
                                          <p:stCondLst>
                                            <p:cond delay="1642"/>
                                          </p:stCondLst>
                                        </p:cTn>
                                        <p:tgtEl>
                                          <p:spTgt spid="247812"/>
                                        </p:tgtEl>
                                      </p:cBhvr>
                                      <p:to x="100000" y="90000"/>
                                    </p:animScale>
                                    <p:animScale>
                                      <p:cBhvr>
                                        <p:cTn id="18" dur="166" decel="50000">
                                          <p:stCondLst>
                                            <p:cond delay="1668"/>
                                          </p:stCondLst>
                                        </p:cTn>
                                        <p:tgtEl>
                                          <p:spTgt spid="247812"/>
                                        </p:tgtEl>
                                      </p:cBhvr>
                                      <p:to x="100000" y="100000"/>
                                    </p:animScale>
                                    <p:animScale>
                                      <p:cBhvr>
                                        <p:cTn id="19" dur="26">
                                          <p:stCondLst>
                                            <p:cond delay="1808"/>
                                          </p:stCondLst>
                                        </p:cTn>
                                        <p:tgtEl>
                                          <p:spTgt spid="247812"/>
                                        </p:tgtEl>
                                      </p:cBhvr>
                                      <p:to x="100000" y="95000"/>
                                    </p:animScale>
                                    <p:animScale>
                                      <p:cBhvr>
                                        <p:cTn id="20" dur="166" decel="50000">
                                          <p:stCondLst>
                                            <p:cond delay="1834"/>
                                          </p:stCondLst>
                                        </p:cTn>
                                        <p:tgtEl>
                                          <p:spTgt spid="247812"/>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47814"/>
                                        </p:tgtEl>
                                        <p:attrNameLst>
                                          <p:attrName>style.visibility</p:attrName>
                                        </p:attrNameLst>
                                      </p:cBhvr>
                                      <p:to>
                                        <p:strVal val="visible"/>
                                      </p:to>
                                    </p:set>
                                    <p:animEffect transition="in" filter="fade">
                                      <p:cBhvr>
                                        <p:cTn id="24" dur="1000"/>
                                        <p:tgtEl>
                                          <p:spTgt spid="247814"/>
                                        </p:tgtEl>
                                      </p:cBhvr>
                                    </p:animEffect>
                                    <p:anim calcmode="lin" valueType="num">
                                      <p:cBhvr>
                                        <p:cTn id="25" dur="1000" fill="hold"/>
                                        <p:tgtEl>
                                          <p:spTgt spid="247814"/>
                                        </p:tgtEl>
                                        <p:attrNameLst>
                                          <p:attrName>ppt_x</p:attrName>
                                        </p:attrNameLst>
                                      </p:cBhvr>
                                      <p:tavLst>
                                        <p:tav tm="0">
                                          <p:val>
                                            <p:strVal val="#ppt_x-.1"/>
                                          </p:val>
                                        </p:tav>
                                        <p:tav tm="100000">
                                          <p:val>
                                            <p:strVal val="#ppt_x"/>
                                          </p:val>
                                        </p:tav>
                                      </p:tavLst>
                                    </p:anim>
                                    <p:anim calcmode="lin" valueType="num">
                                      <p:cBhvr>
                                        <p:cTn id="26" dur="1000" fill="hold"/>
                                        <p:tgtEl>
                                          <p:spTgt spid="247814"/>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760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47816"/>
                                        </p:tgtEl>
                                        <p:attrNameLst>
                                          <p:attrName>style.visibility</p:attrName>
                                        </p:attrNameLst>
                                      </p:cBhvr>
                                      <p:to>
                                        <p:strVal val="visible"/>
                                      </p:to>
                                    </p:set>
                                    <p:animEffect transition="in" filter="fade">
                                      <p:cBhvr>
                                        <p:cTn id="30" dur="1000"/>
                                        <p:tgtEl>
                                          <p:spTgt spid="247816"/>
                                        </p:tgtEl>
                                      </p:cBhvr>
                                    </p:animEffect>
                                    <p:anim calcmode="lin" valueType="num">
                                      <p:cBhvr>
                                        <p:cTn id="31" dur="1000" fill="hold"/>
                                        <p:tgtEl>
                                          <p:spTgt spid="247816"/>
                                        </p:tgtEl>
                                        <p:attrNameLst>
                                          <p:attrName>ppt_x</p:attrName>
                                        </p:attrNameLst>
                                      </p:cBhvr>
                                      <p:tavLst>
                                        <p:tav tm="0">
                                          <p:val>
                                            <p:strVal val="#ppt_x-.1"/>
                                          </p:val>
                                        </p:tav>
                                        <p:tav tm="100000">
                                          <p:val>
                                            <p:strVal val="#ppt_x"/>
                                          </p:val>
                                        </p:tav>
                                      </p:tavLst>
                                    </p:anim>
                                    <p:anim calcmode="lin" valueType="num">
                                      <p:cBhvr>
                                        <p:cTn id="32" dur="1000" fill="hold"/>
                                        <p:tgtEl>
                                          <p:spTgt spid="247816"/>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9400"/>
                            </p:stCondLst>
                            <p:childTnLst>
                              <p:par>
                                <p:cTn id="34" presetID="8" presetClass="entr" presetSubtype="16" fill="hold" nodeType="afterEffect">
                                  <p:stCondLst>
                                    <p:cond delay="0"/>
                                  </p:stCondLst>
                                  <p:childTnLst>
                                    <p:set>
                                      <p:cBhvr>
                                        <p:cTn id="35" dur="1" fill="hold">
                                          <p:stCondLst>
                                            <p:cond delay="0"/>
                                          </p:stCondLst>
                                        </p:cTn>
                                        <p:tgtEl>
                                          <p:spTgt spid="247815"/>
                                        </p:tgtEl>
                                        <p:attrNameLst>
                                          <p:attrName>style.visibility</p:attrName>
                                        </p:attrNameLst>
                                      </p:cBhvr>
                                      <p:to>
                                        <p:strVal val="visible"/>
                                      </p:to>
                                    </p:set>
                                    <p:animEffect transition="in" filter="diamond(in)">
                                      <p:cBhvr>
                                        <p:cTn id="36" dur="2000"/>
                                        <p:tgtEl>
                                          <p:spTgt spid="247815"/>
                                        </p:tgtEl>
                                      </p:cBhvr>
                                    </p:animEffect>
                                  </p:childTnLst>
                                </p:cTn>
                              </p:par>
                            </p:childTnLst>
                          </p:cTn>
                        </p:par>
                        <p:par>
                          <p:cTn id="37" fill="hold" nodeType="afterGroup">
                            <p:stCondLst>
                              <p:cond delay="11400"/>
                            </p:stCondLst>
                            <p:childTnLst>
                              <p:par>
                                <p:cTn id="38" presetID="22" presetClass="entr" presetSubtype="8"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2" grpId="0"/>
      <p:bldP spid="247814" grpId="0"/>
      <p:bldP spid="24781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86E479EA-E473-47B1-8FE7-B2B4E55DEB31}"/>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1B890DD-70BE-4623-87AC-02151A8320AE}" type="slidenum">
              <a:rPr lang="en-US" altLang="en-US">
                <a:latin typeface="Garamond" panose="02020404030301010803" pitchFamily="18" charset="0"/>
              </a:rPr>
              <a:pPr eaLnBrk="1" hangingPunct="1"/>
              <a:t>8</a:t>
            </a:fld>
            <a:endParaRPr lang="en-US" altLang="en-US">
              <a:latin typeface="Garamond" panose="02020404030301010803" pitchFamily="18" charset="0"/>
            </a:endParaRPr>
          </a:p>
        </p:txBody>
      </p:sp>
      <p:sp>
        <p:nvSpPr>
          <p:cNvPr id="169986" name="Rectangle 2">
            <a:extLst>
              <a:ext uri="{FF2B5EF4-FFF2-40B4-BE49-F238E27FC236}">
                <a16:creationId xmlns:a16="http://schemas.microsoft.com/office/drawing/2014/main" id="{02A52A0E-F9EB-4E90-A954-8142600704B7}"/>
              </a:ext>
            </a:extLst>
          </p:cNvPr>
          <p:cNvSpPr>
            <a:spLocks noGrp="1" noChangeArrowheads="1"/>
          </p:cNvSpPr>
          <p:nvPr>
            <p:ph type="title"/>
          </p:nvPr>
        </p:nvSpPr>
        <p:spPr>
          <a:xfrm>
            <a:off x="457200" y="277813"/>
            <a:ext cx="8229600" cy="712787"/>
          </a:xfrm>
        </p:spPr>
        <p:txBody>
          <a:bodyPr/>
          <a:lstStyle/>
          <a:p>
            <a:pPr eaLnBrk="1" hangingPunct="1"/>
            <a:r>
              <a:rPr lang="en-US" altLang="en-US" sz="3800" b="1"/>
              <a:t>Applying KVL</a:t>
            </a:r>
          </a:p>
        </p:txBody>
      </p:sp>
      <p:sp>
        <p:nvSpPr>
          <p:cNvPr id="169987" name="Rectangle 3">
            <a:extLst>
              <a:ext uri="{FF2B5EF4-FFF2-40B4-BE49-F238E27FC236}">
                <a16:creationId xmlns:a16="http://schemas.microsoft.com/office/drawing/2014/main" id="{C870FB89-A392-49B0-A5A9-25CB7D12F4C3}"/>
              </a:ext>
            </a:extLst>
          </p:cNvPr>
          <p:cNvSpPr>
            <a:spLocks noGrp="1" noChangeArrowheads="1"/>
          </p:cNvSpPr>
          <p:nvPr>
            <p:ph type="body" idx="1"/>
          </p:nvPr>
        </p:nvSpPr>
        <p:spPr>
          <a:xfrm>
            <a:off x="356615" y="1280160"/>
            <a:ext cx="8618419" cy="4351338"/>
          </a:xfrm>
        </p:spPr>
        <p:txBody>
          <a:bodyPr/>
          <a:lstStyle/>
          <a:p>
            <a:pPr marL="571500" indent="-571500" eaLnBrk="1" hangingPunct="1">
              <a:buFont typeface="Wingdings" panose="05000000000000000000" pitchFamily="2" charset="2"/>
              <a:buAutoNum type="arabicPeriod"/>
            </a:pPr>
            <a:r>
              <a:rPr lang="en-US" altLang="en-US" sz="3200" dirty="0">
                <a:latin typeface="Times New Roman" panose="02020603050405020304" pitchFamily="18" charset="0"/>
              </a:rPr>
              <a:t>Select a closed loop.</a:t>
            </a:r>
          </a:p>
          <a:p>
            <a:pPr marL="571500" indent="-571500" eaLnBrk="1" hangingPunct="1">
              <a:buFont typeface="Wingdings" panose="05000000000000000000" pitchFamily="2" charset="2"/>
              <a:buAutoNum type="arabicPeriod"/>
            </a:pPr>
            <a:r>
              <a:rPr lang="en-US" altLang="en-US" sz="3200" dirty="0">
                <a:latin typeface="Times New Roman" panose="02020603050405020304" pitchFamily="18" charset="0"/>
              </a:rPr>
              <a:t>Mark the voltage polarity (+ and -) across each element in the closed loop. </a:t>
            </a:r>
          </a:p>
          <a:p>
            <a:pPr marL="571500" indent="-571500">
              <a:buFont typeface="Wingdings" panose="05000000000000000000" pitchFamily="2" charset="2"/>
              <a:buAutoNum type="arabicPeriod"/>
            </a:pPr>
            <a:r>
              <a:rPr lang="en-US" sz="3200" dirty="0">
                <a:solidFill>
                  <a:srgbClr val="0033CC"/>
                </a:solidFill>
                <a:effectLst>
                  <a:outerShdw blurRad="38100" dist="38100" dir="2700000" algn="tl">
                    <a:srgbClr val="C0C0C0"/>
                  </a:outerShdw>
                </a:effectLst>
                <a:cs typeface="Arial" pitchFamily="34" charset="0"/>
              </a:rPr>
              <a:t>Note</a:t>
            </a:r>
            <a:r>
              <a:rPr lang="en-US" sz="3200" dirty="0">
                <a:solidFill>
                  <a:srgbClr val="FF0066"/>
                </a:solidFill>
                <a:effectLst>
                  <a:outerShdw blurRad="38100" dist="38100" dir="2700000" algn="tl">
                    <a:srgbClr val="C0C0C0"/>
                  </a:outerShdw>
                </a:effectLst>
                <a:cs typeface="Arial" pitchFamily="34" charset="0"/>
              </a:rPr>
              <a:t> </a:t>
            </a:r>
            <a:r>
              <a:rPr lang="en-US" sz="3200" dirty="0">
                <a:cs typeface="Arial" pitchFamily="34" charset="0"/>
              </a:rPr>
              <a:t>that polarity of the voltage (emf) across  a battery does not depend upon the assumed direction of current.</a:t>
            </a:r>
            <a:endParaRPr lang="en-US" sz="3200" dirty="0">
              <a:solidFill>
                <a:srgbClr val="FF0066"/>
              </a:solidFill>
              <a:effectLst>
                <a:outerShdw blurRad="38100" dist="38100" dir="2700000" algn="tl">
                  <a:srgbClr val="C0C0C0"/>
                </a:outerShdw>
              </a:effectLst>
              <a:cs typeface="Arial" pitchFamily="34" charset="0"/>
            </a:endParaRPr>
          </a:p>
          <a:p>
            <a:pPr marL="571500" indent="-571500" eaLnBrk="1" hangingPunct="1">
              <a:buFont typeface="Wingdings" panose="05000000000000000000" pitchFamily="2" charset="2"/>
              <a:buAutoNum type="arabicPeriod"/>
            </a:pPr>
            <a:r>
              <a:rPr lang="en-US" altLang="en-US" sz="3200" dirty="0">
                <a:latin typeface="Times New Roman" panose="02020603050405020304" pitchFamily="18" charset="0"/>
              </a:rPr>
              <a:t>Go round the selected loop, and add up all the voltages with + or – signs.  </a:t>
            </a:r>
          </a:p>
        </p:txBody>
      </p:sp>
      <p:grpSp>
        <p:nvGrpSpPr>
          <p:cNvPr id="2" name="Group 4">
            <a:extLst>
              <a:ext uri="{FF2B5EF4-FFF2-40B4-BE49-F238E27FC236}">
                <a16:creationId xmlns:a16="http://schemas.microsoft.com/office/drawing/2014/main" id="{440C2C01-B549-4CB4-97B3-3D9104964133}"/>
              </a:ext>
            </a:extLst>
          </p:cNvPr>
          <p:cNvGrpSpPr>
            <a:grpSpLocks/>
          </p:cNvGrpSpPr>
          <p:nvPr/>
        </p:nvGrpSpPr>
        <p:grpSpPr bwMode="auto">
          <a:xfrm>
            <a:off x="6324600" y="6461125"/>
            <a:ext cx="2057400" cy="396875"/>
            <a:chOff x="2304" y="4032"/>
            <a:chExt cx="1296" cy="294"/>
          </a:xfrm>
        </p:grpSpPr>
        <p:sp>
          <p:nvSpPr>
            <p:cNvPr id="34824" name="AutoShape 5">
              <a:extLst>
                <a:ext uri="{FF2B5EF4-FFF2-40B4-BE49-F238E27FC236}">
                  <a16:creationId xmlns:a16="http://schemas.microsoft.com/office/drawing/2014/main" id="{A6A53CA1-1DBE-4B48-987F-088770C7127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4825" name="Text Box 6">
              <a:extLst>
                <a:ext uri="{FF2B5EF4-FFF2-40B4-BE49-F238E27FC236}">
                  <a16:creationId xmlns:a16="http://schemas.microsoft.com/office/drawing/2014/main" id="{189B2D28-1AFF-4C0B-A5D6-66B22DED9EF4}"/>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169986"/>
                                        </p:tgtEl>
                                        <p:attrNameLst>
                                          <p:attrName>style.visibility</p:attrName>
                                        </p:attrNameLst>
                                      </p:cBhvr>
                                      <p:to>
                                        <p:strVal val="visible"/>
                                      </p:to>
                                    </p:set>
                                    <p:animEffect transition="in" filter="fade">
                                      <p:cBhvr>
                                        <p:cTn id="7" dur="770" decel="100000"/>
                                        <p:tgtEl>
                                          <p:spTgt spid="169986"/>
                                        </p:tgtEl>
                                      </p:cBhvr>
                                    </p:animEffect>
                                    <p:animScale>
                                      <p:cBhvr>
                                        <p:cTn id="8" dur="770" decel="100000"/>
                                        <p:tgtEl>
                                          <p:spTgt spid="169986"/>
                                        </p:tgtEl>
                                      </p:cBhvr>
                                      <p:from x="10000" y="10000"/>
                                      <p:to x="200000" y="450000"/>
                                    </p:animScale>
                                    <p:animScale>
                                      <p:cBhvr>
                                        <p:cTn id="9" dur="1230" accel="100000" fill="hold">
                                          <p:stCondLst>
                                            <p:cond delay="770"/>
                                          </p:stCondLst>
                                        </p:cTn>
                                        <p:tgtEl>
                                          <p:spTgt spid="169986"/>
                                        </p:tgtEl>
                                      </p:cBhvr>
                                      <p:from x="200000" y="450000"/>
                                      <p:to x="100000" y="100000"/>
                                    </p:animScale>
                                    <p:set>
                                      <p:cBhvr>
                                        <p:cTn id="10" dur="770" fill="hold"/>
                                        <p:tgtEl>
                                          <p:spTgt spid="169986"/>
                                        </p:tgtEl>
                                        <p:attrNameLst>
                                          <p:attrName>ppt_x</p:attrName>
                                        </p:attrNameLst>
                                      </p:cBhvr>
                                      <p:to>
                                        <p:strVal val="(0.5)"/>
                                      </p:to>
                                    </p:set>
                                    <p:anim from="(0.5)" to="(#ppt_x)" calcmode="lin" valueType="num">
                                      <p:cBhvr>
                                        <p:cTn id="11" dur="1230" accel="100000" fill="hold">
                                          <p:stCondLst>
                                            <p:cond delay="770"/>
                                          </p:stCondLst>
                                        </p:cTn>
                                        <p:tgtEl>
                                          <p:spTgt spid="169986"/>
                                        </p:tgtEl>
                                        <p:attrNameLst>
                                          <p:attrName>ppt_x</p:attrName>
                                        </p:attrNameLst>
                                      </p:cBhvr>
                                    </p:anim>
                                    <p:set>
                                      <p:cBhvr>
                                        <p:cTn id="12" dur="770" fill="hold"/>
                                        <p:tgtEl>
                                          <p:spTgt spid="169986"/>
                                        </p:tgtEl>
                                        <p:attrNameLst>
                                          <p:attrName>ppt_y</p:attrName>
                                        </p:attrNameLst>
                                      </p:cBhvr>
                                      <p:to>
                                        <p:strVal val="(#ppt_y+0.4)"/>
                                      </p:to>
                                    </p:set>
                                    <p:anim from="(#ppt_y+0.4)" to="(#ppt_y)" calcmode="lin" valueType="num">
                                      <p:cBhvr>
                                        <p:cTn id="13" dur="1230" accel="100000" fill="hold">
                                          <p:stCondLst>
                                            <p:cond delay="770"/>
                                          </p:stCondLst>
                                        </p:cTn>
                                        <p:tgtEl>
                                          <p:spTgt spid="169986"/>
                                        </p:tgtEl>
                                        <p:attrNameLst>
                                          <p:attrName>ppt_y</p:attrName>
                                        </p:attrNameLst>
                                      </p:cBhvr>
                                    </p:anim>
                                  </p:childTnLst>
                                </p:cTn>
                              </p:par>
                            </p:childTnLst>
                          </p:cTn>
                        </p:par>
                        <p:par>
                          <p:cTn id="14" fill="hold" nodeType="afterGroup">
                            <p:stCondLst>
                              <p:cond delay="2000"/>
                            </p:stCondLst>
                            <p:childTnLst>
                              <p:par>
                                <p:cTn id="15" presetID="27" presetClass="entr" presetSubtype="0" fill="hold" grpId="0" nodeType="afterEffect">
                                  <p:stCondLst>
                                    <p:cond delay="2500"/>
                                  </p:stCondLst>
                                  <p:iterate type="lt">
                                    <p:tmPct val="50000"/>
                                  </p:iterate>
                                  <p:childTnLst>
                                    <p:set>
                                      <p:cBhvr>
                                        <p:cTn id="16" dur="1" fill="hold">
                                          <p:stCondLst>
                                            <p:cond delay="0"/>
                                          </p:stCondLst>
                                        </p:cTn>
                                        <p:tgtEl>
                                          <p:spTgt spid="169987">
                                            <p:txEl>
                                              <p:pRg st="0" end="0"/>
                                            </p:txEl>
                                          </p:spTgt>
                                        </p:tgtEl>
                                        <p:attrNameLst>
                                          <p:attrName>style.visibility</p:attrName>
                                        </p:attrNameLst>
                                      </p:cBhvr>
                                      <p:to>
                                        <p:strVal val="visible"/>
                                      </p:to>
                                    </p:set>
                                    <p:anim calcmode="discrete" valueType="clr">
                                      <p:cBhvr override="childStyle">
                                        <p:cTn id="17" dur="80"/>
                                        <p:tgtEl>
                                          <p:spTgt spid="16998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69987">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169987">
                                            <p:txEl>
                                              <p:pRg st="0" end="0"/>
                                            </p:txEl>
                                          </p:spTgt>
                                        </p:tgtEl>
                                        <p:attrNameLst>
                                          <p:attrName>fill.type</p:attrName>
                                        </p:attrNameLst>
                                      </p:cBhvr>
                                      <p:to>
                                        <p:strVal val="solid"/>
                                      </p:to>
                                    </p:set>
                                  </p:childTnLst>
                                </p:cTn>
                              </p:par>
                            </p:childTnLst>
                          </p:cTn>
                        </p:par>
                        <p:par>
                          <p:cTn id="20" fill="hold" nodeType="afterGroup">
                            <p:stCondLst>
                              <p:cond delay="5260"/>
                            </p:stCondLst>
                            <p:childTnLst>
                              <p:par>
                                <p:cTn id="21" presetID="27" presetClass="entr" presetSubtype="0" fill="hold" grpId="0" nodeType="afterEffect">
                                  <p:stCondLst>
                                    <p:cond delay="2500"/>
                                  </p:stCondLst>
                                  <p:iterate type="lt">
                                    <p:tmPct val="50000"/>
                                  </p:iterate>
                                  <p:childTnLst>
                                    <p:set>
                                      <p:cBhvr>
                                        <p:cTn id="22" dur="1" fill="hold">
                                          <p:stCondLst>
                                            <p:cond delay="0"/>
                                          </p:stCondLst>
                                        </p:cTn>
                                        <p:tgtEl>
                                          <p:spTgt spid="169987">
                                            <p:txEl>
                                              <p:pRg st="1" end="1"/>
                                            </p:txEl>
                                          </p:spTgt>
                                        </p:tgtEl>
                                        <p:attrNameLst>
                                          <p:attrName>style.visibility</p:attrName>
                                        </p:attrNameLst>
                                      </p:cBhvr>
                                      <p:to>
                                        <p:strVal val="visible"/>
                                      </p:to>
                                    </p:set>
                                    <p:anim calcmode="discrete" valueType="clr">
                                      <p:cBhvr override="childStyle">
                                        <p:cTn id="23" dur="80"/>
                                        <p:tgtEl>
                                          <p:spTgt spid="169987">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69987">
                                            <p:txEl>
                                              <p:pRg st="1" end="1"/>
                                            </p:txEl>
                                          </p:spTgt>
                                        </p:tgtEl>
                                        <p:attrNameLst>
                                          <p:attrName>fillcolor</p:attrName>
                                        </p:attrNameLst>
                                      </p:cBhvr>
                                      <p:tavLst>
                                        <p:tav tm="0">
                                          <p:val>
                                            <p:clrVal>
                                              <a:schemeClr val="accent2"/>
                                            </p:clrVal>
                                          </p:val>
                                        </p:tav>
                                        <p:tav tm="50000">
                                          <p:val>
                                            <p:clrVal>
                                              <a:schemeClr val="hlink"/>
                                            </p:clrVal>
                                          </p:val>
                                        </p:tav>
                                      </p:tavLst>
                                    </p:anim>
                                    <p:set>
                                      <p:cBhvr>
                                        <p:cTn id="25" dur="80"/>
                                        <p:tgtEl>
                                          <p:spTgt spid="169987">
                                            <p:txEl>
                                              <p:pRg st="1" end="1"/>
                                            </p:txEl>
                                          </p:spTgt>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27" presetClass="entr" presetSubtype="0" fill="hold" grpId="0" nodeType="clickEffect">
                                  <p:stCondLst>
                                    <p:cond delay="2500"/>
                                  </p:stCondLst>
                                  <p:iterate type="lt">
                                    <p:tmPct val="50000"/>
                                  </p:iterate>
                                  <p:childTnLst>
                                    <p:set>
                                      <p:cBhvr>
                                        <p:cTn id="29" dur="1" fill="hold">
                                          <p:stCondLst>
                                            <p:cond delay="0"/>
                                          </p:stCondLst>
                                        </p:cTn>
                                        <p:tgtEl>
                                          <p:spTgt spid="169987">
                                            <p:txEl>
                                              <p:pRg st="2" end="2"/>
                                            </p:txEl>
                                          </p:spTgt>
                                        </p:tgtEl>
                                        <p:attrNameLst>
                                          <p:attrName>style.visibility</p:attrName>
                                        </p:attrNameLst>
                                      </p:cBhvr>
                                      <p:to>
                                        <p:strVal val="visible"/>
                                      </p:to>
                                    </p:set>
                                    <p:anim calcmode="discrete" valueType="clr">
                                      <p:cBhvr override="childStyle">
                                        <p:cTn id="30" dur="80"/>
                                        <p:tgtEl>
                                          <p:spTgt spid="169987">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169987">
                                            <p:txEl>
                                              <p:pRg st="2" end="2"/>
                                            </p:txEl>
                                          </p:spTgt>
                                        </p:tgtEl>
                                        <p:attrNameLst>
                                          <p:attrName>fillcolor</p:attrName>
                                        </p:attrNameLst>
                                      </p:cBhvr>
                                      <p:tavLst>
                                        <p:tav tm="0">
                                          <p:val>
                                            <p:clrVal>
                                              <a:schemeClr val="accent2"/>
                                            </p:clrVal>
                                          </p:val>
                                        </p:tav>
                                        <p:tav tm="50000">
                                          <p:val>
                                            <p:clrVal>
                                              <a:schemeClr val="hlink"/>
                                            </p:clrVal>
                                          </p:val>
                                        </p:tav>
                                      </p:tavLst>
                                    </p:anim>
                                    <p:set>
                                      <p:cBhvr>
                                        <p:cTn id="32" dur="80"/>
                                        <p:tgtEl>
                                          <p:spTgt spid="169987">
                                            <p:txEl>
                                              <p:pRg st="2" end="2"/>
                                            </p:txEl>
                                          </p:spTgt>
                                        </p:tgtEl>
                                        <p:attrNameLst>
                                          <p:attrName>fill.type</p:attrName>
                                        </p:attrNameLst>
                                      </p:cBhvr>
                                      <p:to>
                                        <p:strVal val="solid"/>
                                      </p:to>
                                    </p:set>
                                  </p:childTnLst>
                                </p:cTn>
                              </p:par>
                            </p:childTnLst>
                          </p:cTn>
                        </p:par>
                        <p:par>
                          <p:cTn id="33" fill="hold" nodeType="afterGroup">
                            <p:stCondLst>
                              <p:cond delay="6260"/>
                            </p:stCondLst>
                            <p:childTnLst>
                              <p:par>
                                <p:cTn id="34" presetID="27" presetClass="entr" presetSubtype="0" fill="hold" grpId="0" nodeType="afterEffect">
                                  <p:stCondLst>
                                    <p:cond delay="2500"/>
                                  </p:stCondLst>
                                  <p:iterate type="lt">
                                    <p:tmPct val="50000"/>
                                  </p:iterate>
                                  <p:childTnLst>
                                    <p:set>
                                      <p:cBhvr>
                                        <p:cTn id="35" dur="1" fill="hold">
                                          <p:stCondLst>
                                            <p:cond delay="0"/>
                                          </p:stCondLst>
                                        </p:cTn>
                                        <p:tgtEl>
                                          <p:spTgt spid="169987">
                                            <p:txEl>
                                              <p:pRg st="3" end="3"/>
                                            </p:txEl>
                                          </p:spTgt>
                                        </p:tgtEl>
                                        <p:attrNameLst>
                                          <p:attrName>style.visibility</p:attrName>
                                        </p:attrNameLst>
                                      </p:cBhvr>
                                      <p:to>
                                        <p:strVal val="visible"/>
                                      </p:to>
                                    </p:set>
                                    <p:anim calcmode="discrete" valueType="clr">
                                      <p:cBhvr override="childStyle">
                                        <p:cTn id="36" dur="80"/>
                                        <p:tgtEl>
                                          <p:spTgt spid="169987">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69987">
                                            <p:txEl>
                                              <p:pRg st="3" end="3"/>
                                            </p:txEl>
                                          </p:spTgt>
                                        </p:tgtEl>
                                        <p:attrNameLst>
                                          <p:attrName>fillcolor</p:attrName>
                                        </p:attrNameLst>
                                      </p:cBhvr>
                                      <p:tavLst>
                                        <p:tav tm="0">
                                          <p:val>
                                            <p:clrVal>
                                              <a:schemeClr val="accent2"/>
                                            </p:clrVal>
                                          </p:val>
                                        </p:tav>
                                        <p:tav tm="50000">
                                          <p:val>
                                            <p:clrVal>
                                              <a:schemeClr val="hlink"/>
                                            </p:clrVal>
                                          </p:val>
                                        </p:tav>
                                      </p:tavLst>
                                    </p:anim>
                                    <p:set>
                                      <p:cBhvr>
                                        <p:cTn id="38" dur="80"/>
                                        <p:tgtEl>
                                          <p:spTgt spid="169987">
                                            <p:txEl>
                                              <p:pRg st="3" end="3"/>
                                            </p:txEl>
                                          </p:spTgt>
                                        </p:tgtEl>
                                        <p:attrNameLst>
                                          <p:attrName>fill.type</p:attrName>
                                        </p:attrNameLst>
                                      </p:cBhvr>
                                      <p:to>
                                        <p:strVal val="solid"/>
                                      </p:to>
                                    </p:set>
                                  </p:childTnLst>
                                </p:cTn>
                              </p:par>
                            </p:childTnLst>
                          </p:cTn>
                        </p:par>
                        <p:par>
                          <p:cTn id="39" fill="hold" nodeType="afterGroup">
                            <p:stCondLst>
                              <p:cond delay="11160"/>
                            </p:stCondLst>
                            <p:childTnLst>
                              <p:par>
                                <p:cTn id="40" presetID="22" presetClass="entr" presetSubtype="8"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6" grpId="0"/>
      <p:bldP spid="16998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Slide Number Placeholder 3">
            <a:extLst>
              <a:ext uri="{FF2B5EF4-FFF2-40B4-BE49-F238E27FC236}">
                <a16:creationId xmlns:a16="http://schemas.microsoft.com/office/drawing/2014/main" id="{249A427A-4311-4233-B19E-E998DE4132CE}"/>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29A9C0A-9CCD-4546-8CFF-E97AB9BD3527}" type="slidenum">
              <a:rPr lang="en-US" altLang="en-US">
                <a:latin typeface="Garamond" panose="02020404030301010803" pitchFamily="18" charset="0"/>
              </a:rPr>
              <a:pPr eaLnBrk="1" hangingPunct="1"/>
              <a:t>80</a:t>
            </a:fld>
            <a:endParaRPr lang="en-US" altLang="en-US">
              <a:latin typeface="Garamond" panose="02020404030301010803" pitchFamily="18" charset="0"/>
            </a:endParaRPr>
          </a:p>
        </p:txBody>
      </p:sp>
      <p:sp>
        <p:nvSpPr>
          <p:cNvPr id="248836" name="Text Box 4">
            <a:extLst>
              <a:ext uri="{FF2B5EF4-FFF2-40B4-BE49-F238E27FC236}">
                <a16:creationId xmlns:a16="http://schemas.microsoft.com/office/drawing/2014/main" id="{D377CE3B-6754-4864-8C69-36A7E9F4EA0E}"/>
              </a:ext>
            </a:extLst>
          </p:cNvPr>
          <p:cNvSpPr txBox="1">
            <a:spLocks noChangeArrowheads="1"/>
          </p:cNvSpPr>
          <p:nvPr/>
        </p:nvSpPr>
        <p:spPr bwMode="auto">
          <a:xfrm>
            <a:off x="381000" y="533400"/>
            <a:ext cx="807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Going along the dotted arrow, </a:t>
            </a:r>
            <a:r>
              <a:rPr lang="en-US" altLang="en-US" sz="2800">
                <a:solidFill>
                  <a:srgbClr val="A50021"/>
                </a:solidFill>
              </a:rPr>
              <a:t>the KVL equation for this supermesh is </a:t>
            </a:r>
          </a:p>
        </p:txBody>
      </p:sp>
      <p:sp>
        <p:nvSpPr>
          <p:cNvPr id="12296" name="Rectangle 6">
            <a:extLst>
              <a:ext uri="{FF2B5EF4-FFF2-40B4-BE49-F238E27FC236}">
                <a16:creationId xmlns:a16="http://schemas.microsoft.com/office/drawing/2014/main" id="{5E7D82C3-DC2E-4B49-8694-120A37CA2D4D}"/>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48837" name="Object 2">
            <a:extLst>
              <a:ext uri="{FF2B5EF4-FFF2-40B4-BE49-F238E27FC236}">
                <a16:creationId xmlns:a16="http://schemas.microsoft.com/office/drawing/2014/main" id="{1EB367B3-8058-4033-B866-6952633838CC}"/>
              </a:ext>
            </a:extLst>
          </p:cNvPr>
          <p:cNvGraphicFramePr>
            <a:graphicFrameLocks noChangeAspect="1"/>
          </p:cNvGraphicFramePr>
          <p:nvPr/>
        </p:nvGraphicFramePr>
        <p:xfrm>
          <a:off x="838200" y="1600200"/>
          <a:ext cx="5005388" cy="1127125"/>
        </p:xfrm>
        <a:graphic>
          <a:graphicData uri="http://schemas.openxmlformats.org/presentationml/2006/ole">
            <mc:AlternateContent xmlns:mc="http://schemas.openxmlformats.org/markup-compatibility/2006">
              <mc:Choice xmlns:v="urn:schemas-microsoft-com:vml" Requires="v">
                <p:oleObj spid="_x0000_s53264" name="Equation" r:id="rId3" imgW="48768000" imgH="10972800" progId="Equation.DSMT4">
                  <p:embed/>
                </p:oleObj>
              </mc:Choice>
              <mc:Fallback>
                <p:oleObj name="Equation" r:id="rId3" imgW="48768000" imgH="109728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00200"/>
                        <a:ext cx="5005388" cy="112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8839" name="Text Box 7">
            <a:extLst>
              <a:ext uri="{FF2B5EF4-FFF2-40B4-BE49-F238E27FC236}">
                <a16:creationId xmlns:a16="http://schemas.microsoft.com/office/drawing/2014/main" id="{5745F2D9-4FFF-43E5-B7B4-94952709A143}"/>
              </a:ext>
            </a:extLst>
          </p:cNvPr>
          <p:cNvSpPr txBox="1">
            <a:spLocks noChangeArrowheads="1"/>
          </p:cNvSpPr>
          <p:nvPr/>
        </p:nvSpPr>
        <p:spPr bwMode="auto">
          <a:xfrm>
            <a:off x="457200" y="28194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A50021"/>
                </a:solidFill>
              </a:rPr>
              <a:t>The KVL equation for mesh 1 is </a:t>
            </a:r>
          </a:p>
        </p:txBody>
      </p:sp>
      <p:sp>
        <p:nvSpPr>
          <p:cNvPr id="12298" name="Rectangle 9">
            <a:extLst>
              <a:ext uri="{FF2B5EF4-FFF2-40B4-BE49-F238E27FC236}">
                <a16:creationId xmlns:a16="http://schemas.microsoft.com/office/drawing/2014/main" id="{0855BBFD-F312-46A5-A0E7-EDCE009A547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48840" name="Object 3">
            <a:extLst>
              <a:ext uri="{FF2B5EF4-FFF2-40B4-BE49-F238E27FC236}">
                <a16:creationId xmlns:a16="http://schemas.microsoft.com/office/drawing/2014/main" id="{8C452E76-5120-4D6F-AC80-8E1DB3C6545F}"/>
              </a:ext>
            </a:extLst>
          </p:cNvPr>
          <p:cNvGraphicFramePr>
            <a:graphicFrameLocks noChangeAspect="1"/>
          </p:cNvGraphicFramePr>
          <p:nvPr/>
        </p:nvGraphicFramePr>
        <p:xfrm>
          <a:off x="1905000" y="3352800"/>
          <a:ext cx="3048000" cy="571500"/>
        </p:xfrm>
        <a:graphic>
          <a:graphicData uri="http://schemas.openxmlformats.org/presentationml/2006/ole">
            <mc:AlternateContent xmlns:mc="http://schemas.openxmlformats.org/markup-compatibility/2006">
              <mc:Choice xmlns:v="urn:schemas-microsoft-com:vml" Requires="v">
                <p:oleObj spid="_x0000_s53265" name="Equation" r:id="rId5" imgW="29260800" imgH="5486400" progId="Equation.DSMT4">
                  <p:embed/>
                </p:oleObj>
              </mc:Choice>
              <mc:Fallback>
                <p:oleObj name="Equation" r:id="rId5" imgW="29260800" imgH="5486400" progId="Equation.DSMT4">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352800"/>
                        <a:ext cx="3048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8842" name="Text Box 10">
            <a:extLst>
              <a:ext uri="{FF2B5EF4-FFF2-40B4-BE49-F238E27FC236}">
                <a16:creationId xmlns:a16="http://schemas.microsoft.com/office/drawing/2014/main" id="{AF73BEAE-F72F-4A51-A5DB-DB374A3F8634}"/>
              </a:ext>
            </a:extLst>
          </p:cNvPr>
          <p:cNvSpPr txBox="1">
            <a:spLocks noChangeArrowheads="1"/>
          </p:cNvSpPr>
          <p:nvPr/>
        </p:nvSpPr>
        <p:spPr bwMode="auto">
          <a:xfrm>
            <a:off x="609600" y="4191000"/>
            <a:ext cx="8001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We have only two equations for three unknowns.</a:t>
            </a:r>
          </a:p>
          <a:p>
            <a:pPr eaLnBrk="1" hangingPunct="1">
              <a:spcBef>
                <a:spcPct val="50000"/>
              </a:spcBef>
              <a:buFontTx/>
              <a:buChar char="•"/>
            </a:pPr>
            <a:r>
              <a:rPr lang="en-US" altLang="en-US" sz="2800"/>
              <a:t>   The third equation is obtained by applying KCL to either node of the current source </a:t>
            </a:r>
          </a:p>
        </p:txBody>
      </p:sp>
      <p:grpSp>
        <p:nvGrpSpPr>
          <p:cNvPr id="2" name="Group 11">
            <a:extLst>
              <a:ext uri="{FF2B5EF4-FFF2-40B4-BE49-F238E27FC236}">
                <a16:creationId xmlns:a16="http://schemas.microsoft.com/office/drawing/2014/main" id="{C3982EE4-9DB7-426A-9FF1-C2BF362FBC4A}"/>
              </a:ext>
            </a:extLst>
          </p:cNvPr>
          <p:cNvGrpSpPr>
            <a:grpSpLocks/>
          </p:cNvGrpSpPr>
          <p:nvPr/>
        </p:nvGrpSpPr>
        <p:grpSpPr bwMode="auto">
          <a:xfrm>
            <a:off x="6324600" y="6477000"/>
            <a:ext cx="2057400" cy="396875"/>
            <a:chOff x="2304" y="4032"/>
            <a:chExt cx="1296" cy="294"/>
          </a:xfrm>
        </p:grpSpPr>
        <p:sp>
          <p:nvSpPr>
            <p:cNvPr id="12307" name="AutoShape 12">
              <a:extLst>
                <a:ext uri="{FF2B5EF4-FFF2-40B4-BE49-F238E27FC236}">
                  <a16:creationId xmlns:a16="http://schemas.microsoft.com/office/drawing/2014/main" id="{DF90D81D-298B-4DE1-9B3A-2689F1A9BFB3}"/>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2308" name="Text Box 13">
              <a:extLst>
                <a:ext uri="{FF2B5EF4-FFF2-40B4-BE49-F238E27FC236}">
                  <a16:creationId xmlns:a16="http://schemas.microsoft.com/office/drawing/2014/main" id="{8C7B9E6F-7477-4B3E-860A-B6086EB19D2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4">
            <a:extLst>
              <a:ext uri="{FF2B5EF4-FFF2-40B4-BE49-F238E27FC236}">
                <a16:creationId xmlns:a16="http://schemas.microsoft.com/office/drawing/2014/main" id="{852F7EE1-DD5D-473C-9FCF-20356A65F3BE}"/>
              </a:ext>
            </a:extLst>
          </p:cNvPr>
          <p:cNvGrpSpPr>
            <a:grpSpLocks/>
          </p:cNvGrpSpPr>
          <p:nvPr/>
        </p:nvGrpSpPr>
        <p:grpSpPr bwMode="auto">
          <a:xfrm>
            <a:off x="8001000" y="1295400"/>
            <a:ext cx="1143000" cy="685800"/>
            <a:chOff x="4824" y="3744"/>
            <a:chExt cx="696" cy="432"/>
          </a:xfrm>
        </p:grpSpPr>
        <p:sp>
          <p:nvSpPr>
            <p:cNvPr id="12305" name="AutoShape 15">
              <a:extLst>
                <a:ext uri="{FF2B5EF4-FFF2-40B4-BE49-F238E27FC236}">
                  <a16:creationId xmlns:a16="http://schemas.microsoft.com/office/drawing/2014/main" id="{44C0DB61-DA1E-4D26-8B5A-7121A6577FB3}"/>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2306" name="Text Box 16">
              <a:extLst>
                <a:ext uri="{FF2B5EF4-FFF2-40B4-BE49-F238E27FC236}">
                  <a16:creationId xmlns:a16="http://schemas.microsoft.com/office/drawing/2014/main" id="{F0392EAB-17F7-4D07-BCE8-2D1D762E67D3}"/>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grpSp>
        <p:nvGrpSpPr>
          <p:cNvPr id="4" name="Group 17">
            <a:extLst>
              <a:ext uri="{FF2B5EF4-FFF2-40B4-BE49-F238E27FC236}">
                <a16:creationId xmlns:a16="http://schemas.microsoft.com/office/drawing/2014/main" id="{B601AA38-5B41-4A4A-8297-25E025FAB74C}"/>
              </a:ext>
            </a:extLst>
          </p:cNvPr>
          <p:cNvGrpSpPr>
            <a:grpSpLocks/>
          </p:cNvGrpSpPr>
          <p:nvPr/>
        </p:nvGrpSpPr>
        <p:grpSpPr bwMode="auto">
          <a:xfrm>
            <a:off x="8001000" y="3048000"/>
            <a:ext cx="1143000" cy="685800"/>
            <a:chOff x="4824" y="3744"/>
            <a:chExt cx="696" cy="432"/>
          </a:xfrm>
        </p:grpSpPr>
        <p:sp>
          <p:nvSpPr>
            <p:cNvPr id="12303" name="AutoShape 18">
              <a:extLst>
                <a:ext uri="{FF2B5EF4-FFF2-40B4-BE49-F238E27FC236}">
                  <a16:creationId xmlns:a16="http://schemas.microsoft.com/office/drawing/2014/main" id="{C6D94B64-62CA-47EF-A8F4-4E36F466CE3E}"/>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2304" name="Text Box 19">
              <a:extLst>
                <a:ext uri="{FF2B5EF4-FFF2-40B4-BE49-F238E27FC236}">
                  <a16:creationId xmlns:a16="http://schemas.microsoft.com/office/drawing/2014/main" id="{5FB1C8AA-64B6-4ED9-B1ED-F27765CE18F5}"/>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598760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48836"/>
                                        </p:tgtEl>
                                        <p:attrNameLst>
                                          <p:attrName>style.visibility</p:attrName>
                                        </p:attrNameLst>
                                      </p:cBhvr>
                                      <p:to>
                                        <p:strVal val="visible"/>
                                      </p:to>
                                    </p:set>
                                    <p:animEffect transition="in" filter="fade">
                                      <p:cBhvr>
                                        <p:cTn id="7" dur="1000"/>
                                        <p:tgtEl>
                                          <p:spTgt spid="248836"/>
                                        </p:tgtEl>
                                      </p:cBhvr>
                                    </p:animEffect>
                                    <p:anim calcmode="lin" valueType="num">
                                      <p:cBhvr>
                                        <p:cTn id="8" dur="1000" fill="hold"/>
                                        <p:tgtEl>
                                          <p:spTgt spid="248836"/>
                                        </p:tgtEl>
                                        <p:attrNameLst>
                                          <p:attrName>ppt_x</p:attrName>
                                        </p:attrNameLst>
                                      </p:cBhvr>
                                      <p:tavLst>
                                        <p:tav tm="0">
                                          <p:val>
                                            <p:strVal val="#ppt_x-.1"/>
                                          </p:val>
                                        </p:tav>
                                        <p:tav tm="100000">
                                          <p:val>
                                            <p:strVal val="#ppt_x"/>
                                          </p:val>
                                        </p:tav>
                                      </p:tavLst>
                                    </p:anim>
                                    <p:anim calcmode="lin" valueType="num">
                                      <p:cBhvr>
                                        <p:cTn id="9" dur="1000" fill="hold"/>
                                        <p:tgtEl>
                                          <p:spTgt spid="248836"/>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66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48837"/>
                                        </p:tgtEl>
                                        <p:attrNameLst>
                                          <p:attrName>style.visibility</p:attrName>
                                        </p:attrNameLst>
                                      </p:cBhvr>
                                      <p:to>
                                        <p:strVal val="visible"/>
                                      </p:to>
                                    </p:set>
                                    <p:animEffect transition="in" filter="diamond(in)">
                                      <p:cBhvr>
                                        <p:cTn id="18" dur="2000"/>
                                        <p:tgtEl>
                                          <p:spTgt spid="248837"/>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20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248839"/>
                                        </p:tgtEl>
                                        <p:attrNameLst>
                                          <p:attrName>style.visibility</p:attrName>
                                        </p:attrNameLst>
                                      </p:cBhvr>
                                      <p:to>
                                        <p:strVal val="visible"/>
                                      </p:to>
                                    </p:set>
                                    <p:animEffect transition="in" filter="fade">
                                      <p:cBhvr>
                                        <p:cTn id="25" dur="1000"/>
                                        <p:tgtEl>
                                          <p:spTgt spid="248839"/>
                                        </p:tgtEl>
                                      </p:cBhvr>
                                    </p:animEffect>
                                    <p:anim calcmode="lin" valueType="num">
                                      <p:cBhvr>
                                        <p:cTn id="26" dur="1000" fill="hold"/>
                                        <p:tgtEl>
                                          <p:spTgt spid="248839"/>
                                        </p:tgtEl>
                                        <p:attrNameLst>
                                          <p:attrName>ppt_x</p:attrName>
                                        </p:attrNameLst>
                                      </p:cBhvr>
                                      <p:tavLst>
                                        <p:tav tm="0">
                                          <p:val>
                                            <p:strVal val="#ppt_x-.1"/>
                                          </p:val>
                                        </p:tav>
                                        <p:tav tm="100000">
                                          <p:val>
                                            <p:strVal val="#ppt_x"/>
                                          </p:val>
                                        </p:tav>
                                      </p:tavLst>
                                    </p:anim>
                                    <p:anim calcmode="lin" valueType="num">
                                      <p:cBhvr>
                                        <p:cTn id="27" dur="1000" fill="hold"/>
                                        <p:tgtEl>
                                          <p:spTgt spid="248839"/>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3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2000"/>
                                        <p:tgtEl>
                                          <p:spTgt spid="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48840"/>
                                        </p:tgtEl>
                                        <p:attrNameLst>
                                          <p:attrName>style.visibility</p:attrName>
                                        </p:attrNameLst>
                                      </p:cBhvr>
                                      <p:to>
                                        <p:strVal val="visible"/>
                                      </p:to>
                                    </p:set>
                                    <p:animEffect transition="in" filter="wipe(left)">
                                      <p:cBhvr>
                                        <p:cTn id="36" dur="5000"/>
                                        <p:tgtEl>
                                          <p:spTgt spid="248840"/>
                                        </p:tgtEl>
                                      </p:cBhvr>
                                    </p:animEffec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childTnLst>
                          </p:cTn>
                        </p:par>
                        <p:par>
                          <p:cTn id="40" fill="hold" nodeType="afterGroup">
                            <p:stCondLst>
                              <p:cond delay="5000"/>
                            </p:stCondLst>
                            <p:childTnLst>
                              <p:par>
                                <p:cTn id="41" presetID="40" presetClass="entr" presetSubtype="0" fill="hold" grpId="0" nodeType="afterEffect">
                                  <p:stCondLst>
                                    <p:cond delay="0"/>
                                  </p:stCondLst>
                                  <p:iterate type="lt">
                                    <p:tmPct val="10000"/>
                                  </p:iterate>
                                  <p:childTnLst>
                                    <p:set>
                                      <p:cBhvr>
                                        <p:cTn id="42" dur="1" fill="hold">
                                          <p:stCondLst>
                                            <p:cond delay="0"/>
                                          </p:stCondLst>
                                        </p:cTn>
                                        <p:tgtEl>
                                          <p:spTgt spid="248842"/>
                                        </p:tgtEl>
                                        <p:attrNameLst>
                                          <p:attrName>style.visibility</p:attrName>
                                        </p:attrNameLst>
                                      </p:cBhvr>
                                      <p:to>
                                        <p:strVal val="visible"/>
                                      </p:to>
                                    </p:set>
                                    <p:animEffect transition="in" filter="fade">
                                      <p:cBhvr>
                                        <p:cTn id="43" dur="1000"/>
                                        <p:tgtEl>
                                          <p:spTgt spid="248842"/>
                                        </p:tgtEl>
                                      </p:cBhvr>
                                    </p:animEffect>
                                    <p:anim calcmode="lin" valueType="num">
                                      <p:cBhvr>
                                        <p:cTn id="44" dur="1000" fill="hold"/>
                                        <p:tgtEl>
                                          <p:spTgt spid="248842"/>
                                        </p:tgtEl>
                                        <p:attrNameLst>
                                          <p:attrName>ppt_x</p:attrName>
                                        </p:attrNameLst>
                                      </p:cBhvr>
                                      <p:tavLst>
                                        <p:tav tm="0">
                                          <p:val>
                                            <p:strVal val="#ppt_x-.1"/>
                                          </p:val>
                                        </p:tav>
                                        <p:tav tm="100000">
                                          <p:val>
                                            <p:strVal val="#ppt_x"/>
                                          </p:val>
                                        </p:tav>
                                      </p:tavLst>
                                    </p:anim>
                                    <p:anim calcmode="lin" valueType="num">
                                      <p:cBhvr>
                                        <p:cTn id="45" dur="1000" fill="hold"/>
                                        <p:tgtEl>
                                          <p:spTgt spid="248842"/>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16700"/>
                            </p:stCondLst>
                            <p:childTnLst>
                              <p:par>
                                <p:cTn id="47" presetID="22" presetClass="entr" presetSubtype="8"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p:bldP spid="248839" grpId="0"/>
      <p:bldP spid="248842" grpId="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Slide Number Placeholder 3">
            <a:extLst>
              <a:ext uri="{FF2B5EF4-FFF2-40B4-BE49-F238E27FC236}">
                <a16:creationId xmlns:a16="http://schemas.microsoft.com/office/drawing/2014/main" id="{1170C8C6-5F7C-4E91-BD75-E54ACF9285D6}"/>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7C73A82-2BC1-4813-BB08-60CEFEF53CB1}" type="slidenum">
              <a:rPr lang="en-US" altLang="en-US">
                <a:latin typeface="Garamond" panose="02020404030301010803" pitchFamily="18" charset="0"/>
              </a:rPr>
              <a:pPr eaLnBrk="1" hangingPunct="1"/>
              <a:t>81</a:t>
            </a:fld>
            <a:endParaRPr lang="en-US" altLang="en-US">
              <a:latin typeface="Garamond" panose="02020404030301010803" pitchFamily="18" charset="0"/>
            </a:endParaRPr>
          </a:p>
        </p:txBody>
      </p:sp>
      <p:sp>
        <p:nvSpPr>
          <p:cNvPr id="250884" name="Text Box 4">
            <a:extLst>
              <a:ext uri="{FF2B5EF4-FFF2-40B4-BE49-F238E27FC236}">
                <a16:creationId xmlns:a16="http://schemas.microsoft.com/office/drawing/2014/main" id="{7547098C-2073-411B-B913-BDDD43809911}"/>
              </a:ext>
            </a:extLst>
          </p:cNvPr>
          <p:cNvSpPr txBox="1">
            <a:spLocks noChangeArrowheads="1"/>
          </p:cNvSpPr>
          <p:nvPr/>
        </p:nvSpPr>
        <p:spPr bwMode="auto">
          <a:xfrm>
            <a:off x="533400" y="457200"/>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Thus, we have </a:t>
            </a:r>
          </a:p>
        </p:txBody>
      </p:sp>
      <p:sp>
        <p:nvSpPr>
          <p:cNvPr id="13321" name="Rectangle 6">
            <a:extLst>
              <a:ext uri="{FF2B5EF4-FFF2-40B4-BE49-F238E27FC236}">
                <a16:creationId xmlns:a16="http://schemas.microsoft.com/office/drawing/2014/main" id="{B344FF4A-0FF7-4098-8A39-E64A2F487F3C}"/>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50885" name="Object 2">
            <a:extLst>
              <a:ext uri="{FF2B5EF4-FFF2-40B4-BE49-F238E27FC236}">
                <a16:creationId xmlns:a16="http://schemas.microsoft.com/office/drawing/2014/main" id="{DA14DD35-A692-4972-8A45-642AB081CD16}"/>
              </a:ext>
            </a:extLst>
          </p:cNvPr>
          <p:cNvGraphicFramePr>
            <a:graphicFrameLocks noChangeAspect="1"/>
          </p:cNvGraphicFramePr>
          <p:nvPr/>
        </p:nvGraphicFramePr>
        <p:xfrm>
          <a:off x="1600200" y="990600"/>
          <a:ext cx="2362200" cy="512763"/>
        </p:xfrm>
        <a:graphic>
          <a:graphicData uri="http://schemas.openxmlformats.org/presentationml/2006/ole">
            <mc:AlternateContent xmlns:mc="http://schemas.openxmlformats.org/markup-compatibility/2006">
              <mc:Choice xmlns:v="urn:schemas-microsoft-com:vml" Requires="v">
                <p:oleObj spid="_x0000_s54295" name="Equation" r:id="rId3" imgW="25298400" imgH="5486400" progId="Equation.DSMT4">
                  <p:embed/>
                </p:oleObj>
              </mc:Choice>
              <mc:Fallback>
                <p:oleObj name="Equation" r:id="rId3" imgW="25298400" imgH="548640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90600"/>
                        <a:ext cx="2362200"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0887" name="Text Box 7">
            <a:extLst>
              <a:ext uri="{FF2B5EF4-FFF2-40B4-BE49-F238E27FC236}">
                <a16:creationId xmlns:a16="http://schemas.microsoft.com/office/drawing/2014/main" id="{B7F53B46-0ABE-4740-AF4D-050899851F85}"/>
              </a:ext>
            </a:extLst>
          </p:cNvPr>
          <p:cNvSpPr txBox="1">
            <a:spLocks noChangeArrowheads="1"/>
          </p:cNvSpPr>
          <p:nvPr/>
        </p:nvSpPr>
        <p:spPr bwMode="auto">
          <a:xfrm>
            <a:off x="457200" y="1676400"/>
            <a:ext cx="822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These three equations can be put in the matrix form, </a:t>
            </a:r>
          </a:p>
        </p:txBody>
      </p:sp>
      <p:sp>
        <p:nvSpPr>
          <p:cNvPr id="13323" name="Rectangle 9">
            <a:extLst>
              <a:ext uri="{FF2B5EF4-FFF2-40B4-BE49-F238E27FC236}">
                <a16:creationId xmlns:a16="http://schemas.microsoft.com/office/drawing/2014/main" id="{CD6BBDA1-9336-4627-B82E-0FB6C11A798D}"/>
              </a:ext>
            </a:extLst>
          </p:cNvPr>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50888" name="Object 3">
            <a:extLst>
              <a:ext uri="{FF2B5EF4-FFF2-40B4-BE49-F238E27FC236}">
                <a16:creationId xmlns:a16="http://schemas.microsoft.com/office/drawing/2014/main" id="{0D31FB37-961C-4575-901B-05D77D73DD8A}"/>
              </a:ext>
            </a:extLst>
          </p:cNvPr>
          <p:cNvGraphicFramePr>
            <a:graphicFrameLocks noChangeAspect="1"/>
          </p:cNvGraphicFramePr>
          <p:nvPr/>
        </p:nvGraphicFramePr>
        <p:xfrm>
          <a:off x="1905000" y="2333625"/>
          <a:ext cx="4038600" cy="1552575"/>
        </p:xfrm>
        <a:graphic>
          <a:graphicData uri="http://schemas.openxmlformats.org/presentationml/2006/ole">
            <mc:AlternateContent xmlns:mc="http://schemas.openxmlformats.org/markup-compatibility/2006">
              <mc:Choice xmlns:v="urn:schemas-microsoft-com:vml" Requires="v">
                <p:oleObj spid="_x0000_s54296" name="Equation" r:id="rId5" imgW="44500800" imgH="17068800" progId="Equation.DSMT4">
                  <p:embed/>
                </p:oleObj>
              </mc:Choice>
              <mc:Fallback>
                <p:oleObj name="Equation" r:id="rId5" imgW="44500800" imgH="170688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333625"/>
                        <a:ext cx="4038600" cy="155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0890" name="Text Box 10">
            <a:extLst>
              <a:ext uri="{FF2B5EF4-FFF2-40B4-BE49-F238E27FC236}">
                <a16:creationId xmlns:a16="http://schemas.microsoft.com/office/drawing/2014/main" id="{8C1EE34F-7341-44B4-BD7C-D1AB3D6DA175}"/>
              </a:ext>
            </a:extLst>
          </p:cNvPr>
          <p:cNvSpPr txBox="1">
            <a:spLocks noChangeArrowheads="1"/>
          </p:cNvSpPr>
          <p:nvPr/>
        </p:nvSpPr>
        <p:spPr bwMode="auto">
          <a:xfrm>
            <a:off x="457200" y="4038600"/>
            <a:ext cx="800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A50021"/>
                </a:solidFill>
              </a:rPr>
              <a:t>Using Casio fx-991ES, we directly get</a:t>
            </a:r>
          </a:p>
        </p:txBody>
      </p:sp>
      <p:sp>
        <p:nvSpPr>
          <p:cNvPr id="13325" name="Rectangle 12">
            <a:extLst>
              <a:ext uri="{FF2B5EF4-FFF2-40B4-BE49-F238E27FC236}">
                <a16:creationId xmlns:a16="http://schemas.microsoft.com/office/drawing/2014/main" id="{0D1D056B-92A1-4896-838B-5DBF4739BECE}"/>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50891" name="Object 4">
            <a:extLst>
              <a:ext uri="{FF2B5EF4-FFF2-40B4-BE49-F238E27FC236}">
                <a16:creationId xmlns:a16="http://schemas.microsoft.com/office/drawing/2014/main" id="{9447FBF1-84BF-41D6-BBB6-97E833603B76}"/>
              </a:ext>
            </a:extLst>
          </p:cNvPr>
          <p:cNvGraphicFramePr>
            <a:graphicFrameLocks noChangeAspect="1"/>
          </p:cNvGraphicFramePr>
          <p:nvPr/>
        </p:nvGraphicFramePr>
        <p:xfrm>
          <a:off x="1828800" y="4724400"/>
          <a:ext cx="4572000" cy="541338"/>
        </p:xfrm>
        <a:graphic>
          <a:graphicData uri="http://schemas.openxmlformats.org/presentationml/2006/ole">
            <mc:AlternateContent xmlns:mc="http://schemas.openxmlformats.org/markup-compatibility/2006">
              <mc:Choice xmlns:v="urn:schemas-microsoft-com:vml" Requires="v">
                <p:oleObj spid="_x0000_s54297" name="Equation" r:id="rId7" imgW="46329600" imgH="5486400" progId="Equation.DSMT4">
                  <p:embed/>
                </p:oleObj>
              </mc:Choice>
              <mc:Fallback>
                <p:oleObj name="Equation" r:id="rId7" imgW="46329600" imgH="5486400" progId="Equation.DSMT4">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4724400"/>
                        <a:ext cx="45720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0893" name="Text Box 13">
            <a:extLst>
              <a:ext uri="{FF2B5EF4-FFF2-40B4-BE49-F238E27FC236}">
                <a16:creationId xmlns:a16="http://schemas.microsoft.com/office/drawing/2014/main" id="{3627BB98-F03A-4D2C-924D-5339B8A2DCC5}"/>
              </a:ext>
            </a:extLst>
          </p:cNvPr>
          <p:cNvSpPr txBox="1">
            <a:spLocks noChangeArrowheads="1"/>
          </p:cNvSpPr>
          <p:nvPr/>
        </p:nvSpPr>
        <p:spPr bwMode="auto">
          <a:xfrm>
            <a:off x="457200" y="54102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Which is </a:t>
            </a:r>
            <a:r>
              <a:rPr lang="en-US" altLang="en-US" sz="2800">
                <a:solidFill>
                  <a:schemeClr val="tx2"/>
                </a:solidFill>
              </a:rPr>
              <a:t>same result</a:t>
            </a:r>
            <a:r>
              <a:rPr lang="en-US" altLang="en-US" sz="2800"/>
              <a:t> as obtained in Example 7.</a:t>
            </a:r>
          </a:p>
        </p:txBody>
      </p:sp>
      <p:grpSp>
        <p:nvGrpSpPr>
          <p:cNvPr id="2" name="Group 14">
            <a:extLst>
              <a:ext uri="{FF2B5EF4-FFF2-40B4-BE49-F238E27FC236}">
                <a16:creationId xmlns:a16="http://schemas.microsoft.com/office/drawing/2014/main" id="{60A71376-ACDF-40B4-86BE-DBF9D2836341}"/>
              </a:ext>
            </a:extLst>
          </p:cNvPr>
          <p:cNvGrpSpPr>
            <a:grpSpLocks/>
          </p:cNvGrpSpPr>
          <p:nvPr/>
        </p:nvGrpSpPr>
        <p:grpSpPr bwMode="auto">
          <a:xfrm>
            <a:off x="6324600" y="6477000"/>
            <a:ext cx="2057400" cy="396875"/>
            <a:chOff x="2304" y="4032"/>
            <a:chExt cx="1296" cy="294"/>
          </a:xfrm>
        </p:grpSpPr>
        <p:sp>
          <p:nvSpPr>
            <p:cNvPr id="13331" name="AutoShape 15">
              <a:extLst>
                <a:ext uri="{FF2B5EF4-FFF2-40B4-BE49-F238E27FC236}">
                  <a16:creationId xmlns:a16="http://schemas.microsoft.com/office/drawing/2014/main" id="{FA6C9E22-61F7-4FC7-AA1F-78BC57F323E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3332" name="Text Box 16">
              <a:extLst>
                <a:ext uri="{FF2B5EF4-FFF2-40B4-BE49-F238E27FC236}">
                  <a16:creationId xmlns:a16="http://schemas.microsoft.com/office/drawing/2014/main" id="{D672E0BD-B679-4EBF-8674-ADD858F2B7B5}"/>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7">
            <a:extLst>
              <a:ext uri="{FF2B5EF4-FFF2-40B4-BE49-F238E27FC236}">
                <a16:creationId xmlns:a16="http://schemas.microsoft.com/office/drawing/2014/main" id="{CE5F14FD-6860-4144-AEB4-52A70C79D187}"/>
              </a:ext>
            </a:extLst>
          </p:cNvPr>
          <p:cNvGrpSpPr>
            <a:grpSpLocks/>
          </p:cNvGrpSpPr>
          <p:nvPr/>
        </p:nvGrpSpPr>
        <p:grpSpPr bwMode="auto">
          <a:xfrm>
            <a:off x="8001000" y="4038600"/>
            <a:ext cx="1143000" cy="685800"/>
            <a:chOff x="4824" y="3744"/>
            <a:chExt cx="696" cy="432"/>
          </a:xfrm>
        </p:grpSpPr>
        <p:sp>
          <p:nvSpPr>
            <p:cNvPr id="13329" name="AutoShape 18">
              <a:extLst>
                <a:ext uri="{FF2B5EF4-FFF2-40B4-BE49-F238E27FC236}">
                  <a16:creationId xmlns:a16="http://schemas.microsoft.com/office/drawing/2014/main" id="{80FD7EA7-6CB6-474F-A982-A5DC7488BAAF}"/>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3330" name="Text Box 19">
              <a:extLst>
                <a:ext uri="{FF2B5EF4-FFF2-40B4-BE49-F238E27FC236}">
                  <a16:creationId xmlns:a16="http://schemas.microsoft.com/office/drawing/2014/main" id="{2C22F3E7-435A-4F9D-8C6A-098849004DF2}"/>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1954895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50884"/>
                                        </p:tgtEl>
                                        <p:attrNameLst>
                                          <p:attrName>style.visibility</p:attrName>
                                        </p:attrNameLst>
                                      </p:cBhvr>
                                      <p:to>
                                        <p:strVal val="visible"/>
                                      </p:to>
                                    </p:set>
                                    <p:animEffect transition="in" filter="fade">
                                      <p:cBhvr>
                                        <p:cTn id="7" dur="1000"/>
                                        <p:tgtEl>
                                          <p:spTgt spid="250884"/>
                                        </p:tgtEl>
                                      </p:cBhvr>
                                    </p:animEffect>
                                    <p:anim calcmode="lin" valueType="num">
                                      <p:cBhvr>
                                        <p:cTn id="8" dur="1000" fill="hold"/>
                                        <p:tgtEl>
                                          <p:spTgt spid="250884"/>
                                        </p:tgtEl>
                                        <p:attrNameLst>
                                          <p:attrName>ppt_x</p:attrName>
                                        </p:attrNameLst>
                                      </p:cBhvr>
                                      <p:tavLst>
                                        <p:tav tm="0">
                                          <p:val>
                                            <p:strVal val="#ppt_x-.1"/>
                                          </p:val>
                                        </p:tav>
                                        <p:tav tm="100000">
                                          <p:val>
                                            <p:strVal val="#ppt_x"/>
                                          </p:val>
                                        </p:tav>
                                      </p:tavLst>
                                    </p:anim>
                                    <p:anim calcmode="lin" valueType="num">
                                      <p:cBhvr>
                                        <p:cTn id="9" dur="1000" fill="hold"/>
                                        <p:tgtEl>
                                          <p:spTgt spid="250884"/>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2000"/>
                            </p:stCondLst>
                            <p:childTnLst>
                              <p:par>
                                <p:cTn id="11" presetID="22" presetClass="entr" presetSubtype="8" fill="hold" nodeType="afterEffect">
                                  <p:stCondLst>
                                    <p:cond delay="2000"/>
                                  </p:stCondLst>
                                  <p:childTnLst>
                                    <p:set>
                                      <p:cBhvr>
                                        <p:cTn id="12" dur="1" fill="hold">
                                          <p:stCondLst>
                                            <p:cond delay="0"/>
                                          </p:stCondLst>
                                        </p:cTn>
                                        <p:tgtEl>
                                          <p:spTgt spid="250885"/>
                                        </p:tgtEl>
                                        <p:attrNameLst>
                                          <p:attrName>style.visibility</p:attrName>
                                        </p:attrNameLst>
                                      </p:cBhvr>
                                      <p:to>
                                        <p:strVal val="visible"/>
                                      </p:to>
                                    </p:set>
                                    <p:animEffect transition="in" filter="wipe(left)">
                                      <p:cBhvr>
                                        <p:cTn id="13" dur="5000"/>
                                        <p:tgtEl>
                                          <p:spTgt spid="250885"/>
                                        </p:tgtEl>
                                      </p:cBhvr>
                                    </p:animEffect>
                                  </p:childTnLst>
                                </p:cTn>
                              </p:par>
                            </p:childTnLst>
                          </p:cTn>
                        </p:par>
                        <p:par>
                          <p:cTn id="14" fill="hold" nodeType="afterGroup">
                            <p:stCondLst>
                              <p:cond delay="9000"/>
                            </p:stCondLst>
                            <p:childTnLst>
                              <p:par>
                                <p:cTn id="15" presetID="40" presetClass="entr" presetSubtype="0" fill="hold" grpId="0" nodeType="afterEffect">
                                  <p:stCondLst>
                                    <p:cond delay="2000"/>
                                  </p:stCondLst>
                                  <p:iterate type="lt">
                                    <p:tmPct val="10000"/>
                                  </p:iterate>
                                  <p:childTnLst>
                                    <p:set>
                                      <p:cBhvr>
                                        <p:cTn id="16" dur="1" fill="hold">
                                          <p:stCondLst>
                                            <p:cond delay="0"/>
                                          </p:stCondLst>
                                        </p:cTn>
                                        <p:tgtEl>
                                          <p:spTgt spid="250887"/>
                                        </p:tgtEl>
                                        <p:attrNameLst>
                                          <p:attrName>style.visibility</p:attrName>
                                        </p:attrNameLst>
                                      </p:cBhvr>
                                      <p:to>
                                        <p:strVal val="visible"/>
                                      </p:to>
                                    </p:set>
                                    <p:animEffect transition="in" filter="fade">
                                      <p:cBhvr>
                                        <p:cTn id="17" dur="1000"/>
                                        <p:tgtEl>
                                          <p:spTgt spid="250887"/>
                                        </p:tgtEl>
                                      </p:cBhvr>
                                    </p:animEffect>
                                    <p:anim calcmode="lin" valueType="num">
                                      <p:cBhvr>
                                        <p:cTn id="18" dur="1000" fill="hold"/>
                                        <p:tgtEl>
                                          <p:spTgt spid="250887"/>
                                        </p:tgtEl>
                                        <p:attrNameLst>
                                          <p:attrName>ppt_x</p:attrName>
                                        </p:attrNameLst>
                                      </p:cBhvr>
                                      <p:tavLst>
                                        <p:tav tm="0">
                                          <p:val>
                                            <p:strVal val="#ppt_x-.1"/>
                                          </p:val>
                                        </p:tav>
                                        <p:tav tm="100000">
                                          <p:val>
                                            <p:strVal val="#ppt_x"/>
                                          </p:val>
                                        </p:tav>
                                      </p:tavLst>
                                    </p:anim>
                                    <p:anim calcmode="lin" valueType="num">
                                      <p:cBhvr>
                                        <p:cTn id="19" dur="1000" fill="hold"/>
                                        <p:tgtEl>
                                          <p:spTgt spid="250887"/>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6200"/>
                            </p:stCondLst>
                            <p:childTnLst>
                              <p:par>
                                <p:cTn id="21" presetID="8" presetClass="entr" presetSubtype="16" fill="hold" nodeType="afterEffect">
                                  <p:stCondLst>
                                    <p:cond delay="2000"/>
                                  </p:stCondLst>
                                  <p:childTnLst>
                                    <p:set>
                                      <p:cBhvr>
                                        <p:cTn id="22" dur="1" fill="hold">
                                          <p:stCondLst>
                                            <p:cond delay="0"/>
                                          </p:stCondLst>
                                        </p:cTn>
                                        <p:tgtEl>
                                          <p:spTgt spid="250888"/>
                                        </p:tgtEl>
                                        <p:attrNameLst>
                                          <p:attrName>style.visibility</p:attrName>
                                        </p:attrNameLst>
                                      </p:cBhvr>
                                      <p:to>
                                        <p:strVal val="visible"/>
                                      </p:to>
                                    </p:set>
                                    <p:animEffect transition="in" filter="diamond(in)">
                                      <p:cBhvr>
                                        <p:cTn id="23" dur="2000"/>
                                        <p:tgtEl>
                                          <p:spTgt spid="250888"/>
                                        </p:tgtEl>
                                      </p:cBhvr>
                                    </p:animEffect>
                                  </p:childTnLst>
                                </p:cTn>
                              </p:par>
                            </p:childTnLst>
                          </p:cTn>
                        </p:par>
                        <p:par>
                          <p:cTn id="24" fill="hold" nodeType="afterGroup">
                            <p:stCondLst>
                              <p:cond delay="20200"/>
                            </p:stCondLst>
                            <p:childTnLst>
                              <p:par>
                                <p:cTn id="25" presetID="40" presetClass="entr" presetSubtype="0" fill="hold" grpId="0" nodeType="afterEffect">
                                  <p:stCondLst>
                                    <p:cond delay="2000"/>
                                  </p:stCondLst>
                                  <p:iterate type="lt">
                                    <p:tmPct val="10000"/>
                                  </p:iterate>
                                  <p:childTnLst>
                                    <p:set>
                                      <p:cBhvr>
                                        <p:cTn id="26" dur="1" fill="hold">
                                          <p:stCondLst>
                                            <p:cond delay="0"/>
                                          </p:stCondLst>
                                        </p:cTn>
                                        <p:tgtEl>
                                          <p:spTgt spid="250890"/>
                                        </p:tgtEl>
                                        <p:attrNameLst>
                                          <p:attrName>style.visibility</p:attrName>
                                        </p:attrNameLst>
                                      </p:cBhvr>
                                      <p:to>
                                        <p:strVal val="visible"/>
                                      </p:to>
                                    </p:set>
                                    <p:animEffect transition="in" filter="fade">
                                      <p:cBhvr>
                                        <p:cTn id="27" dur="1000"/>
                                        <p:tgtEl>
                                          <p:spTgt spid="250890"/>
                                        </p:tgtEl>
                                      </p:cBhvr>
                                    </p:animEffect>
                                    <p:anim calcmode="lin" valueType="num">
                                      <p:cBhvr>
                                        <p:cTn id="28" dur="1000" fill="hold"/>
                                        <p:tgtEl>
                                          <p:spTgt spid="250890"/>
                                        </p:tgtEl>
                                        <p:attrNameLst>
                                          <p:attrName>ppt_x</p:attrName>
                                        </p:attrNameLst>
                                      </p:cBhvr>
                                      <p:tavLst>
                                        <p:tav tm="0">
                                          <p:val>
                                            <p:strVal val="#ppt_x-.1"/>
                                          </p:val>
                                        </p:tav>
                                        <p:tav tm="100000">
                                          <p:val>
                                            <p:strVal val="#ppt_x"/>
                                          </p:val>
                                        </p:tav>
                                      </p:tavLst>
                                    </p:anim>
                                    <p:anim calcmode="lin" valueType="num">
                                      <p:cBhvr>
                                        <p:cTn id="29" dur="1000" fill="hold"/>
                                        <p:tgtEl>
                                          <p:spTgt spid="250890"/>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63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0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50891"/>
                                        </p:tgtEl>
                                        <p:attrNameLst>
                                          <p:attrName>style.visibility</p:attrName>
                                        </p:attrNameLst>
                                      </p:cBhvr>
                                      <p:to>
                                        <p:strVal val="visible"/>
                                      </p:to>
                                    </p:set>
                                    <p:animEffect transition="in" filter="wipe(left)">
                                      <p:cBhvr>
                                        <p:cTn id="38" dur="5000"/>
                                        <p:tgtEl>
                                          <p:spTgt spid="250891"/>
                                        </p:tgtEl>
                                      </p:cBhvr>
                                    </p:animEffect>
                                  </p:childTnLst>
                                </p:cTn>
                              </p:par>
                              <p:par>
                                <p:cTn id="39" presetID="10" presetClass="exit" presetSubtype="0" fill="hold" nodeType="withEffect">
                                  <p:stCondLst>
                                    <p:cond delay="0"/>
                                  </p:stCondLst>
                                  <p:childTnLst>
                                    <p:animEffect transition="out" filter="fade">
                                      <p:cBhvr>
                                        <p:cTn id="40" dur="2000"/>
                                        <p:tgtEl>
                                          <p:spTgt spid="3"/>
                                        </p:tgtEl>
                                      </p:cBhvr>
                                    </p:animEffect>
                                    <p:set>
                                      <p:cBhvr>
                                        <p:cTn id="41" dur="1" fill="hold">
                                          <p:stCondLst>
                                            <p:cond delay="1999"/>
                                          </p:stCondLst>
                                        </p:cTn>
                                        <p:tgtEl>
                                          <p:spTgt spid="3"/>
                                        </p:tgtEl>
                                        <p:attrNameLst>
                                          <p:attrName>style.visibility</p:attrName>
                                        </p:attrNameLst>
                                      </p:cBhvr>
                                      <p:to>
                                        <p:strVal val="hidden"/>
                                      </p:to>
                                    </p:set>
                                  </p:childTnLst>
                                </p:cTn>
                              </p:par>
                            </p:childTnLst>
                          </p:cTn>
                        </p:par>
                        <p:par>
                          <p:cTn id="42" fill="hold" nodeType="afterGroup">
                            <p:stCondLst>
                              <p:cond delay="5000"/>
                            </p:stCondLst>
                            <p:childTnLst>
                              <p:par>
                                <p:cTn id="43" presetID="40" presetClass="entr" presetSubtype="0" fill="hold" grpId="0" nodeType="afterEffect">
                                  <p:stCondLst>
                                    <p:cond delay="2000"/>
                                  </p:stCondLst>
                                  <p:iterate type="lt">
                                    <p:tmPct val="10000"/>
                                  </p:iterate>
                                  <p:childTnLst>
                                    <p:set>
                                      <p:cBhvr>
                                        <p:cTn id="44" dur="1" fill="hold">
                                          <p:stCondLst>
                                            <p:cond delay="0"/>
                                          </p:stCondLst>
                                        </p:cTn>
                                        <p:tgtEl>
                                          <p:spTgt spid="250893"/>
                                        </p:tgtEl>
                                        <p:attrNameLst>
                                          <p:attrName>style.visibility</p:attrName>
                                        </p:attrNameLst>
                                      </p:cBhvr>
                                      <p:to>
                                        <p:strVal val="visible"/>
                                      </p:to>
                                    </p:set>
                                    <p:animEffect transition="in" filter="fade">
                                      <p:cBhvr>
                                        <p:cTn id="45" dur="1000"/>
                                        <p:tgtEl>
                                          <p:spTgt spid="250893"/>
                                        </p:tgtEl>
                                      </p:cBhvr>
                                    </p:animEffect>
                                    <p:anim calcmode="lin" valueType="num">
                                      <p:cBhvr>
                                        <p:cTn id="46" dur="1000" fill="hold"/>
                                        <p:tgtEl>
                                          <p:spTgt spid="250893"/>
                                        </p:tgtEl>
                                        <p:attrNameLst>
                                          <p:attrName>ppt_x</p:attrName>
                                        </p:attrNameLst>
                                      </p:cBhvr>
                                      <p:tavLst>
                                        <p:tav tm="0">
                                          <p:val>
                                            <p:strVal val="#ppt_x-.1"/>
                                          </p:val>
                                        </p:tav>
                                        <p:tav tm="100000">
                                          <p:val>
                                            <p:strVal val="#ppt_x"/>
                                          </p:val>
                                        </p:tav>
                                      </p:tavLst>
                                    </p:anim>
                                    <p:anim calcmode="lin" valueType="num">
                                      <p:cBhvr>
                                        <p:cTn id="47" dur="1000" fill="hold"/>
                                        <p:tgtEl>
                                          <p:spTgt spid="250893"/>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11700"/>
                            </p:stCondLst>
                            <p:childTnLst>
                              <p:par>
                                <p:cTn id="49" presetID="22" presetClass="entr" presetSubtype="8"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4" grpId="0"/>
      <p:bldP spid="250887" grpId="0"/>
      <p:bldP spid="250890" grpId="0"/>
      <p:bldP spid="250893"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8485023-B3C7-41BC-93A1-77332A2E1DA9}"/>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7DEB9F8-92F2-49DF-8C6E-C75E40C0B977}" type="slidenum">
              <a:rPr lang="en-US" altLang="en-US">
                <a:latin typeface="Garamond" panose="02020404030301010803" pitchFamily="18" charset="0"/>
              </a:rPr>
              <a:pPr eaLnBrk="1" hangingPunct="1"/>
              <a:t>82</a:t>
            </a:fld>
            <a:endParaRPr lang="en-US" altLang="en-US">
              <a:latin typeface="Garamond" panose="02020404030301010803" pitchFamily="18" charset="0"/>
            </a:endParaRPr>
          </a:p>
        </p:txBody>
      </p:sp>
      <p:sp>
        <p:nvSpPr>
          <p:cNvPr id="260098" name="Rectangle 2">
            <a:extLst>
              <a:ext uri="{FF2B5EF4-FFF2-40B4-BE49-F238E27FC236}">
                <a16:creationId xmlns:a16="http://schemas.microsoft.com/office/drawing/2014/main" id="{73E65CC0-979C-4F4D-8F4B-F3BA3D496814}"/>
              </a:ext>
            </a:extLst>
          </p:cNvPr>
          <p:cNvSpPr>
            <a:spLocks noGrp="1" noChangeArrowheads="1"/>
          </p:cNvSpPr>
          <p:nvPr>
            <p:ph type="title"/>
          </p:nvPr>
        </p:nvSpPr>
        <p:spPr>
          <a:xfrm>
            <a:off x="457200" y="277813"/>
            <a:ext cx="8229600" cy="788987"/>
          </a:xfrm>
        </p:spPr>
        <p:txBody>
          <a:bodyPr/>
          <a:lstStyle/>
          <a:p>
            <a:r>
              <a:rPr lang="en-US" altLang="en-US" sz="3800" b="1"/>
              <a:t>Constrained Node or SUPERNODE</a:t>
            </a:r>
            <a:endParaRPr lang="en-US" altLang="en-US" sz="3800"/>
          </a:p>
        </p:txBody>
      </p:sp>
      <p:sp>
        <p:nvSpPr>
          <p:cNvPr id="260099" name="Rectangle 3">
            <a:extLst>
              <a:ext uri="{FF2B5EF4-FFF2-40B4-BE49-F238E27FC236}">
                <a16:creationId xmlns:a16="http://schemas.microsoft.com/office/drawing/2014/main" id="{25F5584D-1AFD-40EA-B5A8-37C82942626A}"/>
              </a:ext>
            </a:extLst>
          </p:cNvPr>
          <p:cNvSpPr>
            <a:spLocks noGrp="1" noChangeArrowheads="1"/>
          </p:cNvSpPr>
          <p:nvPr>
            <p:ph type="body" idx="1"/>
          </p:nvPr>
        </p:nvSpPr>
        <p:spPr>
          <a:xfrm>
            <a:off x="304800" y="1143000"/>
            <a:ext cx="8229600" cy="5029200"/>
          </a:xfrm>
        </p:spPr>
        <p:txBody>
          <a:bodyPr/>
          <a:lstStyle/>
          <a:p>
            <a:r>
              <a:rPr lang="en-US" altLang="en-US" sz="2400"/>
              <a:t>There is another way which uses the concept of </a:t>
            </a:r>
            <a:r>
              <a:rPr lang="en-US" altLang="en-US" sz="2400" i="1"/>
              <a:t>constrained node</a:t>
            </a:r>
            <a:r>
              <a:rPr lang="en-US" altLang="en-US" sz="2400" b="1" i="1"/>
              <a:t> </a:t>
            </a:r>
            <a:r>
              <a:rPr lang="en-US" altLang="en-US" sz="2400"/>
              <a:t>or </a:t>
            </a:r>
            <a:r>
              <a:rPr lang="en-US" altLang="en-US" sz="2400" i="1"/>
              <a:t>supernode</a:t>
            </a:r>
            <a:r>
              <a:rPr lang="en-US" altLang="en-US" sz="2400"/>
              <a:t>. </a:t>
            </a:r>
          </a:p>
          <a:p>
            <a:r>
              <a:rPr lang="en-US" altLang="en-US" sz="2400"/>
              <a:t>This method is especially suitable for the circuits having a floating voltage source with no series resistance. </a:t>
            </a:r>
          </a:p>
          <a:p>
            <a:r>
              <a:rPr lang="en-US" altLang="en-US" sz="2400"/>
              <a:t>The two ends of a voltage source cannot make two independent nodes. </a:t>
            </a:r>
          </a:p>
          <a:p>
            <a:r>
              <a:rPr lang="en-US" altLang="en-US" sz="2400"/>
              <a:t>Hence, we treat these end nodes together as a </a:t>
            </a:r>
            <a:r>
              <a:rPr lang="en-US" altLang="en-US" sz="2400" b="1">
                <a:solidFill>
                  <a:srgbClr val="0066FF"/>
                </a:solidFill>
              </a:rPr>
              <a:t>‘supernode</a:t>
            </a:r>
            <a:r>
              <a:rPr lang="en-US" altLang="en-US" sz="2400"/>
              <a:t>’.  </a:t>
            </a:r>
          </a:p>
          <a:p>
            <a:r>
              <a:rPr lang="en-US" altLang="en-US" sz="2400"/>
              <a:t>The supernode is usually indicated by the region enclosed by a dotted line.</a:t>
            </a:r>
          </a:p>
          <a:p>
            <a:r>
              <a:rPr lang="en-US" altLang="en-US" sz="2600"/>
              <a:t>The KCL is then applied to both nodes at the same time. </a:t>
            </a:r>
            <a:r>
              <a:rPr lang="en-US" altLang="en-US" sz="2400"/>
              <a:t> </a:t>
            </a:r>
          </a:p>
        </p:txBody>
      </p:sp>
      <p:grpSp>
        <p:nvGrpSpPr>
          <p:cNvPr id="2" name="Group 4">
            <a:extLst>
              <a:ext uri="{FF2B5EF4-FFF2-40B4-BE49-F238E27FC236}">
                <a16:creationId xmlns:a16="http://schemas.microsoft.com/office/drawing/2014/main" id="{0F143CF9-E5FF-4F6A-A5FC-36DC4247326D}"/>
              </a:ext>
            </a:extLst>
          </p:cNvPr>
          <p:cNvGrpSpPr>
            <a:grpSpLocks/>
          </p:cNvGrpSpPr>
          <p:nvPr/>
        </p:nvGrpSpPr>
        <p:grpSpPr bwMode="auto">
          <a:xfrm>
            <a:off x="6324600" y="6477000"/>
            <a:ext cx="2057400" cy="396875"/>
            <a:chOff x="2304" y="4032"/>
            <a:chExt cx="1296" cy="294"/>
          </a:xfrm>
        </p:grpSpPr>
        <p:sp>
          <p:nvSpPr>
            <p:cNvPr id="82952" name="AutoShape 5">
              <a:extLst>
                <a:ext uri="{FF2B5EF4-FFF2-40B4-BE49-F238E27FC236}">
                  <a16:creationId xmlns:a16="http://schemas.microsoft.com/office/drawing/2014/main" id="{8F8CB4EC-9A40-4CF7-B24B-B1D7DF6D9BB5}"/>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2953" name="Text Box 6">
              <a:extLst>
                <a:ext uri="{FF2B5EF4-FFF2-40B4-BE49-F238E27FC236}">
                  <a16:creationId xmlns:a16="http://schemas.microsoft.com/office/drawing/2014/main" id="{7590535A-FA1B-42EC-AB42-2298186A9D46}"/>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3052138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60098"/>
                                        </p:tgtEl>
                                        <p:attrNameLst>
                                          <p:attrName>style.visibility</p:attrName>
                                        </p:attrNameLst>
                                      </p:cBhvr>
                                      <p:to>
                                        <p:strVal val="visible"/>
                                      </p:to>
                                    </p:set>
                                    <p:animEffect transition="in" filter="fade">
                                      <p:cBhvr>
                                        <p:cTn id="7" dur="1000"/>
                                        <p:tgtEl>
                                          <p:spTgt spid="260098"/>
                                        </p:tgtEl>
                                      </p:cBhvr>
                                    </p:animEffect>
                                    <p:anim calcmode="lin" valueType="num">
                                      <p:cBhvr>
                                        <p:cTn id="8" dur="1000" fill="hold"/>
                                        <p:tgtEl>
                                          <p:spTgt spid="260098"/>
                                        </p:tgtEl>
                                        <p:attrNameLst>
                                          <p:attrName>ppt_x</p:attrName>
                                        </p:attrNameLst>
                                      </p:cBhvr>
                                      <p:tavLst>
                                        <p:tav tm="0">
                                          <p:val>
                                            <p:strVal val="#ppt_x-.1"/>
                                          </p:val>
                                        </p:tav>
                                        <p:tav tm="100000">
                                          <p:val>
                                            <p:strVal val="#ppt_x"/>
                                          </p:val>
                                        </p:tav>
                                      </p:tavLst>
                                    </p:anim>
                                    <p:anim calcmode="lin" valueType="num">
                                      <p:cBhvr>
                                        <p:cTn id="9" dur="1000" fill="hold"/>
                                        <p:tgtEl>
                                          <p:spTgt spid="260098"/>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3500"/>
                            </p:stCondLst>
                            <p:childTnLst>
                              <p:par>
                                <p:cTn id="11" presetID="40" presetClass="entr" presetSubtype="0" fill="hold" grpId="0" nodeType="afterEffect">
                                  <p:stCondLst>
                                    <p:cond delay="0"/>
                                  </p:stCondLst>
                                  <p:iterate type="lt">
                                    <p:tmPct val="10000"/>
                                  </p:iterate>
                                  <p:childTnLst>
                                    <p:set>
                                      <p:cBhvr>
                                        <p:cTn id="12" dur="1" fill="hold">
                                          <p:stCondLst>
                                            <p:cond delay="0"/>
                                          </p:stCondLst>
                                        </p:cTn>
                                        <p:tgtEl>
                                          <p:spTgt spid="260099">
                                            <p:txEl>
                                              <p:pRg st="0" end="0"/>
                                            </p:txEl>
                                          </p:spTgt>
                                        </p:tgtEl>
                                        <p:attrNameLst>
                                          <p:attrName>style.visibility</p:attrName>
                                        </p:attrNameLst>
                                      </p:cBhvr>
                                      <p:to>
                                        <p:strVal val="visible"/>
                                      </p:to>
                                    </p:set>
                                    <p:animEffect transition="in" filter="fade">
                                      <p:cBhvr>
                                        <p:cTn id="13" dur="500"/>
                                        <p:tgtEl>
                                          <p:spTgt spid="260099">
                                            <p:txEl>
                                              <p:pRg st="0" end="0"/>
                                            </p:txEl>
                                          </p:spTgt>
                                        </p:tgtEl>
                                      </p:cBhvr>
                                    </p:animEffect>
                                    <p:anim calcmode="lin" valueType="num">
                                      <p:cBhvr>
                                        <p:cTn id="14" dur="500" fill="hold"/>
                                        <p:tgtEl>
                                          <p:spTgt spid="260099">
                                            <p:txEl>
                                              <p:pRg st="0" end="0"/>
                                            </p:txEl>
                                          </p:spTgt>
                                        </p:tgtEl>
                                        <p:attrNameLst>
                                          <p:attrName>ppt_x</p:attrName>
                                        </p:attrNameLst>
                                      </p:cBhvr>
                                      <p:tavLst>
                                        <p:tav tm="0">
                                          <p:val>
                                            <p:strVal val="#ppt_x-.1"/>
                                          </p:val>
                                        </p:tav>
                                        <p:tav tm="100000">
                                          <p:val>
                                            <p:strVal val="#ppt_x"/>
                                          </p:val>
                                        </p:tav>
                                      </p:tavLst>
                                    </p:anim>
                                    <p:anim calcmode="lin" valueType="num">
                                      <p:cBhvr>
                                        <p:cTn id="15" dur="500" fill="hold"/>
                                        <p:tgtEl>
                                          <p:spTgt spid="260099">
                                            <p:txEl>
                                              <p:pRg st="0" end="0"/>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7200"/>
                            </p:stCondLst>
                            <p:childTnLst>
                              <p:par>
                                <p:cTn id="17" presetID="40" presetClass="entr" presetSubtype="0" fill="hold" grpId="0" nodeType="afterEffect">
                                  <p:stCondLst>
                                    <p:cond delay="0"/>
                                  </p:stCondLst>
                                  <p:iterate type="lt">
                                    <p:tmPct val="10000"/>
                                  </p:iterate>
                                  <p:childTnLst>
                                    <p:set>
                                      <p:cBhvr>
                                        <p:cTn id="18" dur="1" fill="hold">
                                          <p:stCondLst>
                                            <p:cond delay="0"/>
                                          </p:stCondLst>
                                        </p:cTn>
                                        <p:tgtEl>
                                          <p:spTgt spid="260099">
                                            <p:txEl>
                                              <p:pRg st="1" end="1"/>
                                            </p:txEl>
                                          </p:spTgt>
                                        </p:tgtEl>
                                        <p:attrNameLst>
                                          <p:attrName>style.visibility</p:attrName>
                                        </p:attrNameLst>
                                      </p:cBhvr>
                                      <p:to>
                                        <p:strVal val="visible"/>
                                      </p:to>
                                    </p:set>
                                    <p:animEffect transition="in" filter="fade">
                                      <p:cBhvr>
                                        <p:cTn id="19" dur="500"/>
                                        <p:tgtEl>
                                          <p:spTgt spid="260099">
                                            <p:txEl>
                                              <p:pRg st="1" end="1"/>
                                            </p:txEl>
                                          </p:spTgt>
                                        </p:tgtEl>
                                      </p:cBhvr>
                                    </p:animEffect>
                                    <p:anim calcmode="lin" valueType="num">
                                      <p:cBhvr>
                                        <p:cTn id="20" dur="500" fill="hold"/>
                                        <p:tgtEl>
                                          <p:spTgt spid="260099">
                                            <p:txEl>
                                              <p:pRg st="1" end="1"/>
                                            </p:txEl>
                                          </p:spTgt>
                                        </p:tgtEl>
                                        <p:attrNameLst>
                                          <p:attrName>ppt_x</p:attrName>
                                        </p:attrNameLst>
                                      </p:cBhvr>
                                      <p:tavLst>
                                        <p:tav tm="0">
                                          <p:val>
                                            <p:strVal val="#ppt_x-.1"/>
                                          </p:val>
                                        </p:tav>
                                        <p:tav tm="100000">
                                          <p:val>
                                            <p:strVal val="#ppt_x"/>
                                          </p:val>
                                        </p:tav>
                                      </p:tavLst>
                                    </p:anim>
                                    <p:anim calcmode="lin" valueType="num">
                                      <p:cBhvr>
                                        <p:cTn id="21" dur="500" fill="hold"/>
                                        <p:tgtEl>
                                          <p:spTgt spid="260099">
                                            <p:txEl>
                                              <p:pRg st="1" end="1"/>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124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260099">
                                            <p:txEl>
                                              <p:pRg st="2" end="2"/>
                                            </p:txEl>
                                          </p:spTgt>
                                        </p:tgtEl>
                                        <p:attrNameLst>
                                          <p:attrName>style.visibility</p:attrName>
                                        </p:attrNameLst>
                                      </p:cBhvr>
                                      <p:to>
                                        <p:strVal val="visible"/>
                                      </p:to>
                                    </p:set>
                                    <p:animEffect transition="in" filter="fade">
                                      <p:cBhvr>
                                        <p:cTn id="25" dur="500"/>
                                        <p:tgtEl>
                                          <p:spTgt spid="260099">
                                            <p:txEl>
                                              <p:pRg st="2" end="2"/>
                                            </p:txEl>
                                          </p:spTgt>
                                        </p:tgtEl>
                                      </p:cBhvr>
                                    </p:animEffect>
                                    <p:anim calcmode="lin" valueType="num">
                                      <p:cBhvr>
                                        <p:cTn id="26" dur="500" fill="hold"/>
                                        <p:tgtEl>
                                          <p:spTgt spid="260099">
                                            <p:txEl>
                                              <p:pRg st="2" end="2"/>
                                            </p:txEl>
                                          </p:spTgt>
                                        </p:tgtEl>
                                        <p:attrNameLst>
                                          <p:attrName>ppt_x</p:attrName>
                                        </p:attrNameLst>
                                      </p:cBhvr>
                                      <p:tavLst>
                                        <p:tav tm="0">
                                          <p:val>
                                            <p:strVal val="#ppt_x-.1"/>
                                          </p:val>
                                        </p:tav>
                                        <p:tav tm="100000">
                                          <p:val>
                                            <p:strVal val="#ppt_x"/>
                                          </p:val>
                                        </p:tav>
                                      </p:tavLst>
                                    </p:anim>
                                    <p:anim calcmode="lin" valueType="num">
                                      <p:cBhvr>
                                        <p:cTn id="27" dur="500" fill="hold"/>
                                        <p:tgtEl>
                                          <p:spTgt spid="260099">
                                            <p:txEl>
                                              <p:pRg st="2" end="2"/>
                                            </p:txEl>
                                          </p:spTgt>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15650"/>
                            </p:stCondLst>
                            <p:childTnLst>
                              <p:par>
                                <p:cTn id="29" presetID="40" presetClass="entr" presetSubtype="0" fill="hold" grpId="0" nodeType="afterEffect">
                                  <p:stCondLst>
                                    <p:cond delay="0"/>
                                  </p:stCondLst>
                                  <p:iterate type="lt">
                                    <p:tmPct val="10000"/>
                                  </p:iterate>
                                  <p:childTnLst>
                                    <p:set>
                                      <p:cBhvr>
                                        <p:cTn id="30" dur="1" fill="hold">
                                          <p:stCondLst>
                                            <p:cond delay="0"/>
                                          </p:stCondLst>
                                        </p:cTn>
                                        <p:tgtEl>
                                          <p:spTgt spid="260099">
                                            <p:txEl>
                                              <p:pRg st="3" end="3"/>
                                            </p:txEl>
                                          </p:spTgt>
                                        </p:tgtEl>
                                        <p:attrNameLst>
                                          <p:attrName>style.visibility</p:attrName>
                                        </p:attrNameLst>
                                      </p:cBhvr>
                                      <p:to>
                                        <p:strVal val="visible"/>
                                      </p:to>
                                    </p:set>
                                    <p:animEffect transition="in" filter="fade">
                                      <p:cBhvr>
                                        <p:cTn id="31" dur="500"/>
                                        <p:tgtEl>
                                          <p:spTgt spid="260099">
                                            <p:txEl>
                                              <p:pRg st="3" end="3"/>
                                            </p:txEl>
                                          </p:spTgt>
                                        </p:tgtEl>
                                      </p:cBhvr>
                                    </p:animEffect>
                                    <p:anim calcmode="lin" valueType="num">
                                      <p:cBhvr>
                                        <p:cTn id="32" dur="500" fill="hold"/>
                                        <p:tgtEl>
                                          <p:spTgt spid="260099">
                                            <p:txEl>
                                              <p:pRg st="3" end="3"/>
                                            </p:txEl>
                                          </p:spTgt>
                                        </p:tgtEl>
                                        <p:attrNameLst>
                                          <p:attrName>ppt_x</p:attrName>
                                        </p:attrNameLst>
                                      </p:cBhvr>
                                      <p:tavLst>
                                        <p:tav tm="0">
                                          <p:val>
                                            <p:strVal val="#ppt_x-.1"/>
                                          </p:val>
                                        </p:tav>
                                        <p:tav tm="100000">
                                          <p:val>
                                            <p:strVal val="#ppt_x"/>
                                          </p:val>
                                        </p:tav>
                                      </p:tavLst>
                                    </p:anim>
                                    <p:anim calcmode="lin" valueType="num">
                                      <p:cBhvr>
                                        <p:cTn id="33" dur="500" fill="hold"/>
                                        <p:tgtEl>
                                          <p:spTgt spid="260099">
                                            <p:txEl>
                                              <p:pRg st="3" end="3"/>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18550"/>
                            </p:stCondLst>
                            <p:childTnLst>
                              <p:par>
                                <p:cTn id="35" presetID="40" presetClass="entr" presetSubtype="0" fill="hold" grpId="0" nodeType="afterEffect">
                                  <p:stCondLst>
                                    <p:cond delay="0"/>
                                  </p:stCondLst>
                                  <p:iterate type="lt">
                                    <p:tmPct val="10000"/>
                                  </p:iterate>
                                  <p:childTnLst>
                                    <p:set>
                                      <p:cBhvr>
                                        <p:cTn id="36" dur="1" fill="hold">
                                          <p:stCondLst>
                                            <p:cond delay="0"/>
                                          </p:stCondLst>
                                        </p:cTn>
                                        <p:tgtEl>
                                          <p:spTgt spid="260099">
                                            <p:txEl>
                                              <p:pRg st="4" end="4"/>
                                            </p:txEl>
                                          </p:spTgt>
                                        </p:tgtEl>
                                        <p:attrNameLst>
                                          <p:attrName>style.visibility</p:attrName>
                                        </p:attrNameLst>
                                      </p:cBhvr>
                                      <p:to>
                                        <p:strVal val="visible"/>
                                      </p:to>
                                    </p:set>
                                    <p:animEffect transition="in" filter="fade">
                                      <p:cBhvr>
                                        <p:cTn id="37" dur="500"/>
                                        <p:tgtEl>
                                          <p:spTgt spid="260099">
                                            <p:txEl>
                                              <p:pRg st="4" end="4"/>
                                            </p:txEl>
                                          </p:spTgt>
                                        </p:tgtEl>
                                      </p:cBhvr>
                                    </p:animEffect>
                                    <p:anim calcmode="lin" valueType="num">
                                      <p:cBhvr>
                                        <p:cTn id="38" dur="500" fill="hold"/>
                                        <p:tgtEl>
                                          <p:spTgt spid="260099">
                                            <p:txEl>
                                              <p:pRg st="4" end="4"/>
                                            </p:txEl>
                                          </p:spTgt>
                                        </p:tgtEl>
                                        <p:attrNameLst>
                                          <p:attrName>ppt_x</p:attrName>
                                        </p:attrNameLst>
                                      </p:cBhvr>
                                      <p:tavLst>
                                        <p:tav tm="0">
                                          <p:val>
                                            <p:strVal val="#ppt_x-.1"/>
                                          </p:val>
                                        </p:tav>
                                        <p:tav tm="100000">
                                          <p:val>
                                            <p:strVal val="#ppt_x"/>
                                          </p:val>
                                        </p:tav>
                                      </p:tavLst>
                                    </p:anim>
                                    <p:anim calcmode="lin" valueType="num">
                                      <p:cBhvr>
                                        <p:cTn id="39" dur="500" fill="hold"/>
                                        <p:tgtEl>
                                          <p:spTgt spid="260099">
                                            <p:txEl>
                                              <p:pRg st="4" end="4"/>
                                            </p:txEl>
                                          </p:spTgt>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22150"/>
                            </p:stCondLst>
                            <p:childTnLst>
                              <p:par>
                                <p:cTn id="41" presetID="40" presetClass="entr" presetSubtype="0" fill="hold" grpId="0" nodeType="afterEffect">
                                  <p:stCondLst>
                                    <p:cond delay="0"/>
                                  </p:stCondLst>
                                  <p:iterate type="lt">
                                    <p:tmPct val="10000"/>
                                  </p:iterate>
                                  <p:childTnLst>
                                    <p:set>
                                      <p:cBhvr>
                                        <p:cTn id="42" dur="1" fill="hold">
                                          <p:stCondLst>
                                            <p:cond delay="0"/>
                                          </p:stCondLst>
                                        </p:cTn>
                                        <p:tgtEl>
                                          <p:spTgt spid="260099">
                                            <p:txEl>
                                              <p:pRg st="5" end="5"/>
                                            </p:txEl>
                                          </p:spTgt>
                                        </p:tgtEl>
                                        <p:attrNameLst>
                                          <p:attrName>style.visibility</p:attrName>
                                        </p:attrNameLst>
                                      </p:cBhvr>
                                      <p:to>
                                        <p:strVal val="visible"/>
                                      </p:to>
                                    </p:set>
                                    <p:animEffect transition="in" filter="fade">
                                      <p:cBhvr>
                                        <p:cTn id="43" dur="500"/>
                                        <p:tgtEl>
                                          <p:spTgt spid="260099">
                                            <p:txEl>
                                              <p:pRg st="5" end="5"/>
                                            </p:txEl>
                                          </p:spTgt>
                                        </p:tgtEl>
                                      </p:cBhvr>
                                    </p:animEffect>
                                    <p:anim calcmode="lin" valueType="num">
                                      <p:cBhvr>
                                        <p:cTn id="44" dur="500" fill="hold"/>
                                        <p:tgtEl>
                                          <p:spTgt spid="260099">
                                            <p:txEl>
                                              <p:pRg st="5" end="5"/>
                                            </p:txEl>
                                          </p:spTgt>
                                        </p:tgtEl>
                                        <p:attrNameLst>
                                          <p:attrName>ppt_x</p:attrName>
                                        </p:attrNameLst>
                                      </p:cBhvr>
                                      <p:tavLst>
                                        <p:tav tm="0">
                                          <p:val>
                                            <p:strVal val="#ppt_x-.1"/>
                                          </p:val>
                                        </p:tav>
                                        <p:tav tm="100000">
                                          <p:val>
                                            <p:strVal val="#ppt_x"/>
                                          </p:val>
                                        </p:tav>
                                      </p:tavLst>
                                    </p:anim>
                                    <p:anim calcmode="lin" valueType="num">
                                      <p:cBhvr>
                                        <p:cTn id="45" dur="500" fill="hold"/>
                                        <p:tgtEl>
                                          <p:spTgt spid="260099">
                                            <p:txEl>
                                              <p:pRg st="5" end="5"/>
                                            </p:txEl>
                                          </p:spTgt>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24800"/>
                            </p:stCondLst>
                            <p:childTnLst>
                              <p:par>
                                <p:cTn id="47" presetID="22" presetClass="entr" presetSubtype="8"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left)">
                                      <p:cBhvr>
                                        <p:cTn id="4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p:bldP spid="260099" grpId="0" build="p"/>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1EDB9C36-9B27-4D3D-A613-571E5CDF09F9}"/>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086133A-01BE-4295-8B86-2F5DBC674E8D}" type="slidenum">
              <a:rPr lang="en-US" altLang="en-US">
                <a:latin typeface="Garamond" panose="02020404030301010803" pitchFamily="18" charset="0"/>
              </a:rPr>
              <a:pPr eaLnBrk="1" hangingPunct="1"/>
              <a:t>83</a:t>
            </a:fld>
            <a:endParaRPr lang="en-US" altLang="en-US">
              <a:latin typeface="Garamond" panose="02020404030301010803" pitchFamily="18" charset="0"/>
            </a:endParaRPr>
          </a:p>
        </p:txBody>
      </p:sp>
      <p:sp>
        <p:nvSpPr>
          <p:cNvPr id="262146" name="Rectangle 2">
            <a:extLst>
              <a:ext uri="{FF2B5EF4-FFF2-40B4-BE49-F238E27FC236}">
                <a16:creationId xmlns:a16="http://schemas.microsoft.com/office/drawing/2014/main" id="{36B0AFCD-243E-4DD6-B12D-11C420012C50}"/>
              </a:ext>
            </a:extLst>
          </p:cNvPr>
          <p:cNvSpPr>
            <a:spLocks noGrp="1" noChangeArrowheads="1"/>
          </p:cNvSpPr>
          <p:nvPr>
            <p:ph type="title"/>
          </p:nvPr>
        </p:nvSpPr>
        <p:spPr>
          <a:xfrm>
            <a:off x="457200" y="277813"/>
            <a:ext cx="8229600" cy="865187"/>
          </a:xfrm>
        </p:spPr>
        <p:txBody>
          <a:bodyPr/>
          <a:lstStyle/>
          <a:p>
            <a:r>
              <a:rPr lang="en-US" altLang="en-US" b="1"/>
              <a:t>Counting Independent Nodes</a:t>
            </a:r>
            <a:r>
              <a:rPr lang="en-US" altLang="en-US"/>
              <a:t> </a:t>
            </a:r>
          </a:p>
        </p:txBody>
      </p:sp>
      <p:sp>
        <p:nvSpPr>
          <p:cNvPr id="262147" name="Rectangle 3">
            <a:extLst>
              <a:ext uri="{FF2B5EF4-FFF2-40B4-BE49-F238E27FC236}">
                <a16:creationId xmlns:a16="http://schemas.microsoft.com/office/drawing/2014/main" id="{61B125FC-0500-4C3D-8AEE-B2EFDB683288}"/>
              </a:ext>
            </a:extLst>
          </p:cNvPr>
          <p:cNvSpPr>
            <a:spLocks noGrp="1" noChangeArrowheads="1"/>
          </p:cNvSpPr>
          <p:nvPr>
            <p:ph type="body" idx="1"/>
          </p:nvPr>
        </p:nvSpPr>
        <p:spPr>
          <a:xfrm>
            <a:off x="457200" y="1143000"/>
            <a:ext cx="8229600" cy="4987925"/>
          </a:xfrm>
        </p:spPr>
        <p:txBody>
          <a:bodyPr/>
          <a:lstStyle/>
          <a:p>
            <a:r>
              <a:rPr lang="en-US" altLang="en-US" sz="2800"/>
              <a:t>It</a:t>
            </a:r>
            <a:r>
              <a:rPr lang="en-US" altLang="en-US" sz="2800" i="1"/>
              <a:t> </a:t>
            </a:r>
            <a:r>
              <a:rPr lang="en-US" altLang="en-US" sz="2800"/>
              <a:t>is a node whose voltage cannot be derived from the voltage of another node.</a:t>
            </a:r>
          </a:p>
          <a:p>
            <a:r>
              <a:rPr lang="en-US" altLang="en-US" sz="2800"/>
              <a:t>First turn off all sources, and then count all the nodes separated by resistors. </a:t>
            </a:r>
          </a:p>
          <a:p>
            <a:r>
              <a:rPr lang="en-US" altLang="en-US" sz="2800"/>
              <a:t>The </a:t>
            </a:r>
            <a:r>
              <a:rPr lang="en-US" altLang="en-US" sz="2800">
                <a:solidFill>
                  <a:srgbClr val="0066FF"/>
                </a:solidFill>
              </a:rPr>
              <a:t>number of independent nodes</a:t>
            </a:r>
            <a:r>
              <a:rPr lang="en-US" altLang="en-US" sz="2800"/>
              <a:t> is one less than this number.</a:t>
            </a:r>
          </a:p>
        </p:txBody>
      </p:sp>
      <p:grpSp>
        <p:nvGrpSpPr>
          <p:cNvPr id="2" name="Group 4">
            <a:extLst>
              <a:ext uri="{FF2B5EF4-FFF2-40B4-BE49-F238E27FC236}">
                <a16:creationId xmlns:a16="http://schemas.microsoft.com/office/drawing/2014/main" id="{F0F00E23-11E1-4B2B-81F4-9E0DEBA60C89}"/>
              </a:ext>
            </a:extLst>
          </p:cNvPr>
          <p:cNvGrpSpPr>
            <a:grpSpLocks/>
          </p:cNvGrpSpPr>
          <p:nvPr/>
        </p:nvGrpSpPr>
        <p:grpSpPr bwMode="auto">
          <a:xfrm>
            <a:off x="6324600" y="6477000"/>
            <a:ext cx="2057400" cy="396875"/>
            <a:chOff x="2304" y="4032"/>
            <a:chExt cx="1296" cy="294"/>
          </a:xfrm>
        </p:grpSpPr>
        <p:sp>
          <p:nvSpPr>
            <p:cNvPr id="83976" name="AutoShape 5">
              <a:extLst>
                <a:ext uri="{FF2B5EF4-FFF2-40B4-BE49-F238E27FC236}">
                  <a16:creationId xmlns:a16="http://schemas.microsoft.com/office/drawing/2014/main" id="{D717E46B-7F81-4BDA-B34B-11125B142BA5}"/>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3977" name="Text Box 6">
              <a:extLst>
                <a:ext uri="{FF2B5EF4-FFF2-40B4-BE49-F238E27FC236}">
                  <a16:creationId xmlns:a16="http://schemas.microsoft.com/office/drawing/2014/main" id="{B1BA84B2-1280-4039-AA1F-6149E45445C5}"/>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23529380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62146"/>
                                        </p:tgtEl>
                                        <p:attrNameLst>
                                          <p:attrName>style.visibility</p:attrName>
                                        </p:attrNameLst>
                                      </p:cBhvr>
                                      <p:to>
                                        <p:strVal val="visible"/>
                                      </p:to>
                                    </p:set>
                                    <p:animEffect transition="in" filter="wipe(down)">
                                      <p:cBhvr>
                                        <p:cTn id="7" dur="290">
                                          <p:stCondLst>
                                            <p:cond delay="0"/>
                                          </p:stCondLst>
                                        </p:cTn>
                                        <p:tgtEl>
                                          <p:spTgt spid="262146"/>
                                        </p:tgtEl>
                                      </p:cBhvr>
                                    </p:animEffect>
                                    <p:anim calcmode="lin" valueType="num">
                                      <p:cBhvr>
                                        <p:cTn id="8" dur="911" tmFilter="0,0; 0.14,0.36; 0.43,0.73; 0.71,0.91; 1.0,1.0">
                                          <p:stCondLst>
                                            <p:cond delay="0"/>
                                          </p:stCondLst>
                                        </p:cTn>
                                        <p:tgtEl>
                                          <p:spTgt spid="26214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6214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6214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6214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62146"/>
                                        </p:tgtEl>
                                        <p:attrNameLst>
                                          <p:attrName>ppt_y</p:attrName>
                                        </p:attrNameLst>
                                      </p:cBhvr>
                                      <p:tavLst>
                                        <p:tav tm="0" fmla="#ppt_y-sin(pi*$)/81">
                                          <p:val>
                                            <p:fltVal val="0"/>
                                          </p:val>
                                        </p:tav>
                                        <p:tav tm="100000">
                                          <p:val>
                                            <p:fltVal val="1"/>
                                          </p:val>
                                        </p:tav>
                                      </p:tavLst>
                                    </p:anim>
                                    <p:animScale>
                                      <p:cBhvr>
                                        <p:cTn id="13" dur="13">
                                          <p:stCondLst>
                                            <p:cond delay="325"/>
                                          </p:stCondLst>
                                        </p:cTn>
                                        <p:tgtEl>
                                          <p:spTgt spid="262146"/>
                                        </p:tgtEl>
                                      </p:cBhvr>
                                      <p:to x="100000" y="60000"/>
                                    </p:animScale>
                                    <p:animScale>
                                      <p:cBhvr>
                                        <p:cTn id="14" dur="83" decel="50000">
                                          <p:stCondLst>
                                            <p:cond delay="338"/>
                                          </p:stCondLst>
                                        </p:cTn>
                                        <p:tgtEl>
                                          <p:spTgt spid="262146"/>
                                        </p:tgtEl>
                                      </p:cBhvr>
                                      <p:to x="100000" y="100000"/>
                                    </p:animScale>
                                    <p:animScale>
                                      <p:cBhvr>
                                        <p:cTn id="15" dur="13">
                                          <p:stCondLst>
                                            <p:cond delay="656"/>
                                          </p:stCondLst>
                                        </p:cTn>
                                        <p:tgtEl>
                                          <p:spTgt spid="262146"/>
                                        </p:tgtEl>
                                      </p:cBhvr>
                                      <p:to x="100000" y="80000"/>
                                    </p:animScale>
                                    <p:animScale>
                                      <p:cBhvr>
                                        <p:cTn id="16" dur="83" decel="50000">
                                          <p:stCondLst>
                                            <p:cond delay="669"/>
                                          </p:stCondLst>
                                        </p:cTn>
                                        <p:tgtEl>
                                          <p:spTgt spid="262146"/>
                                        </p:tgtEl>
                                      </p:cBhvr>
                                      <p:to x="100000" y="100000"/>
                                    </p:animScale>
                                    <p:animScale>
                                      <p:cBhvr>
                                        <p:cTn id="17" dur="13">
                                          <p:stCondLst>
                                            <p:cond delay="821"/>
                                          </p:stCondLst>
                                        </p:cTn>
                                        <p:tgtEl>
                                          <p:spTgt spid="262146"/>
                                        </p:tgtEl>
                                      </p:cBhvr>
                                      <p:to x="100000" y="90000"/>
                                    </p:animScale>
                                    <p:animScale>
                                      <p:cBhvr>
                                        <p:cTn id="18" dur="83" decel="50000">
                                          <p:stCondLst>
                                            <p:cond delay="834"/>
                                          </p:stCondLst>
                                        </p:cTn>
                                        <p:tgtEl>
                                          <p:spTgt spid="262146"/>
                                        </p:tgtEl>
                                      </p:cBhvr>
                                      <p:to x="100000" y="100000"/>
                                    </p:animScale>
                                    <p:animScale>
                                      <p:cBhvr>
                                        <p:cTn id="19" dur="13">
                                          <p:stCondLst>
                                            <p:cond delay="904"/>
                                          </p:stCondLst>
                                        </p:cTn>
                                        <p:tgtEl>
                                          <p:spTgt spid="262146"/>
                                        </p:tgtEl>
                                      </p:cBhvr>
                                      <p:to x="100000" y="95000"/>
                                    </p:animScale>
                                    <p:animScale>
                                      <p:cBhvr>
                                        <p:cTn id="20" dur="83" decel="50000">
                                          <p:stCondLst>
                                            <p:cond delay="917"/>
                                          </p:stCondLst>
                                        </p:cTn>
                                        <p:tgtEl>
                                          <p:spTgt spid="262146"/>
                                        </p:tgtEl>
                                      </p:cBhvr>
                                      <p:to x="100000" y="100000"/>
                                    </p:animScale>
                                  </p:childTnLst>
                                </p:cTn>
                              </p:par>
                            </p:childTnLst>
                          </p:cTn>
                        </p:par>
                        <p:par>
                          <p:cTn id="21" fill="hold" nodeType="afterGroup">
                            <p:stCondLst>
                              <p:cond delay="1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62147">
                                            <p:txEl>
                                              <p:pRg st="0" end="0"/>
                                            </p:txEl>
                                          </p:spTgt>
                                        </p:tgtEl>
                                        <p:attrNameLst>
                                          <p:attrName>style.visibility</p:attrName>
                                        </p:attrNameLst>
                                      </p:cBhvr>
                                      <p:to>
                                        <p:strVal val="visible"/>
                                      </p:to>
                                    </p:set>
                                    <p:animEffect transition="in" filter="fade">
                                      <p:cBhvr>
                                        <p:cTn id="24" dur="500"/>
                                        <p:tgtEl>
                                          <p:spTgt spid="262147">
                                            <p:txEl>
                                              <p:pRg st="0" end="0"/>
                                            </p:txEl>
                                          </p:spTgt>
                                        </p:tgtEl>
                                      </p:cBhvr>
                                    </p:animEffect>
                                    <p:anim calcmode="lin" valueType="num">
                                      <p:cBhvr>
                                        <p:cTn id="25" dur="500" fill="hold"/>
                                        <p:tgtEl>
                                          <p:spTgt spid="262147">
                                            <p:txEl>
                                              <p:pRg st="0" end="0"/>
                                            </p:txEl>
                                          </p:spTgt>
                                        </p:tgtEl>
                                        <p:attrNameLst>
                                          <p:attrName>ppt_x</p:attrName>
                                        </p:attrNameLst>
                                      </p:cBhvr>
                                      <p:tavLst>
                                        <p:tav tm="0">
                                          <p:val>
                                            <p:strVal val="#ppt_x-.1"/>
                                          </p:val>
                                        </p:tav>
                                        <p:tav tm="100000">
                                          <p:val>
                                            <p:strVal val="#ppt_x"/>
                                          </p:val>
                                        </p:tav>
                                      </p:tavLst>
                                    </p:anim>
                                    <p:anim calcmode="lin" valueType="num">
                                      <p:cBhvr>
                                        <p:cTn id="26" dur="500" fill="hold"/>
                                        <p:tgtEl>
                                          <p:spTgt spid="262147">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4650"/>
                            </p:stCondLst>
                            <p:childTnLst>
                              <p:par>
                                <p:cTn id="28" presetID="40" presetClass="entr" presetSubtype="0" fill="hold" grpId="0" nodeType="afterEffect">
                                  <p:stCondLst>
                                    <p:cond delay="0"/>
                                  </p:stCondLst>
                                  <p:iterate type="lt">
                                    <p:tmPct val="10000"/>
                                  </p:iterate>
                                  <p:childTnLst>
                                    <p:set>
                                      <p:cBhvr>
                                        <p:cTn id="29" dur="1" fill="hold">
                                          <p:stCondLst>
                                            <p:cond delay="0"/>
                                          </p:stCondLst>
                                        </p:cTn>
                                        <p:tgtEl>
                                          <p:spTgt spid="262147">
                                            <p:txEl>
                                              <p:pRg st="1" end="1"/>
                                            </p:txEl>
                                          </p:spTgt>
                                        </p:tgtEl>
                                        <p:attrNameLst>
                                          <p:attrName>style.visibility</p:attrName>
                                        </p:attrNameLst>
                                      </p:cBhvr>
                                      <p:to>
                                        <p:strVal val="visible"/>
                                      </p:to>
                                    </p:set>
                                    <p:animEffect transition="in" filter="fade">
                                      <p:cBhvr>
                                        <p:cTn id="30" dur="500"/>
                                        <p:tgtEl>
                                          <p:spTgt spid="262147">
                                            <p:txEl>
                                              <p:pRg st="1" end="1"/>
                                            </p:txEl>
                                          </p:spTgt>
                                        </p:tgtEl>
                                      </p:cBhvr>
                                    </p:animEffect>
                                    <p:anim calcmode="lin" valueType="num">
                                      <p:cBhvr>
                                        <p:cTn id="31" dur="500" fill="hold"/>
                                        <p:tgtEl>
                                          <p:spTgt spid="262147">
                                            <p:txEl>
                                              <p:pRg st="1" end="1"/>
                                            </p:txEl>
                                          </p:spTgt>
                                        </p:tgtEl>
                                        <p:attrNameLst>
                                          <p:attrName>ppt_x</p:attrName>
                                        </p:attrNameLst>
                                      </p:cBhvr>
                                      <p:tavLst>
                                        <p:tav tm="0">
                                          <p:val>
                                            <p:strVal val="#ppt_x-.1"/>
                                          </p:val>
                                        </p:tav>
                                        <p:tav tm="100000">
                                          <p:val>
                                            <p:strVal val="#ppt_x"/>
                                          </p:val>
                                        </p:tav>
                                      </p:tavLst>
                                    </p:anim>
                                    <p:anim calcmode="lin" valueType="num">
                                      <p:cBhvr>
                                        <p:cTn id="32" dur="500" fill="hold"/>
                                        <p:tgtEl>
                                          <p:spTgt spid="262147">
                                            <p:txEl>
                                              <p:pRg st="1" end="1"/>
                                            </p:txEl>
                                          </p:spTgt>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8450"/>
                            </p:stCondLst>
                            <p:childTnLst>
                              <p:par>
                                <p:cTn id="34" presetID="40" presetClass="entr" presetSubtype="0" fill="hold" grpId="0" nodeType="afterEffect">
                                  <p:stCondLst>
                                    <p:cond delay="0"/>
                                  </p:stCondLst>
                                  <p:iterate type="lt">
                                    <p:tmPct val="10000"/>
                                  </p:iterate>
                                  <p:childTnLst>
                                    <p:set>
                                      <p:cBhvr>
                                        <p:cTn id="35" dur="1" fill="hold">
                                          <p:stCondLst>
                                            <p:cond delay="0"/>
                                          </p:stCondLst>
                                        </p:cTn>
                                        <p:tgtEl>
                                          <p:spTgt spid="262147">
                                            <p:txEl>
                                              <p:pRg st="2" end="2"/>
                                            </p:txEl>
                                          </p:spTgt>
                                        </p:tgtEl>
                                        <p:attrNameLst>
                                          <p:attrName>style.visibility</p:attrName>
                                        </p:attrNameLst>
                                      </p:cBhvr>
                                      <p:to>
                                        <p:strVal val="visible"/>
                                      </p:to>
                                    </p:set>
                                    <p:animEffect transition="in" filter="fade">
                                      <p:cBhvr>
                                        <p:cTn id="36" dur="500"/>
                                        <p:tgtEl>
                                          <p:spTgt spid="262147">
                                            <p:txEl>
                                              <p:pRg st="2" end="2"/>
                                            </p:txEl>
                                          </p:spTgt>
                                        </p:tgtEl>
                                      </p:cBhvr>
                                    </p:animEffect>
                                    <p:anim calcmode="lin" valueType="num">
                                      <p:cBhvr>
                                        <p:cTn id="37" dur="500" fill="hold"/>
                                        <p:tgtEl>
                                          <p:spTgt spid="262147">
                                            <p:txEl>
                                              <p:pRg st="2" end="2"/>
                                            </p:txEl>
                                          </p:spTgt>
                                        </p:tgtEl>
                                        <p:attrNameLst>
                                          <p:attrName>ppt_x</p:attrName>
                                        </p:attrNameLst>
                                      </p:cBhvr>
                                      <p:tavLst>
                                        <p:tav tm="0">
                                          <p:val>
                                            <p:strVal val="#ppt_x-.1"/>
                                          </p:val>
                                        </p:tav>
                                        <p:tav tm="100000">
                                          <p:val>
                                            <p:strVal val="#ppt_x"/>
                                          </p:val>
                                        </p:tav>
                                      </p:tavLst>
                                    </p:anim>
                                    <p:anim calcmode="lin" valueType="num">
                                      <p:cBhvr>
                                        <p:cTn id="38" dur="500" fill="hold"/>
                                        <p:tgtEl>
                                          <p:spTgt spid="262147">
                                            <p:txEl>
                                              <p:pRg st="2" end="2"/>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11450"/>
                            </p:stCondLst>
                            <p:childTnLst>
                              <p:par>
                                <p:cTn id="40" presetID="22" presetClass="entr" presetSubtype="8"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p:bldP spid="262147" grpId="0" build="p"/>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B5F42FA2-C840-42ED-A4DE-8A06FAD27605}"/>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B33EEEDF-9C0A-4369-B847-9EE172D7D6B6}" type="slidenum">
              <a:rPr lang="en-US" altLang="en-US">
                <a:latin typeface="Garamond" panose="02020404030301010803" pitchFamily="18" charset="0"/>
              </a:rPr>
              <a:pPr eaLnBrk="1" hangingPunct="1"/>
              <a:t>84</a:t>
            </a:fld>
            <a:endParaRPr lang="en-US" altLang="en-US">
              <a:latin typeface="Garamond" panose="02020404030301010803" pitchFamily="18" charset="0"/>
            </a:endParaRPr>
          </a:p>
        </p:txBody>
      </p:sp>
      <p:sp>
        <p:nvSpPr>
          <p:cNvPr id="263170" name="Rectangle 2">
            <a:extLst>
              <a:ext uri="{FF2B5EF4-FFF2-40B4-BE49-F238E27FC236}">
                <a16:creationId xmlns:a16="http://schemas.microsoft.com/office/drawing/2014/main" id="{4146C7DF-E934-4157-AF56-3A489B44B278}"/>
              </a:ext>
            </a:extLst>
          </p:cNvPr>
          <p:cNvSpPr>
            <a:spLocks noGrp="1" noChangeArrowheads="1"/>
          </p:cNvSpPr>
          <p:nvPr>
            <p:ph type="title"/>
          </p:nvPr>
        </p:nvSpPr>
        <p:spPr>
          <a:xfrm>
            <a:off x="457200" y="277813"/>
            <a:ext cx="8229600" cy="1703387"/>
          </a:xfrm>
        </p:spPr>
        <p:txBody>
          <a:bodyPr/>
          <a:lstStyle/>
          <a:p>
            <a:r>
              <a:rPr lang="en-US" altLang="en-US" b="1">
                <a:solidFill>
                  <a:srgbClr val="339966"/>
                </a:solidFill>
              </a:rPr>
              <a:t>Example 12</a:t>
            </a:r>
          </a:p>
        </p:txBody>
      </p:sp>
      <p:sp>
        <p:nvSpPr>
          <p:cNvPr id="263171" name="Rectangle 3">
            <a:extLst>
              <a:ext uri="{FF2B5EF4-FFF2-40B4-BE49-F238E27FC236}">
                <a16:creationId xmlns:a16="http://schemas.microsoft.com/office/drawing/2014/main" id="{CEDB48AD-3C16-4FCC-B319-28C3D9797386}"/>
              </a:ext>
            </a:extLst>
          </p:cNvPr>
          <p:cNvSpPr>
            <a:spLocks noGrp="1" noChangeArrowheads="1"/>
          </p:cNvSpPr>
          <p:nvPr>
            <p:ph type="body" sz="half" idx="1"/>
          </p:nvPr>
        </p:nvSpPr>
        <p:spPr>
          <a:xfrm>
            <a:off x="457200" y="914400"/>
            <a:ext cx="7924800" cy="914400"/>
          </a:xfrm>
        </p:spPr>
        <p:txBody>
          <a:bodyPr/>
          <a:lstStyle/>
          <a:p>
            <a:r>
              <a:rPr lang="en-US" altLang="en-US" sz="2600"/>
              <a:t>Determine the current through 4-Ω resistor in the circuit given below.</a:t>
            </a:r>
          </a:p>
        </p:txBody>
      </p:sp>
      <p:pic>
        <p:nvPicPr>
          <p:cNvPr id="263172" name="Picture 4">
            <a:extLst>
              <a:ext uri="{FF2B5EF4-FFF2-40B4-BE49-F238E27FC236}">
                <a16:creationId xmlns:a16="http://schemas.microsoft.com/office/drawing/2014/main" id="{75C25189-E80C-43CE-9FEC-19DAC081512E}"/>
              </a:ext>
            </a:extLst>
          </p:cNvPr>
          <p:cNvPicPr>
            <a:picLocks noGrp="1" noChangeAspect="1" noChangeArrowheads="1"/>
          </p:cNvPicPr>
          <p:nvPr>
            <p:ph sz="half" idx="2"/>
          </p:nvPr>
        </p:nvPicPr>
        <p:blipFill>
          <a:blip r:embed="rId2">
            <a:lum bright="-18000" contrast="100000"/>
            <a:extLst>
              <a:ext uri="{28A0092B-C50C-407E-A947-70E740481C1C}">
                <a14:useLocalDpi xmlns:a14="http://schemas.microsoft.com/office/drawing/2010/main" val="0"/>
              </a:ext>
            </a:extLst>
          </a:blip>
          <a:srcRect/>
          <a:stretch>
            <a:fillRect/>
          </a:stretch>
        </p:blipFill>
        <p:spPr>
          <a:xfrm>
            <a:off x="1905000" y="2359025"/>
            <a:ext cx="5029200" cy="3308350"/>
          </a:xfrm>
          <a:noFill/>
        </p:spPr>
      </p:pic>
      <p:grpSp>
        <p:nvGrpSpPr>
          <p:cNvPr id="2" name="Group 6">
            <a:extLst>
              <a:ext uri="{FF2B5EF4-FFF2-40B4-BE49-F238E27FC236}">
                <a16:creationId xmlns:a16="http://schemas.microsoft.com/office/drawing/2014/main" id="{04944FBE-AD3E-4C4F-87D1-E5BDD91E4116}"/>
              </a:ext>
            </a:extLst>
          </p:cNvPr>
          <p:cNvGrpSpPr>
            <a:grpSpLocks/>
          </p:cNvGrpSpPr>
          <p:nvPr/>
        </p:nvGrpSpPr>
        <p:grpSpPr bwMode="auto">
          <a:xfrm>
            <a:off x="6324600" y="6477000"/>
            <a:ext cx="2057400" cy="396875"/>
            <a:chOff x="2304" y="4032"/>
            <a:chExt cx="1296" cy="294"/>
          </a:xfrm>
        </p:grpSpPr>
        <p:sp>
          <p:nvSpPr>
            <p:cNvPr id="85001" name="AutoShape 7">
              <a:extLst>
                <a:ext uri="{FF2B5EF4-FFF2-40B4-BE49-F238E27FC236}">
                  <a16:creationId xmlns:a16="http://schemas.microsoft.com/office/drawing/2014/main" id="{ADC3E461-A8B5-4CA2-8878-62C2FB9D3C61}"/>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85002" name="Text Box 8">
              <a:extLst>
                <a:ext uri="{FF2B5EF4-FFF2-40B4-BE49-F238E27FC236}">
                  <a16:creationId xmlns:a16="http://schemas.microsoft.com/office/drawing/2014/main" id="{941F939B-028F-4F0B-A05C-3D70B66083D9}"/>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4143649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63170"/>
                                        </p:tgtEl>
                                        <p:attrNameLst>
                                          <p:attrName>style.visibility</p:attrName>
                                        </p:attrNameLst>
                                      </p:cBhvr>
                                      <p:to>
                                        <p:strVal val="visible"/>
                                      </p:to>
                                    </p:set>
                                    <p:animEffect transition="in" filter="wipe(down)">
                                      <p:cBhvr>
                                        <p:cTn id="7" dur="290">
                                          <p:stCondLst>
                                            <p:cond delay="0"/>
                                          </p:stCondLst>
                                        </p:cTn>
                                        <p:tgtEl>
                                          <p:spTgt spid="263170"/>
                                        </p:tgtEl>
                                      </p:cBhvr>
                                    </p:animEffect>
                                    <p:anim calcmode="lin" valueType="num">
                                      <p:cBhvr>
                                        <p:cTn id="8" dur="911" tmFilter="0,0; 0.14,0.36; 0.43,0.73; 0.71,0.91; 1.0,1.0">
                                          <p:stCondLst>
                                            <p:cond delay="0"/>
                                          </p:stCondLst>
                                        </p:cTn>
                                        <p:tgtEl>
                                          <p:spTgt spid="263170"/>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63170"/>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63170"/>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63170"/>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63170"/>
                                        </p:tgtEl>
                                        <p:attrNameLst>
                                          <p:attrName>ppt_y</p:attrName>
                                        </p:attrNameLst>
                                      </p:cBhvr>
                                      <p:tavLst>
                                        <p:tav tm="0" fmla="#ppt_y-sin(pi*$)/81">
                                          <p:val>
                                            <p:fltVal val="0"/>
                                          </p:val>
                                        </p:tav>
                                        <p:tav tm="100000">
                                          <p:val>
                                            <p:fltVal val="1"/>
                                          </p:val>
                                        </p:tav>
                                      </p:tavLst>
                                    </p:anim>
                                    <p:animScale>
                                      <p:cBhvr>
                                        <p:cTn id="13" dur="13">
                                          <p:stCondLst>
                                            <p:cond delay="325"/>
                                          </p:stCondLst>
                                        </p:cTn>
                                        <p:tgtEl>
                                          <p:spTgt spid="263170"/>
                                        </p:tgtEl>
                                      </p:cBhvr>
                                      <p:to x="100000" y="60000"/>
                                    </p:animScale>
                                    <p:animScale>
                                      <p:cBhvr>
                                        <p:cTn id="14" dur="83" decel="50000">
                                          <p:stCondLst>
                                            <p:cond delay="338"/>
                                          </p:stCondLst>
                                        </p:cTn>
                                        <p:tgtEl>
                                          <p:spTgt spid="263170"/>
                                        </p:tgtEl>
                                      </p:cBhvr>
                                      <p:to x="100000" y="100000"/>
                                    </p:animScale>
                                    <p:animScale>
                                      <p:cBhvr>
                                        <p:cTn id="15" dur="13">
                                          <p:stCondLst>
                                            <p:cond delay="656"/>
                                          </p:stCondLst>
                                        </p:cTn>
                                        <p:tgtEl>
                                          <p:spTgt spid="263170"/>
                                        </p:tgtEl>
                                      </p:cBhvr>
                                      <p:to x="100000" y="80000"/>
                                    </p:animScale>
                                    <p:animScale>
                                      <p:cBhvr>
                                        <p:cTn id="16" dur="83" decel="50000">
                                          <p:stCondLst>
                                            <p:cond delay="669"/>
                                          </p:stCondLst>
                                        </p:cTn>
                                        <p:tgtEl>
                                          <p:spTgt spid="263170"/>
                                        </p:tgtEl>
                                      </p:cBhvr>
                                      <p:to x="100000" y="100000"/>
                                    </p:animScale>
                                    <p:animScale>
                                      <p:cBhvr>
                                        <p:cTn id="17" dur="13">
                                          <p:stCondLst>
                                            <p:cond delay="821"/>
                                          </p:stCondLst>
                                        </p:cTn>
                                        <p:tgtEl>
                                          <p:spTgt spid="263170"/>
                                        </p:tgtEl>
                                      </p:cBhvr>
                                      <p:to x="100000" y="90000"/>
                                    </p:animScale>
                                    <p:animScale>
                                      <p:cBhvr>
                                        <p:cTn id="18" dur="83" decel="50000">
                                          <p:stCondLst>
                                            <p:cond delay="834"/>
                                          </p:stCondLst>
                                        </p:cTn>
                                        <p:tgtEl>
                                          <p:spTgt spid="263170"/>
                                        </p:tgtEl>
                                      </p:cBhvr>
                                      <p:to x="100000" y="100000"/>
                                    </p:animScale>
                                    <p:animScale>
                                      <p:cBhvr>
                                        <p:cTn id="19" dur="13">
                                          <p:stCondLst>
                                            <p:cond delay="904"/>
                                          </p:stCondLst>
                                        </p:cTn>
                                        <p:tgtEl>
                                          <p:spTgt spid="263170"/>
                                        </p:tgtEl>
                                      </p:cBhvr>
                                      <p:to x="100000" y="95000"/>
                                    </p:animScale>
                                    <p:animScale>
                                      <p:cBhvr>
                                        <p:cTn id="20" dur="83" decel="50000">
                                          <p:stCondLst>
                                            <p:cond delay="917"/>
                                          </p:stCondLst>
                                        </p:cTn>
                                        <p:tgtEl>
                                          <p:spTgt spid="263170"/>
                                        </p:tgtEl>
                                      </p:cBhvr>
                                      <p:to x="100000" y="100000"/>
                                    </p:animScale>
                                  </p:childTnLst>
                                </p:cTn>
                              </p:par>
                            </p:childTnLst>
                          </p:cTn>
                        </p:par>
                        <p:par>
                          <p:cTn id="21" fill="hold" nodeType="afterGroup">
                            <p:stCondLst>
                              <p:cond delay="1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63171">
                                            <p:txEl>
                                              <p:pRg st="0" end="0"/>
                                            </p:txEl>
                                          </p:spTgt>
                                        </p:tgtEl>
                                        <p:attrNameLst>
                                          <p:attrName>style.visibility</p:attrName>
                                        </p:attrNameLst>
                                      </p:cBhvr>
                                      <p:to>
                                        <p:strVal val="visible"/>
                                      </p:to>
                                    </p:set>
                                    <p:animEffect transition="in" filter="fade">
                                      <p:cBhvr>
                                        <p:cTn id="24" dur="500"/>
                                        <p:tgtEl>
                                          <p:spTgt spid="263171">
                                            <p:txEl>
                                              <p:pRg st="0" end="0"/>
                                            </p:txEl>
                                          </p:spTgt>
                                        </p:tgtEl>
                                      </p:cBhvr>
                                    </p:animEffect>
                                    <p:anim calcmode="lin" valueType="num">
                                      <p:cBhvr>
                                        <p:cTn id="25" dur="500" fill="hold"/>
                                        <p:tgtEl>
                                          <p:spTgt spid="263171">
                                            <p:txEl>
                                              <p:pRg st="0" end="0"/>
                                            </p:txEl>
                                          </p:spTgt>
                                        </p:tgtEl>
                                        <p:attrNameLst>
                                          <p:attrName>ppt_x</p:attrName>
                                        </p:attrNameLst>
                                      </p:cBhvr>
                                      <p:tavLst>
                                        <p:tav tm="0">
                                          <p:val>
                                            <p:strVal val="#ppt_x-.1"/>
                                          </p:val>
                                        </p:tav>
                                        <p:tav tm="100000">
                                          <p:val>
                                            <p:strVal val="#ppt_x"/>
                                          </p:val>
                                        </p:tav>
                                      </p:tavLst>
                                    </p:anim>
                                    <p:anim calcmode="lin" valueType="num">
                                      <p:cBhvr>
                                        <p:cTn id="26" dur="500" fill="hold"/>
                                        <p:tgtEl>
                                          <p:spTgt spid="263171">
                                            <p:txEl>
                                              <p:pRg st="0" end="0"/>
                                            </p:txEl>
                                          </p:spTgt>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4450"/>
                            </p:stCondLst>
                            <p:childTnLst>
                              <p:par>
                                <p:cTn id="28" presetID="8" presetClass="entr" presetSubtype="16" fill="hold" nodeType="afterEffect">
                                  <p:stCondLst>
                                    <p:cond delay="0"/>
                                  </p:stCondLst>
                                  <p:childTnLst>
                                    <p:set>
                                      <p:cBhvr>
                                        <p:cTn id="29" dur="1" fill="hold">
                                          <p:stCondLst>
                                            <p:cond delay="0"/>
                                          </p:stCondLst>
                                        </p:cTn>
                                        <p:tgtEl>
                                          <p:spTgt spid="263172"/>
                                        </p:tgtEl>
                                        <p:attrNameLst>
                                          <p:attrName>style.visibility</p:attrName>
                                        </p:attrNameLst>
                                      </p:cBhvr>
                                      <p:to>
                                        <p:strVal val="visible"/>
                                      </p:to>
                                    </p:set>
                                    <p:animEffect transition="in" filter="diamond(in)">
                                      <p:cBhvr>
                                        <p:cTn id="30" dur="2000"/>
                                        <p:tgtEl>
                                          <p:spTgt spid="263172"/>
                                        </p:tgtEl>
                                      </p:cBhvr>
                                    </p:animEffect>
                                  </p:childTnLst>
                                </p:cTn>
                              </p:par>
                            </p:childTnLst>
                          </p:cTn>
                        </p:par>
                        <p:par>
                          <p:cTn id="31" fill="hold" nodeType="afterGroup">
                            <p:stCondLst>
                              <p:cond delay="645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p:bldP spid="263171"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a:extLst>
              <a:ext uri="{FF2B5EF4-FFF2-40B4-BE49-F238E27FC236}">
                <a16:creationId xmlns:a16="http://schemas.microsoft.com/office/drawing/2014/main" id="{3427802D-63CD-4CD2-87BB-4C99D6C9A1E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62CBF804-B79B-484F-BE4A-E6F95A8FB62F}" type="slidenum">
              <a:rPr lang="en-US" altLang="en-US">
                <a:latin typeface="Garamond" panose="02020404030301010803" pitchFamily="18" charset="0"/>
              </a:rPr>
              <a:pPr eaLnBrk="1" hangingPunct="1"/>
              <a:t>85</a:t>
            </a:fld>
            <a:endParaRPr lang="en-US" altLang="en-US">
              <a:latin typeface="Garamond" panose="02020404030301010803" pitchFamily="18" charset="0"/>
            </a:endParaRPr>
          </a:p>
        </p:txBody>
      </p:sp>
      <p:sp>
        <p:nvSpPr>
          <p:cNvPr id="264196" name="Text Box 4">
            <a:extLst>
              <a:ext uri="{FF2B5EF4-FFF2-40B4-BE49-F238E27FC236}">
                <a16:creationId xmlns:a16="http://schemas.microsoft.com/office/drawing/2014/main" id="{DAEE92C1-BAE4-406A-AAC9-A1159E9B283E}"/>
              </a:ext>
            </a:extLst>
          </p:cNvPr>
          <p:cNvSpPr txBox="1">
            <a:spLocks noChangeArrowheads="1"/>
          </p:cNvSpPr>
          <p:nvPr/>
        </p:nvSpPr>
        <p:spPr bwMode="auto">
          <a:xfrm>
            <a:off x="381000" y="381000"/>
            <a:ext cx="289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0066FF"/>
                </a:solidFill>
              </a:rPr>
              <a:t>Solution :</a:t>
            </a:r>
          </a:p>
        </p:txBody>
      </p:sp>
      <p:sp>
        <p:nvSpPr>
          <p:cNvPr id="264197" name="Text Box 5">
            <a:extLst>
              <a:ext uri="{FF2B5EF4-FFF2-40B4-BE49-F238E27FC236}">
                <a16:creationId xmlns:a16="http://schemas.microsoft.com/office/drawing/2014/main" id="{D1E51D39-7922-484F-A571-5428C67DB081}"/>
              </a:ext>
            </a:extLst>
          </p:cNvPr>
          <p:cNvSpPr txBox="1">
            <a:spLocks noChangeArrowheads="1"/>
          </p:cNvSpPr>
          <p:nvPr/>
        </p:nvSpPr>
        <p:spPr bwMode="auto">
          <a:xfrm>
            <a:off x="304800" y="1066800"/>
            <a:ext cx="85344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Here, the voltages at nodes </a:t>
            </a:r>
            <a:r>
              <a:rPr lang="en-US" altLang="en-US" sz="2800" i="1"/>
              <a:t>a</a:t>
            </a:r>
            <a:r>
              <a:rPr lang="en-US" altLang="en-US" sz="2800"/>
              <a:t> and </a:t>
            </a:r>
            <a:r>
              <a:rPr lang="en-US" altLang="en-US" sz="2800" i="1"/>
              <a:t>b</a:t>
            </a:r>
            <a:r>
              <a:rPr lang="en-US" altLang="en-US" sz="2800"/>
              <a:t> are not independent.</a:t>
            </a:r>
          </a:p>
          <a:p>
            <a:pPr eaLnBrk="1" hangingPunct="1">
              <a:spcBef>
                <a:spcPct val="50000"/>
              </a:spcBef>
              <a:buFontTx/>
              <a:buChar char="•"/>
            </a:pPr>
            <a:r>
              <a:rPr lang="en-US" altLang="en-US" sz="2800"/>
              <a:t>   The two node voltages are related as </a:t>
            </a:r>
          </a:p>
        </p:txBody>
      </p:sp>
      <p:sp>
        <p:nvSpPr>
          <p:cNvPr id="17417" name="Rectangle 7">
            <a:extLst>
              <a:ext uri="{FF2B5EF4-FFF2-40B4-BE49-F238E27FC236}">
                <a16:creationId xmlns:a16="http://schemas.microsoft.com/office/drawing/2014/main" id="{B0B99F93-C1F8-4B3F-80DD-CC7F9BA40517}"/>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64198" name="Object 2">
            <a:extLst>
              <a:ext uri="{FF2B5EF4-FFF2-40B4-BE49-F238E27FC236}">
                <a16:creationId xmlns:a16="http://schemas.microsoft.com/office/drawing/2014/main" id="{BC9E539E-BBB3-4EE5-8816-D0A41FAAB60A}"/>
              </a:ext>
            </a:extLst>
          </p:cNvPr>
          <p:cNvGraphicFramePr>
            <a:graphicFrameLocks noChangeAspect="1"/>
          </p:cNvGraphicFramePr>
          <p:nvPr/>
        </p:nvGraphicFramePr>
        <p:xfrm>
          <a:off x="1143000" y="2362200"/>
          <a:ext cx="5410200" cy="590550"/>
        </p:xfrm>
        <a:graphic>
          <a:graphicData uri="http://schemas.openxmlformats.org/presentationml/2006/ole">
            <mc:AlternateContent xmlns:mc="http://schemas.openxmlformats.org/markup-compatibility/2006">
              <mc:Choice xmlns:v="urn:schemas-microsoft-com:vml" Requires="v">
                <p:oleObj spid="_x0000_s55312" name="Equation" r:id="rId3" imgW="50292000" imgH="5486400" progId="Equation.DSMT4">
                  <p:embed/>
                </p:oleObj>
              </mc:Choice>
              <mc:Fallback>
                <p:oleObj name="Equation" r:id="rId3" imgW="50292000" imgH="54864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362200"/>
                        <a:ext cx="541020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4200" name="Text Box 8">
            <a:extLst>
              <a:ext uri="{FF2B5EF4-FFF2-40B4-BE49-F238E27FC236}">
                <a16:creationId xmlns:a16="http://schemas.microsoft.com/office/drawing/2014/main" id="{3B8BC88E-2E31-48CC-8563-8F6A3CCB88E2}"/>
              </a:ext>
            </a:extLst>
          </p:cNvPr>
          <p:cNvSpPr txBox="1">
            <a:spLocks noChangeArrowheads="1"/>
          </p:cNvSpPr>
          <p:nvPr/>
        </p:nvSpPr>
        <p:spPr bwMode="auto">
          <a:xfrm>
            <a:off x="381000" y="3048000"/>
            <a:ext cx="79248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buFontTx/>
              <a:buChar char="•"/>
            </a:pPr>
            <a:r>
              <a:rPr lang="en-US" altLang="en-US" sz="2800"/>
              <a:t>  We can treat the two constrained nodes </a:t>
            </a:r>
            <a:r>
              <a:rPr lang="en-US" altLang="en-US" sz="2800" i="1"/>
              <a:t>a</a:t>
            </a:r>
            <a:r>
              <a:rPr lang="en-US" altLang="en-US" sz="2800"/>
              <a:t> and</a:t>
            </a:r>
            <a:r>
              <a:rPr lang="en-US" altLang="en-US" sz="2800" i="1"/>
              <a:t> b</a:t>
            </a:r>
            <a:r>
              <a:rPr lang="en-US" altLang="en-US" sz="2800"/>
              <a:t>, as a </a:t>
            </a:r>
            <a:r>
              <a:rPr lang="en-US" altLang="en-US" sz="2800" i="1">
                <a:solidFill>
                  <a:schemeClr val="accent2"/>
                </a:solidFill>
              </a:rPr>
              <a:t>supernode</a:t>
            </a:r>
            <a:r>
              <a:rPr lang="en-US" altLang="en-US" sz="2800"/>
              <a:t>.  </a:t>
            </a:r>
          </a:p>
          <a:p>
            <a:pPr eaLnBrk="1" hangingPunct="1">
              <a:spcBef>
                <a:spcPct val="50000"/>
              </a:spcBef>
              <a:buFontTx/>
              <a:buChar char="•"/>
            </a:pPr>
            <a:r>
              <a:rPr lang="en-US" altLang="en-US" sz="2800"/>
              <a:t>   Now, </a:t>
            </a:r>
            <a:r>
              <a:rPr lang="en-US" altLang="en-US" sz="2800">
                <a:solidFill>
                  <a:srgbClr val="A50021"/>
                </a:solidFill>
              </a:rPr>
              <a:t>writing KCL for this supernode, we get</a:t>
            </a:r>
          </a:p>
        </p:txBody>
      </p:sp>
      <p:sp>
        <p:nvSpPr>
          <p:cNvPr id="17419" name="Rectangle 10">
            <a:extLst>
              <a:ext uri="{FF2B5EF4-FFF2-40B4-BE49-F238E27FC236}">
                <a16:creationId xmlns:a16="http://schemas.microsoft.com/office/drawing/2014/main" id="{AF89FB79-4C05-47AE-9B3C-DA8A58A0106D}"/>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64201" name="Object 3">
            <a:extLst>
              <a:ext uri="{FF2B5EF4-FFF2-40B4-BE49-F238E27FC236}">
                <a16:creationId xmlns:a16="http://schemas.microsoft.com/office/drawing/2014/main" id="{7C9DBB79-8B8E-42B8-9A86-91543E26559A}"/>
              </a:ext>
            </a:extLst>
          </p:cNvPr>
          <p:cNvGraphicFramePr>
            <a:graphicFrameLocks noChangeAspect="1"/>
          </p:cNvGraphicFramePr>
          <p:nvPr/>
        </p:nvGraphicFramePr>
        <p:xfrm>
          <a:off x="1066800" y="4778375"/>
          <a:ext cx="4800600" cy="1289050"/>
        </p:xfrm>
        <a:graphic>
          <a:graphicData uri="http://schemas.openxmlformats.org/presentationml/2006/ole">
            <mc:AlternateContent xmlns:mc="http://schemas.openxmlformats.org/markup-compatibility/2006">
              <mc:Choice xmlns:v="urn:schemas-microsoft-com:vml" Requires="v">
                <p:oleObj spid="_x0000_s55313" name="Equation" r:id="rId5" imgW="56388000" imgH="15240000" progId="Equation.DSMT4">
                  <p:embed/>
                </p:oleObj>
              </mc:Choice>
              <mc:Fallback>
                <p:oleObj name="Equation" r:id="rId5" imgW="56388000" imgH="15240000" progId="Equation.DSMT4">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778375"/>
                        <a:ext cx="4800600" cy="128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a:extLst>
              <a:ext uri="{FF2B5EF4-FFF2-40B4-BE49-F238E27FC236}">
                <a16:creationId xmlns:a16="http://schemas.microsoft.com/office/drawing/2014/main" id="{E88D46F6-B8A4-4D49-B5C5-C33480C9DD41}"/>
              </a:ext>
            </a:extLst>
          </p:cNvPr>
          <p:cNvGrpSpPr>
            <a:grpSpLocks/>
          </p:cNvGrpSpPr>
          <p:nvPr/>
        </p:nvGrpSpPr>
        <p:grpSpPr bwMode="auto">
          <a:xfrm>
            <a:off x="6324600" y="6477000"/>
            <a:ext cx="2057400" cy="396875"/>
            <a:chOff x="2304" y="4032"/>
            <a:chExt cx="1296" cy="294"/>
          </a:xfrm>
        </p:grpSpPr>
        <p:sp>
          <p:nvSpPr>
            <p:cNvPr id="17424" name="AutoShape 12">
              <a:extLst>
                <a:ext uri="{FF2B5EF4-FFF2-40B4-BE49-F238E27FC236}">
                  <a16:creationId xmlns:a16="http://schemas.microsoft.com/office/drawing/2014/main" id="{9D7B6AF0-7E57-4C32-BA2E-17A6D64D456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7425" name="Text Box 13">
              <a:extLst>
                <a:ext uri="{FF2B5EF4-FFF2-40B4-BE49-F238E27FC236}">
                  <a16:creationId xmlns:a16="http://schemas.microsoft.com/office/drawing/2014/main" id="{A34668EF-4E3E-4484-8BAC-21845427F9F8}"/>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4">
            <a:extLst>
              <a:ext uri="{FF2B5EF4-FFF2-40B4-BE49-F238E27FC236}">
                <a16:creationId xmlns:a16="http://schemas.microsoft.com/office/drawing/2014/main" id="{17A623DF-16E1-4C21-8A62-D2AA8937962C}"/>
              </a:ext>
            </a:extLst>
          </p:cNvPr>
          <p:cNvGrpSpPr>
            <a:grpSpLocks/>
          </p:cNvGrpSpPr>
          <p:nvPr/>
        </p:nvGrpSpPr>
        <p:grpSpPr bwMode="auto">
          <a:xfrm>
            <a:off x="8001000" y="4800600"/>
            <a:ext cx="1143000" cy="685800"/>
            <a:chOff x="4824" y="3744"/>
            <a:chExt cx="696" cy="432"/>
          </a:xfrm>
        </p:grpSpPr>
        <p:sp>
          <p:nvSpPr>
            <p:cNvPr id="17422" name="AutoShape 15">
              <a:extLst>
                <a:ext uri="{FF2B5EF4-FFF2-40B4-BE49-F238E27FC236}">
                  <a16:creationId xmlns:a16="http://schemas.microsoft.com/office/drawing/2014/main" id="{A3587878-A78E-48BB-8290-CE230F6C48BD}"/>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7423" name="Text Box 16">
              <a:extLst>
                <a:ext uri="{FF2B5EF4-FFF2-40B4-BE49-F238E27FC236}">
                  <a16:creationId xmlns:a16="http://schemas.microsoft.com/office/drawing/2014/main" id="{9BC7241E-A1DC-47B2-A331-05CBBB8B32E7}"/>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293782985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fade">
                                      <p:cBhvr>
                                        <p:cTn id="7" dur="770" decel="100000"/>
                                        <p:tgtEl>
                                          <p:spTgt spid="264196"/>
                                        </p:tgtEl>
                                      </p:cBhvr>
                                    </p:animEffect>
                                    <p:animScale>
                                      <p:cBhvr>
                                        <p:cTn id="8" dur="770" decel="100000"/>
                                        <p:tgtEl>
                                          <p:spTgt spid="264196"/>
                                        </p:tgtEl>
                                      </p:cBhvr>
                                      <p:from x="10000" y="10000"/>
                                      <p:to x="200000" y="450000"/>
                                    </p:animScale>
                                    <p:animScale>
                                      <p:cBhvr>
                                        <p:cTn id="9" dur="1230" accel="100000" fill="hold">
                                          <p:stCondLst>
                                            <p:cond delay="770"/>
                                          </p:stCondLst>
                                        </p:cTn>
                                        <p:tgtEl>
                                          <p:spTgt spid="264196"/>
                                        </p:tgtEl>
                                      </p:cBhvr>
                                      <p:from x="200000" y="450000"/>
                                      <p:to x="100000" y="100000"/>
                                    </p:animScale>
                                    <p:set>
                                      <p:cBhvr>
                                        <p:cTn id="10" dur="770" fill="hold"/>
                                        <p:tgtEl>
                                          <p:spTgt spid="264196"/>
                                        </p:tgtEl>
                                        <p:attrNameLst>
                                          <p:attrName>ppt_x</p:attrName>
                                        </p:attrNameLst>
                                      </p:cBhvr>
                                      <p:to>
                                        <p:strVal val="(0.5)"/>
                                      </p:to>
                                    </p:set>
                                    <p:anim from="(0.5)" to="(#ppt_x)" calcmode="lin" valueType="num">
                                      <p:cBhvr>
                                        <p:cTn id="11" dur="1230" accel="100000" fill="hold">
                                          <p:stCondLst>
                                            <p:cond delay="770"/>
                                          </p:stCondLst>
                                        </p:cTn>
                                        <p:tgtEl>
                                          <p:spTgt spid="264196"/>
                                        </p:tgtEl>
                                        <p:attrNameLst>
                                          <p:attrName>ppt_x</p:attrName>
                                        </p:attrNameLst>
                                      </p:cBhvr>
                                    </p:anim>
                                    <p:set>
                                      <p:cBhvr>
                                        <p:cTn id="12" dur="770" fill="hold"/>
                                        <p:tgtEl>
                                          <p:spTgt spid="264196"/>
                                        </p:tgtEl>
                                        <p:attrNameLst>
                                          <p:attrName>ppt_y</p:attrName>
                                        </p:attrNameLst>
                                      </p:cBhvr>
                                      <p:to>
                                        <p:strVal val="(#ppt_y+0.4)"/>
                                      </p:to>
                                    </p:set>
                                    <p:anim from="(#ppt_y+0.4)" to="(#ppt_y)" calcmode="lin" valueType="num">
                                      <p:cBhvr>
                                        <p:cTn id="13" dur="1230" accel="100000" fill="hold">
                                          <p:stCondLst>
                                            <p:cond delay="770"/>
                                          </p:stCondLst>
                                        </p:cTn>
                                        <p:tgtEl>
                                          <p:spTgt spid="264196"/>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264197"/>
                                        </p:tgtEl>
                                        <p:attrNameLst>
                                          <p:attrName>style.visibility</p:attrName>
                                        </p:attrNameLst>
                                      </p:cBhvr>
                                      <p:to>
                                        <p:strVal val="visible"/>
                                      </p:to>
                                    </p:set>
                                    <p:animEffect transition="in" filter="fade">
                                      <p:cBhvr>
                                        <p:cTn id="17" dur="500"/>
                                        <p:tgtEl>
                                          <p:spTgt spid="264197"/>
                                        </p:tgtEl>
                                      </p:cBhvr>
                                    </p:animEffect>
                                    <p:anim calcmode="lin" valueType="num">
                                      <p:cBhvr>
                                        <p:cTn id="18" dur="500" fill="hold"/>
                                        <p:tgtEl>
                                          <p:spTgt spid="264197"/>
                                        </p:tgtEl>
                                        <p:attrNameLst>
                                          <p:attrName>ppt_x</p:attrName>
                                        </p:attrNameLst>
                                      </p:cBhvr>
                                      <p:tavLst>
                                        <p:tav tm="0">
                                          <p:val>
                                            <p:strVal val="#ppt_x-.1"/>
                                          </p:val>
                                        </p:tav>
                                        <p:tav tm="100000">
                                          <p:val>
                                            <p:strVal val="#ppt_x"/>
                                          </p:val>
                                        </p:tav>
                                      </p:tavLst>
                                    </p:anim>
                                    <p:anim calcmode="lin" valueType="num">
                                      <p:cBhvr>
                                        <p:cTn id="19" dur="500" fill="hold"/>
                                        <p:tgtEl>
                                          <p:spTgt spid="264197"/>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6250"/>
                            </p:stCondLst>
                            <p:childTnLst>
                              <p:par>
                                <p:cTn id="21" presetID="22" presetClass="entr" presetSubtype="8" fill="hold" nodeType="afterEffect">
                                  <p:stCondLst>
                                    <p:cond delay="0"/>
                                  </p:stCondLst>
                                  <p:childTnLst>
                                    <p:set>
                                      <p:cBhvr>
                                        <p:cTn id="22" dur="1" fill="hold">
                                          <p:stCondLst>
                                            <p:cond delay="0"/>
                                          </p:stCondLst>
                                        </p:cTn>
                                        <p:tgtEl>
                                          <p:spTgt spid="264198"/>
                                        </p:tgtEl>
                                        <p:attrNameLst>
                                          <p:attrName>style.visibility</p:attrName>
                                        </p:attrNameLst>
                                      </p:cBhvr>
                                      <p:to>
                                        <p:strVal val="visible"/>
                                      </p:to>
                                    </p:set>
                                    <p:animEffect transition="in" filter="wipe(left)">
                                      <p:cBhvr>
                                        <p:cTn id="23" dur="5000"/>
                                        <p:tgtEl>
                                          <p:spTgt spid="264198"/>
                                        </p:tgtEl>
                                      </p:cBhvr>
                                    </p:animEffect>
                                  </p:childTnLst>
                                </p:cTn>
                              </p:par>
                            </p:childTnLst>
                          </p:cTn>
                        </p:par>
                        <p:par>
                          <p:cTn id="24" fill="hold" nodeType="afterGroup">
                            <p:stCondLst>
                              <p:cond delay="11250"/>
                            </p:stCondLst>
                            <p:childTnLst>
                              <p:par>
                                <p:cTn id="25" presetID="40" presetClass="entr" presetSubtype="0" fill="hold" grpId="0" nodeType="afterEffect">
                                  <p:stCondLst>
                                    <p:cond delay="0"/>
                                  </p:stCondLst>
                                  <p:iterate type="lt">
                                    <p:tmPct val="10000"/>
                                  </p:iterate>
                                  <p:childTnLst>
                                    <p:set>
                                      <p:cBhvr>
                                        <p:cTn id="26" dur="1" fill="hold">
                                          <p:stCondLst>
                                            <p:cond delay="0"/>
                                          </p:stCondLst>
                                        </p:cTn>
                                        <p:tgtEl>
                                          <p:spTgt spid="264200"/>
                                        </p:tgtEl>
                                        <p:attrNameLst>
                                          <p:attrName>style.visibility</p:attrName>
                                        </p:attrNameLst>
                                      </p:cBhvr>
                                      <p:to>
                                        <p:strVal val="visible"/>
                                      </p:to>
                                    </p:set>
                                    <p:animEffect transition="in" filter="fade">
                                      <p:cBhvr>
                                        <p:cTn id="27" dur="1000"/>
                                        <p:tgtEl>
                                          <p:spTgt spid="264200"/>
                                        </p:tgtEl>
                                      </p:cBhvr>
                                    </p:animEffect>
                                    <p:anim calcmode="lin" valueType="num">
                                      <p:cBhvr>
                                        <p:cTn id="28" dur="1000" fill="hold"/>
                                        <p:tgtEl>
                                          <p:spTgt spid="264200"/>
                                        </p:tgtEl>
                                        <p:attrNameLst>
                                          <p:attrName>ppt_x</p:attrName>
                                        </p:attrNameLst>
                                      </p:cBhvr>
                                      <p:tavLst>
                                        <p:tav tm="0">
                                          <p:val>
                                            <p:strVal val="#ppt_x-.1"/>
                                          </p:val>
                                        </p:tav>
                                        <p:tav tm="100000">
                                          <p:val>
                                            <p:strVal val="#ppt_x"/>
                                          </p:val>
                                        </p:tav>
                                      </p:tavLst>
                                    </p:anim>
                                    <p:anim calcmode="lin" valueType="num">
                                      <p:cBhvr>
                                        <p:cTn id="29" dur="1000" fill="hold"/>
                                        <p:tgtEl>
                                          <p:spTgt spid="264200"/>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2085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000"/>
                                        <p:tgtEl>
                                          <p:spTgt spid="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64201"/>
                                        </p:tgtEl>
                                        <p:attrNameLst>
                                          <p:attrName>style.visibility</p:attrName>
                                        </p:attrNameLst>
                                      </p:cBhvr>
                                      <p:to>
                                        <p:strVal val="visible"/>
                                      </p:to>
                                    </p:set>
                                    <p:animEffect transition="in" filter="diamond(in)">
                                      <p:cBhvr>
                                        <p:cTn id="38" dur="2000"/>
                                        <p:tgtEl>
                                          <p:spTgt spid="264201"/>
                                        </p:tgtEl>
                                      </p:cBhvr>
                                    </p:animEffect>
                                  </p:childTnLst>
                                </p:cTn>
                              </p:par>
                              <p:par>
                                <p:cTn id="39" presetID="10" presetClass="exit" presetSubtype="0" fill="hold" nodeType="withEffect">
                                  <p:stCondLst>
                                    <p:cond delay="0"/>
                                  </p:stCondLst>
                                  <p:childTnLst>
                                    <p:animEffect transition="out" filter="fade">
                                      <p:cBhvr>
                                        <p:cTn id="40" dur="2000"/>
                                        <p:tgtEl>
                                          <p:spTgt spid="3"/>
                                        </p:tgtEl>
                                      </p:cBhvr>
                                    </p:animEffect>
                                    <p:set>
                                      <p:cBhvr>
                                        <p:cTn id="41" dur="1" fill="hold">
                                          <p:stCondLst>
                                            <p:cond delay="1999"/>
                                          </p:stCondLst>
                                        </p:cTn>
                                        <p:tgtEl>
                                          <p:spTgt spid="3"/>
                                        </p:tgtEl>
                                        <p:attrNameLst>
                                          <p:attrName>style.visibility</p:attrName>
                                        </p:attrNameLst>
                                      </p:cBhvr>
                                      <p:to>
                                        <p:strVal val="hidden"/>
                                      </p:to>
                                    </p:set>
                                  </p:childTnLst>
                                </p:cTn>
                              </p:par>
                            </p:childTnLst>
                          </p:cTn>
                        </p:par>
                        <p:par>
                          <p:cTn id="42" fill="hold" nodeType="afterGroup">
                            <p:stCondLst>
                              <p:cond delay="20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p:bldP spid="264197" grpId="0"/>
      <p:bldP spid="26420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a:extLst>
              <a:ext uri="{FF2B5EF4-FFF2-40B4-BE49-F238E27FC236}">
                <a16:creationId xmlns:a16="http://schemas.microsoft.com/office/drawing/2014/main" id="{FA9D7DA8-852F-4FDD-A2C1-A3067C42E1FD}"/>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82864D0-3026-4950-AD74-9FB501DBA460}" type="slidenum">
              <a:rPr lang="en-US" altLang="en-US">
                <a:latin typeface="Garamond" panose="02020404030301010803" pitchFamily="18" charset="0"/>
              </a:rPr>
              <a:pPr eaLnBrk="1" hangingPunct="1"/>
              <a:t>86</a:t>
            </a:fld>
            <a:endParaRPr lang="en-US" altLang="en-US">
              <a:latin typeface="Garamond" panose="02020404030301010803" pitchFamily="18" charset="0"/>
            </a:endParaRPr>
          </a:p>
        </p:txBody>
      </p:sp>
      <p:sp>
        <p:nvSpPr>
          <p:cNvPr id="265220" name="Text Box 4">
            <a:extLst>
              <a:ext uri="{FF2B5EF4-FFF2-40B4-BE49-F238E27FC236}">
                <a16:creationId xmlns:a16="http://schemas.microsoft.com/office/drawing/2014/main" id="{42696718-B4AB-45A1-8F2A-575F7710A317}"/>
              </a:ext>
            </a:extLst>
          </p:cNvPr>
          <p:cNvSpPr txBox="1">
            <a:spLocks noChangeArrowheads="1"/>
          </p:cNvSpPr>
          <p:nvPr/>
        </p:nvSpPr>
        <p:spPr bwMode="auto">
          <a:xfrm>
            <a:off x="457200" y="381000"/>
            <a:ext cx="556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solidFill>
                  <a:srgbClr val="A50021"/>
                </a:solidFill>
              </a:rPr>
              <a:t>Applying KCL to node </a:t>
            </a:r>
            <a:r>
              <a:rPr lang="en-US" altLang="en-US" sz="2800" i="1">
                <a:solidFill>
                  <a:srgbClr val="A50021"/>
                </a:solidFill>
              </a:rPr>
              <a:t>c</a:t>
            </a:r>
            <a:r>
              <a:rPr lang="en-US" altLang="en-US" sz="2800"/>
              <a:t> </a:t>
            </a:r>
          </a:p>
        </p:txBody>
      </p:sp>
      <p:sp>
        <p:nvSpPr>
          <p:cNvPr id="18441" name="Rectangle 6">
            <a:extLst>
              <a:ext uri="{FF2B5EF4-FFF2-40B4-BE49-F238E27FC236}">
                <a16:creationId xmlns:a16="http://schemas.microsoft.com/office/drawing/2014/main" id="{8EA5C00A-0236-4A40-A078-D11EC2376916}"/>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65221" name="Object 2">
            <a:extLst>
              <a:ext uri="{FF2B5EF4-FFF2-40B4-BE49-F238E27FC236}">
                <a16:creationId xmlns:a16="http://schemas.microsoft.com/office/drawing/2014/main" id="{20ACF49F-2ADA-453F-AEF1-A3BAE467F70F}"/>
              </a:ext>
            </a:extLst>
          </p:cNvPr>
          <p:cNvGraphicFramePr>
            <a:graphicFrameLocks noChangeAspect="1"/>
          </p:cNvGraphicFramePr>
          <p:nvPr/>
        </p:nvGraphicFramePr>
        <p:xfrm>
          <a:off x="838200" y="914400"/>
          <a:ext cx="5402263" cy="1635125"/>
        </p:xfrm>
        <a:graphic>
          <a:graphicData uri="http://schemas.openxmlformats.org/presentationml/2006/ole">
            <mc:AlternateContent xmlns:mc="http://schemas.openxmlformats.org/markup-compatibility/2006">
              <mc:Choice xmlns:v="urn:schemas-microsoft-com:vml" Requires="v">
                <p:oleObj spid="_x0000_s56343" name="Equation" r:id="rId3" imgW="49987200" imgH="15240000" progId="Equation.DSMT4">
                  <p:embed/>
                </p:oleObj>
              </mc:Choice>
              <mc:Fallback>
                <p:oleObj name="Equation" r:id="rId3" imgW="49987200" imgH="15240000" progId="Equation.DSMT4">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14400"/>
                        <a:ext cx="5402263" cy="163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5223" name="Text Box 7">
            <a:extLst>
              <a:ext uri="{FF2B5EF4-FFF2-40B4-BE49-F238E27FC236}">
                <a16:creationId xmlns:a16="http://schemas.microsoft.com/office/drawing/2014/main" id="{BF539DDE-749B-4543-A6AB-0398C981FC35}"/>
              </a:ext>
            </a:extLst>
          </p:cNvPr>
          <p:cNvSpPr txBox="1">
            <a:spLocks noChangeArrowheads="1"/>
          </p:cNvSpPr>
          <p:nvPr/>
        </p:nvSpPr>
        <p:spPr bwMode="auto">
          <a:xfrm>
            <a:off x="381000" y="29718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Above equations can be written in the matrix form, </a:t>
            </a:r>
          </a:p>
        </p:txBody>
      </p:sp>
      <p:sp>
        <p:nvSpPr>
          <p:cNvPr id="18443" name="Rectangle 9">
            <a:extLst>
              <a:ext uri="{FF2B5EF4-FFF2-40B4-BE49-F238E27FC236}">
                <a16:creationId xmlns:a16="http://schemas.microsoft.com/office/drawing/2014/main" id="{7FE96AA2-C1D9-4419-954D-1F14F3A76668}"/>
              </a:ext>
            </a:extLst>
          </p:cNvPr>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65224" name="Object 3">
            <a:extLst>
              <a:ext uri="{FF2B5EF4-FFF2-40B4-BE49-F238E27FC236}">
                <a16:creationId xmlns:a16="http://schemas.microsoft.com/office/drawing/2014/main" id="{98114743-3BAC-4878-9783-C20A5B305213}"/>
              </a:ext>
            </a:extLst>
          </p:cNvPr>
          <p:cNvGraphicFramePr>
            <a:graphicFrameLocks noChangeAspect="1"/>
          </p:cNvGraphicFramePr>
          <p:nvPr/>
        </p:nvGraphicFramePr>
        <p:xfrm>
          <a:off x="1371600" y="3810000"/>
          <a:ext cx="5029200" cy="1633538"/>
        </p:xfrm>
        <a:graphic>
          <a:graphicData uri="http://schemas.openxmlformats.org/presentationml/2006/ole">
            <mc:AlternateContent xmlns:mc="http://schemas.openxmlformats.org/markup-compatibility/2006">
              <mc:Choice xmlns:v="urn:schemas-microsoft-com:vml" Requires="v">
                <p:oleObj spid="_x0000_s56344" name="Equation" r:id="rId5" imgW="52730400" imgH="17068800" progId="Equation.DSMT4">
                  <p:embed/>
                </p:oleObj>
              </mc:Choice>
              <mc:Fallback>
                <p:oleObj name="Equation" r:id="rId5" imgW="52730400" imgH="17068800" progId="Equation.DSMT4">
                  <p:embed/>
                  <p:pic>
                    <p:nvPicPr>
                      <p:cNvPr id="0"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810000"/>
                        <a:ext cx="5029200" cy="163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4" name="Text Box 10">
            <a:extLst>
              <a:ext uri="{FF2B5EF4-FFF2-40B4-BE49-F238E27FC236}">
                <a16:creationId xmlns:a16="http://schemas.microsoft.com/office/drawing/2014/main" id="{C8D48B77-692D-4AF2-96B9-9B581C871246}"/>
              </a:ext>
            </a:extLst>
          </p:cNvPr>
          <p:cNvSpPr txBox="1">
            <a:spLocks noChangeArrowheads="1"/>
          </p:cNvSpPr>
          <p:nvPr/>
        </p:nvSpPr>
        <p:spPr bwMode="auto">
          <a:xfrm>
            <a:off x="762000" y="5867400"/>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endParaRPr lang="en-US" altLang="en-US" sz="2800"/>
          </a:p>
        </p:txBody>
      </p:sp>
      <p:graphicFrame>
        <p:nvGraphicFramePr>
          <p:cNvPr id="18436" name="Object 4">
            <a:extLst>
              <a:ext uri="{FF2B5EF4-FFF2-40B4-BE49-F238E27FC236}">
                <a16:creationId xmlns:a16="http://schemas.microsoft.com/office/drawing/2014/main" id="{89EF1E38-2C5B-41C8-9B72-D3BDE28CD864}"/>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6345" name="Equation" r:id="rId7" imgW="2743200" imgH="5181600" progId="Equation.3">
                  <p:embed/>
                </p:oleObj>
              </mc:Choice>
              <mc:Fallback>
                <p:oleObj name="Equation" r:id="rId7" imgW="2743200" imgH="5181600" progId="Equation.3">
                  <p:embed/>
                  <p:pic>
                    <p:nvPicPr>
                      <p:cNvPr id="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5228" name="Text Box 12">
            <a:extLst>
              <a:ext uri="{FF2B5EF4-FFF2-40B4-BE49-F238E27FC236}">
                <a16:creationId xmlns:a16="http://schemas.microsoft.com/office/drawing/2014/main" id="{82807754-1294-4FB0-8018-D5255940B26A}"/>
              </a:ext>
            </a:extLst>
          </p:cNvPr>
          <p:cNvSpPr txBox="1">
            <a:spLocks noChangeArrowheads="1"/>
          </p:cNvSpPr>
          <p:nvPr/>
        </p:nvSpPr>
        <p:spPr bwMode="auto">
          <a:xfrm>
            <a:off x="990600" y="5638800"/>
            <a:ext cx="6477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A50021"/>
                </a:solidFill>
              </a:rPr>
              <a:t>Solve the above equation </a:t>
            </a:r>
          </a:p>
        </p:txBody>
      </p:sp>
      <p:grpSp>
        <p:nvGrpSpPr>
          <p:cNvPr id="2" name="Group 13">
            <a:extLst>
              <a:ext uri="{FF2B5EF4-FFF2-40B4-BE49-F238E27FC236}">
                <a16:creationId xmlns:a16="http://schemas.microsoft.com/office/drawing/2014/main" id="{81AC80CE-D4E1-445A-8CC9-0F3A6F7FBF8F}"/>
              </a:ext>
            </a:extLst>
          </p:cNvPr>
          <p:cNvGrpSpPr>
            <a:grpSpLocks/>
          </p:cNvGrpSpPr>
          <p:nvPr/>
        </p:nvGrpSpPr>
        <p:grpSpPr bwMode="auto">
          <a:xfrm>
            <a:off x="6324600" y="6477000"/>
            <a:ext cx="2057400" cy="396875"/>
            <a:chOff x="2304" y="4032"/>
            <a:chExt cx="1296" cy="294"/>
          </a:xfrm>
        </p:grpSpPr>
        <p:sp>
          <p:nvSpPr>
            <p:cNvPr id="18450" name="AutoShape 14">
              <a:extLst>
                <a:ext uri="{FF2B5EF4-FFF2-40B4-BE49-F238E27FC236}">
                  <a16:creationId xmlns:a16="http://schemas.microsoft.com/office/drawing/2014/main" id="{40DA6FF1-AEE6-43F8-A00B-62067DCACB8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8451" name="Text Box 15">
              <a:extLst>
                <a:ext uri="{FF2B5EF4-FFF2-40B4-BE49-F238E27FC236}">
                  <a16:creationId xmlns:a16="http://schemas.microsoft.com/office/drawing/2014/main" id="{E7566DA5-14D7-4A95-B5A2-963B7B1205FF}"/>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6">
            <a:extLst>
              <a:ext uri="{FF2B5EF4-FFF2-40B4-BE49-F238E27FC236}">
                <a16:creationId xmlns:a16="http://schemas.microsoft.com/office/drawing/2014/main" id="{1175ECC5-FFC9-453C-9A69-400389CE9CA4}"/>
              </a:ext>
            </a:extLst>
          </p:cNvPr>
          <p:cNvGrpSpPr>
            <a:grpSpLocks/>
          </p:cNvGrpSpPr>
          <p:nvPr/>
        </p:nvGrpSpPr>
        <p:grpSpPr bwMode="auto">
          <a:xfrm>
            <a:off x="8001000" y="685800"/>
            <a:ext cx="1143000" cy="685800"/>
            <a:chOff x="4824" y="3744"/>
            <a:chExt cx="696" cy="432"/>
          </a:xfrm>
        </p:grpSpPr>
        <p:sp>
          <p:nvSpPr>
            <p:cNvPr id="18448" name="AutoShape 17">
              <a:extLst>
                <a:ext uri="{FF2B5EF4-FFF2-40B4-BE49-F238E27FC236}">
                  <a16:creationId xmlns:a16="http://schemas.microsoft.com/office/drawing/2014/main" id="{568AA278-ED50-47D9-B8BB-561148F9674F}"/>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8449" name="Text Box 18">
              <a:extLst>
                <a:ext uri="{FF2B5EF4-FFF2-40B4-BE49-F238E27FC236}">
                  <a16:creationId xmlns:a16="http://schemas.microsoft.com/office/drawing/2014/main" id="{B4678E95-60AB-4906-98F1-E5B316F7C516}"/>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1789992540"/>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65220"/>
                                        </p:tgtEl>
                                        <p:attrNameLst>
                                          <p:attrName>style.visibility</p:attrName>
                                        </p:attrNameLst>
                                      </p:cBhvr>
                                      <p:to>
                                        <p:strVal val="visible"/>
                                      </p:to>
                                    </p:set>
                                    <p:animEffect transition="in" filter="fade">
                                      <p:cBhvr>
                                        <p:cTn id="7" dur="1000"/>
                                        <p:tgtEl>
                                          <p:spTgt spid="265220"/>
                                        </p:tgtEl>
                                      </p:cBhvr>
                                    </p:animEffect>
                                    <p:anim calcmode="lin" valueType="num">
                                      <p:cBhvr>
                                        <p:cTn id="8" dur="1000" fill="hold"/>
                                        <p:tgtEl>
                                          <p:spTgt spid="265220"/>
                                        </p:tgtEl>
                                        <p:attrNameLst>
                                          <p:attrName>ppt_x</p:attrName>
                                        </p:attrNameLst>
                                      </p:cBhvr>
                                      <p:tavLst>
                                        <p:tav tm="0">
                                          <p:val>
                                            <p:strVal val="#ppt_x-.1"/>
                                          </p:val>
                                        </p:tav>
                                        <p:tav tm="100000">
                                          <p:val>
                                            <p:strVal val="#ppt_x"/>
                                          </p:val>
                                        </p:tav>
                                      </p:tavLst>
                                    </p:anim>
                                    <p:anim calcmode="lin" valueType="num">
                                      <p:cBhvr>
                                        <p:cTn id="9" dur="1000" fill="hold"/>
                                        <p:tgtEl>
                                          <p:spTgt spid="265220"/>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27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65221"/>
                                        </p:tgtEl>
                                        <p:attrNameLst>
                                          <p:attrName>style.visibility</p:attrName>
                                        </p:attrNameLst>
                                      </p:cBhvr>
                                      <p:to>
                                        <p:strVal val="visible"/>
                                      </p:to>
                                    </p:set>
                                    <p:animEffect transition="in" filter="diamond(in)">
                                      <p:cBhvr>
                                        <p:cTn id="18" dur="2000"/>
                                        <p:tgtEl>
                                          <p:spTgt spid="265221"/>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20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265223"/>
                                        </p:tgtEl>
                                        <p:attrNameLst>
                                          <p:attrName>style.visibility</p:attrName>
                                        </p:attrNameLst>
                                      </p:cBhvr>
                                      <p:to>
                                        <p:strVal val="visible"/>
                                      </p:to>
                                    </p:set>
                                    <p:animEffect transition="in" filter="fade">
                                      <p:cBhvr>
                                        <p:cTn id="25" dur="1000"/>
                                        <p:tgtEl>
                                          <p:spTgt spid="265223"/>
                                        </p:tgtEl>
                                      </p:cBhvr>
                                    </p:animEffect>
                                    <p:anim calcmode="lin" valueType="num">
                                      <p:cBhvr>
                                        <p:cTn id="26" dur="1000" fill="hold"/>
                                        <p:tgtEl>
                                          <p:spTgt spid="265223"/>
                                        </p:tgtEl>
                                        <p:attrNameLst>
                                          <p:attrName>ppt_x</p:attrName>
                                        </p:attrNameLst>
                                      </p:cBhvr>
                                      <p:tavLst>
                                        <p:tav tm="0">
                                          <p:val>
                                            <p:strVal val="#ppt_x-.1"/>
                                          </p:val>
                                        </p:tav>
                                        <p:tav tm="100000">
                                          <p:val>
                                            <p:strVal val="#ppt_x"/>
                                          </p:val>
                                        </p:tav>
                                      </p:tavLst>
                                    </p:anim>
                                    <p:anim calcmode="lin" valueType="num">
                                      <p:cBhvr>
                                        <p:cTn id="27" dur="1000" fill="hold"/>
                                        <p:tgtEl>
                                          <p:spTgt spid="265223"/>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7100"/>
                            </p:stCondLst>
                            <p:childTnLst>
                              <p:par>
                                <p:cTn id="29" presetID="8" presetClass="entr" presetSubtype="16" fill="hold" nodeType="afterEffect">
                                  <p:stCondLst>
                                    <p:cond delay="0"/>
                                  </p:stCondLst>
                                  <p:childTnLst>
                                    <p:set>
                                      <p:cBhvr>
                                        <p:cTn id="30" dur="1" fill="hold">
                                          <p:stCondLst>
                                            <p:cond delay="0"/>
                                          </p:stCondLst>
                                        </p:cTn>
                                        <p:tgtEl>
                                          <p:spTgt spid="265224"/>
                                        </p:tgtEl>
                                        <p:attrNameLst>
                                          <p:attrName>style.visibility</p:attrName>
                                        </p:attrNameLst>
                                      </p:cBhvr>
                                      <p:to>
                                        <p:strVal val="visible"/>
                                      </p:to>
                                    </p:set>
                                    <p:animEffect transition="in" filter="diamond(in)">
                                      <p:cBhvr>
                                        <p:cTn id="31" dur="2000"/>
                                        <p:tgtEl>
                                          <p:spTgt spid="265224"/>
                                        </p:tgtEl>
                                      </p:cBhvr>
                                    </p:animEffect>
                                  </p:childTnLst>
                                </p:cTn>
                              </p:par>
                            </p:childTnLst>
                          </p:cTn>
                        </p:par>
                        <p:par>
                          <p:cTn id="32" fill="hold" nodeType="afterGroup">
                            <p:stCondLst>
                              <p:cond delay="9100"/>
                            </p:stCondLst>
                            <p:childTnLst>
                              <p:par>
                                <p:cTn id="33" presetID="40" presetClass="entr" presetSubtype="0" fill="hold" grpId="0" nodeType="afterEffect">
                                  <p:stCondLst>
                                    <p:cond delay="0"/>
                                  </p:stCondLst>
                                  <p:iterate type="lt">
                                    <p:tmPct val="10000"/>
                                  </p:iterate>
                                  <p:childTnLst>
                                    <p:set>
                                      <p:cBhvr>
                                        <p:cTn id="34" dur="1" fill="hold">
                                          <p:stCondLst>
                                            <p:cond delay="0"/>
                                          </p:stCondLst>
                                        </p:cTn>
                                        <p:tgtEl>
                                          <p:spTgt spid="265228"/>
                                        </p:tgtEl>
                                        <p:attrNameLst>
                                          <p:attrName>style.visibility</p:attrName>
                                        </p:attrNameLst>
                                      </p:cBhvr>
                                      <p:to>
                                        <p:strVal val="visible"/>
                                      </p:to>
                                    </p:set>
                                    <p:animEffect transition="in" filter="fade">
                                      <p:cBhvr>
                                        <p:cTn id="35" dur="1000"/>
                                        <p:tgtEl>
                                          <p:spTgt spid="265228"/>
                                        </p:tgtEl>
                                      </p:cBhvr>
                                    </p:animEffect>
                                    <p:anim calcmode="lin" valueType="num">
                                      <p:cBhvr>
                                        <p:cTn id="36" dur="1000" fill="hold"/>
                                        <p:tgtEl>
                                          <p:spTgt spid="265228"/>
                                        </p:tgtEl>
                                        <p:attrNameLst>
                                          <p:attrName>ppt_x</p:attrName>
                                        </p:attrNameLst>
                                      </p:cBhvr>
                                      <p:tavLst>
                                        <p:tav tm="0">
                                          <p:val>
                                            <p:strVal val="#ppt_x-.1"/>
                                          </p:val>
                                        </p:tav>
                                        <p:tav tm="100000">
                                          <p:val>
                                            <p:strVal val="#ppt_x"/>
                                          </p:val>
                                        </p:tav>
                                      </p:tavLst>
                                    </p:anim>
                                    <p:anim calcmode="lin" valueType="num">
                                      <p:cBhvr>
                                        <p:cTn id="37" dur="1000" fill="hold"/>
                                        <p:tgtEl>
                                          <p:spTgt spid="265228"/>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121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P spid="265223" grpId="0"/>
      <p:bldP spid="2652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a:extLst>
              <a:ext uri="{FF2B5EF4-FFF2-40B4-BE49-F238E27FC236}">
                <a16:creationId xmlns:a16="http://schemas.microsoft.com/office/drawing/2014/main" id="{D00B5BDD-8C7F-4012-A374-706A582176EB}"/>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AB2B1881-F04D-48A4-990C-46EA8560A2A9}" type="slidenum">
              <a:rPr lang="en-US" altLang="en-US">
                <a:latin typeface="Garamond" panose="02020404030301010803" pitchFamily="18" charset="0"/>
              </a:rPr>
              <a:pPr eaLnBrk="1" hangingPunct="1"/>
              <a:t>87</a:t>
            </a:fld>
            <a:endParaRPr lang="en-US" altLang="en-US">
              <a:latin typeface="Garamond" panose="02020404030301010803" pitchFamily="18" charset="0"/>
            </a:endParaRPr>
          </a:p>
        </p:txBody>
      </p:sp>
      <p:sp>
        <p:nvSpPr>
          <p:cNvPr id="266244" name="Text Box 4">
            <a:extLst>
              <a:ext uri="{FF2B5EF4-FFF2-40B4-BE49-F238E27FC236}">
                <a16:creationId xmlns:a16="http://schemas.microsoft.com/office/drawing/2014/main" id="{B9213B5E-B69A-4E1E-879D-22321818E097}"/>
              </a:ext>
            </a:extLst>
          </p:cNvPr>
          <p:cNvSpPr txBox="1">
            <a:spLocks noChangeArrowheads="1"/>
          </p:cNvSpPr>
          <p:nvPr/>
        </p:nvSpPr>
        <p:spPr bwMode="auto">
          <a:xfrm>
            <a:off x="533400" y="685800"/>
            <a:ext cx="800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We </a:t>
            </a:r>
            <a:r>
              <a:rPr lang="en-US" altLang="en-US" sz="2800">
                <a:solidFill>
                  <a:srgbClr val="A50021"/>
                </a:solidFill>
              </a:rPr>
              <a:t>solve the above equations using calculator to get</a:t>
            </a:r>
            <a:r>
              <a:rPr lang="en-US" altLang="en-US" sz="2800"/>
              <a:t> </a:t>
            </a:r>
          </a:p>
        </p:txBody>
      </p:sp>
      <p:sp>
        <p:nvSpPr>
          <p:cNvPr id="19464" name="Rectangle 6">
            <a:extLst>
              <a:ext uri="{FF2B5EF4-FFF2-40B4-BE49-F238E27FC236}">
                <a16:creationId xmlns:a16="http://schemas.microsoft.com/office/drawing/2014/main" id="{EC568326-F588-40F9-8E83-4A2C2A13264F}"/>
              </a:ext>
            </a:extLst>
          </p:cNvPr>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66245" name="Object 2">
            <a:extLst>
              <a:ext uri="{FF2B5EF4-FFF2-40B4-BE49-F238E27FC236}">
                <a16:creationId xmlns:a16="http://schemas.microsoft.com/office/drawing/2014/main" id="{07552ABA-7721-46CC-8B8E-6655013AA8AF}"/>
              </a:ext>
            </a:extLst>
          </p:cNvPr>
          <p:cNvGraphicFramePr>
            <a:graphicFrameLocks noChangeAspect="1"/>
          </p:cNvGraphicFramePr>
          <p:nvPr/>
        </p:nvGraphicFramePr>
        <p:xfrm>
          <a:off x="838200" y="1295400"/>
          <a:ext cx="5638800" cy="555625"/>
        </p:xfrm>
        <a:graphic>
          <a:graphicData uri="http://schemas.openxmlformats.org/presentationml/2006/ole">
            <mc:AlternateContent xmlns:mc="http://schemas.openxmlformats.org/markup-compatibility/2006">
              <mc:Choice xmlns:v="urn:schemas-microsoft-com:vml" Requires="v">
                <p:oleObj spid="_x0000_s57360" name="Equation" r:id="rId3" imgW="55473600" imgH="5486400" progId="Equation.DSMT4">
                  <p:embed/>
                </p:oleObj>
              </mc:Choice>
              <mc:Fallback>
                <p:oleObj name="Equation" r:id="rId3" imgW="55473600" imgH="5486400" progId="Equation.DSMT4">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56388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247" name="Text Box 7">
            <a:extLst>
              <a:ext uri="{FF2B5EF4-FFF2-40B4-BE49-F238E27FC236}">
                <a16:creationId xmlns:a16="http://schemas.microsoft.com/office/drawing/2014/main" id="{7BFDD937-8AFE-4533-BDD4-469BB714C212}"/>
              </a:ext>
            </a:extLst>
          </p:cNvPr>
          <p:cNvSpPr txBox="1">
            <a:spLocks noChangeArrowheads="1"/>
          </p:cNvSpPr>
          <p:nvPr/>
        </p:nvSpPr>
        <p:spPr bwMode="auto">
          <a:xfrm>
            <a:off x="762000" y="2354263"/>
            <a:ext cx="784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Finally, the current through 4-Ω resistor is</a:t>
            </a:r>
          </a:p>
        </p:txBody>
      </p:sp>
      <p:sp>
        <p:nvSpPr>
          <p:cNvPr id="19466" name="Rectangle 9">
            <a:extLst>
              <a:ext uri="{FF2B5EF4-FFF2-40B4-BE49-F238E27FC236}">
                <a16:creationId xmlns:a16="http://schemas.microsoft.com/office/drawing/2014/main" id="{014991B7-B5C4-4C64-BE92-FD9628606372}"/>
              </a:ext>
            </a:extLst>
          </p:cNvPr>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66248" name="Object 3">
            <a:extLst>
              <a:ext uri="{FF2B5EF4-FFF2-40B4-BE49-F238E27FC236}">
                <a16:creationId xmlns:a16="http://schemas.microsoft.com/office/drawing/2014/main" id="{78FBDEA5-F3B0-41FA-B93C-AF7A54249D65}"/>
              </a:ext>
            </a:extLst>
          </p:cNvPr>
          <p:cNvGraphicFramePr>
            <a:graphicFrameLocks noChangeAspect="1"/>
          </p:cNvGraphicFramePr>
          <p:nvPr/>
        </p:nvGraphicFramePr>
        <p:xfrm>
          <a:off x="1600200" y="3048000"/>
          <a:ext cx="6019800" cy="998538"/>
        </p:xfrm>
        <a:graphic>
          <a:graphicData uri="http://schemas.openxmlformats.org/presentationml/2006/ole">
            <mc:AlternateContent xmlns:mc="http://schemas.openxmlformats.org/markup-compatibility/2006">
              <mc:Choice xmlns:v="urn:schemas-microsoft-com:vml" Requires="v">
                <p:oleObj spid="_x0000_s57361" name="Equation" r:id="rId5" imgW="56388000" imgH="9448800" progId="Equation.DSMT4">
                  <p:embed/>
                </p:oleObj>
              </mc:Choice>
              <mc:Fallback>
                <p:oleObj name="Equation" r:id="rId5" imgW="56388000" imgH="9448800" progId="Equation.DSMT4">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048000"/>
                        <a:ext cx="6019800"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a:extLst>
              <a:ext uri="{FF2B5EF4-FFF2-40B4-BE49-F238E27FC236}">
                <a16:creationId xmlns:a16="http://schemas.microsoft.com/office/drawing/2014/main" id="{033E0D5D-336C-437B-8964-741BD2D1D021}"/>
              </a:ext>
            </a:extLst>
          </p:cNvPr>
          <p:cNvGrpSpPr>
            <a:grpSpLocks/>
          </p:cNvGrpSpPr>
          <p:nvPr/>
        </p:nvGrpSpPr>
        <p:grpSpPr bwMode="auto">
          <a:xfrm>
            <a:off x="6324600" y="6477000"/>
            <a:ext cx="2057400" cy="396875"/>
            <a:chOff x="2304" y="4032"/>
            <a:chExt cx="1296" cy="294"/>
          </a:xfrm>
        </p:grpSpPr>
        <p:sp>
          <p:nvSpPr>
            <p:cNvPr id="19471" name="AutoShape 11">
              <a:extLst>
                <a:ext uri="{FF2B5EF4-FFF2-40B4-BE49-F238E27FC236}">
                  <a16:creationId xmlns:a16="http://schemas.microsoft.com/office/drawing/2014/main" id="{2ACCC92D-0904-42B6-BB25-B5B50B00CA67}"/>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9472" name="Text Box 12">
              <a:extLst>
                <a:ext uri="{FF2B5EF4-FFF2-40B4-BE49-F238E27FC236}">
                  <a16:creationId xmlns:a16="http://schemas.microsoft.com/office/drawing/2014/main" id="{48EA4963-81F7-4417-8C55-A9532DA2B681}"/>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3">
            <a:extLst>
              <a:ext uri="{FF2B5EF4-FFF2-40B4-BE49-F238E27FC236}">
                <a16:creationId xmlns:a16="http://schemas.microsoft.com/office/drawing/2014/main" id="{C5A09AD8-B80A-4BD7-B18F-1B0518711DB1}"/>
              </a:ext>
            </a:extLst>
          </p:cNvPr>
          <p:cNvGrpSpPr>
            <a:grpSpLocks/>
          </p:cNvGrpSpPr>
          <p:nvPr/>
        </p:nvGrpSpPr>
        <p:grpSpPr bwMode="auto">
          <a:xfrm>
            <a:off x="8001000" y="1295400"/>
            <a:ext cx="1143000" cy="685800"/>
            <a:chOff x="4824" y="3744"/>
            <a:chExt cx="696" cy="432"/>
          </a:xfrm>
        </p:grpSpPr>
        <p:sp>
          <p:nvSpPr>
            <p:cNvPr id="19469" name="AutoShape 14">
              <a:extLst>
                <a:ext uri="{FF2B5EF4-FFF2-40B4-BE49-F238E27FC236}">
                  <a16:creationId xmlns:a16="http://schemas.microsoft.com/office/drawing/2014/main" id="{6118B720-9842-4354-9A0B-59F1C2E39CE3}"/>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19470" name="Text Box 15">
              <a:extLst>
                <a:ext uri="{FF2B5EF4-FFF2-40B4-BE49-F238E27FC236}">
                  <a16:creationId xmlns:a16="http://schemas.microsoft.com/office/drawing/2014/main" id="{BFDCB070-DBB6-48F9-8FCE-E1C93BB1777C}"/>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197276354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66244"/>
                                        </p:tgtEl>
                                        <p:attrNameLst>
                                          <p:attrName>style.visibility</p:attrName>
                                        </p:attrNameLst>
                                      </p:cBhvr>
                                      <p:to>
                                        <p:strVal val="visible"/>
                                      </p:to>
                                    </p:set>
                                    <p:animEffect transition="in" filter="fade">
                                      <p:cBhvr>
                                        <p:cTn id="7" dur="1000"/>
                                        <p:tgtEl>
                                          <p:spTgt spid="266244"/>
                                        </p:tgtEl>
                                      </p:cBhvr>
                                    </p:animEffect>
                                    <p:anim calcmode="lin" valueType="num">
                                      <p:cBhvr>
                                        <p:cTn id="8" dur="1000" fill="hold"/>
                                        <p:tgtEl>
                                          <p:spTgt spid="266244"/>
                                        </p:tgtEl>
                                        <p:attrNameLst>
                                          <p:attrName>ppt_x</p:attrName>
                                        </p:attrNameLst>
                                      </p:cBhvr>
                                      <p:tavLst>
                                        <p:tav tm="0">
                                          <p:val>
                                            <p:strVal val="#ppt_x-.1"/>
                                          </p:val>
                                        </p:tav>
                                        <p:tav tm="100000">
                                          <p:val>
                                            <p:strVal val="#ppt_x"/>
                                          </p:val>
                                        </p:tav>
                                      </p:tavLst>
                                    </p:anim>
                                    <p:anim calcmode="lin" valueType="num">
                                      <p:cBhvr>
                                        <p:cTn id="9" dur="1000" fill="hold"/>
                                        <p:tgtEl>
                                          <p:spTgt spid="266244"/>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53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66245"/>
                                        </p:tgtEl>
                                        <p:attrNameLst>
                                          <p:attrName>style.visibility</p:attrName>
                                        </p:attrNameLst>
                                      </p:cBhvr>
                                      <p:to>
                                        <p:strVal val="visible"/>
                                      </p:to>
                                    </p:set>
                                    <p:animEffect transition="in" filter="wipe(left)">
                                      <p:cBhvr>
                                        <p:cTn id="18" dur="5000"/>
                                        <p:tgtEl>
                                          <p:spTgt spid="266245"/>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5000"/>
                            </p:stCondLst>
                            <p:childTnLst>
                              <p:par>
                                <p:cTn id="23" presetID="40" presetClass="entr" presetSubtype="0" fill="hold" grpId="0" nodeType="afterEffect">
                                  <p:stCondLst>
                                    <p:cond delay="0"/>
                                  </p:stCondLst>
                                  <p:iterate type="lt">
                                    <p:tmPct val="10000"/>
                                  </p:iterate>
                                  <p:childTnLst>
                                    <p:set>
                                      <p:cBhvr>
                                        <p:cTn id="24" dur="1" fill="hold">
                                          <p:stCondLst>
                                            <p:cond delay="0"/>
                                          </p:stCondLst>
                                        </p:cTn>
                                        <p:tgtEl>
                                          <p:spTgt spid="266247"/>
                                        </p:tgtEl>
                                        <p:attrNameLst>
                                          <p:attrName>style.visibility</p:attrName>
                                        </p:attrNameLst>
                                      </p:cBhvr>
                                      <p:to>
                                        <p:strVal val="visible"/>
                                      </p:to>
                                    </p:set>
                                    <p:animEffect transition="in" filter="fade">
                                      <p:cBhvr>
                                        <p:cTn id="25" dur="1000"/>
                                        <p:tgtEl>
                                          <p:spTgt spid="266247"/>
                                        </p:tgtEl>
                                      </p:cBhvr>
                                    </p:animEffect>
                                    <p:anim calcmode="lin" valueType="num">
                                      <p:cBhvr>
                                        <p:cTn id="26" dur="1000" fill="hold"/>
                                        <p:tgtEl>
                                          <p:spTgt spid="266247"/>
                                        </p:tgtEl>
                                        <p:attrNameLst>
                                          <p:attrName>ppt_x</p:attrName>
                                        </p:attrNameLst>
                                      </p:cBhvr>
                                      <p:tavLst>
                                        <p:tav tm="0">
                                          <p:val>
                                            <p:strVal val="#ppt_x-.1"/>
                                          </p:val>
                                        </p:tav>
                                        <p:tav tm="100000">
                                          <p:val>
                                            <p:strVal val="#ppt_x"/>
                                          </p:val>
                                        </p:tav>
                                      </p:tavLst>
                                    </p:anim>
                                    <p:anim calcmode="lin" valueType="num">
                                      <p:cBhvr>
                                        <p:cTn id="27" dur="1000" fill="hold"/>
                                        <p:tgtEl>
                                          <p:spTgt spid="266247"/>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9700"/>
                            </p:stCondLst>
                            <p:childTnLst>
                              <p:par>
                                <p:cTn id="29" presetID="22" presetClass="entr" presetSubtype="8" fill="hold" nodeType="afterEffect">
                                  <p:stCondLst>
                                    <p:cond delay="0"/>
                                  </p:stCondLst>
                                  <p:childTnLst>
                                    <p:set>
                                      <p:cBhvr>
                                        <p:cTn id="30" dur="1" fill="hold">
                                          <p:stCondLst>
                                            <p:cond delay="0"/>
                                          </p:stCondLst>
                                        </p:cTn>
                                        <p:tgtEl>
                                          <p:spTgt spid="266248"/>
                                        </p:tgtEl>
                                        <p:attrNameLst>
                                          <p:attrName>style.visibility</p:attrName>
                                        </p:attrNameLst>
                                      </p:cBhvr>
                                      <p:to>
                                        <p:strVal val="visible"/>
                                      </p:to>
                                    </p:set>
                                    <p:animEffect transition="in" filter="wipe(left)">
                                      <p:cBhvr>
                                        <p:cTn id="31" dur="5000"/>
                                        <p:tgtEl>
                                          <p:spTgt spid="266248"/>
                                        </p:tgtEl>
                                      </p:cBhvr>
                                    </p:animEffect>
                                  </p:childTnLst>
                                </p:cTn>
                              </p:par>
                            </p:childTnLst>
                          </p:cTn>
                        </p:par>
                        <p:par>
                          <p:cTn id="32" fill="hold" nodeType="afterGroup">
                            <p:stCondLst>
                              <p:cond delay="14700"/>
                            </p:stCondLst>
                            <p:childTnLst>
                              <p:par>
                                <p:cTn id="33" presetID="22" presetClass="entr" presetSubtype="8"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left)">
                                      <p:cBhvr>
                                        <p:cTn id="3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p:bldP spid="266247" grpId="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FBF7124F-3152-478C-AE41-8FE89F6C0A89}"/>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9BB33437-6C02-4C77-9900-09BA1A1444B8}" type="slidenum">
              <a:rPr lang="en-US" altLang="en-US">
                <a:latin typeface="Garamond" panose="02020404030301010803" pitchFamily="18" charset="0"/>
              </a:rPr>
              <a:pPr eaLnBrk="1" hangingPunct="1"/>
              <a:t>88</a:t>
            </a:fld>
            <a:endParaRPr lang="en-US" altLang="en-US">
              <a:latin typeface="Garamond" panose="02020404030301010803" pitchFamily="18" charset="0"/>
            </a:endParaRPr>
          </a:p>
        </p:txBody>
      </p:sp>
      <p:sp>
        <p:nvSpPr>
          <p:cNvPr id="207874" name="Rectangle 2">
            <a:extLst>
              <a:ext uri="{FF2B5EF4-FFF2-40B4-BE49-F238E27FC236}">
                <a16:creationId xmlns:a16="http://schemas.microsoft.com/office/drawing/2014/main" id="{55886696-4B10-430E-BBDD-17FCA2A1144F}"/>
              </a:ext>
            </a:extLst>
          </p:cNvPr>
          <p:cNvSpPr>
            <a:spLocks noGrp="1" noChangeArrowheads="1"/>
          </p:cNvSpPr>
          <p:nvPr>
            <p:ph type="title"/>
          </p:nvPr>
        </p:nvSpPr>
        <p:spPr>
          <a:xfrm>
            <a:off x="152400" y="352425"/>
            <a:ext cx="8229600" cy="790575"/>
          </a:xfrm>
        </p:spPr>
        <p:txBody>
          <a:bodyPr/>
          <a:lstStyle/>
          <a:p>
            <a:r>
              <a:rPr lang="en-US" altLang="en-US" b="1">
                <a:solidFill>
                  <a:srgbClr val="339966"/>
                </a:solidFill>
                <a:latin typeface="Times New Roman" panose="02020603050405020304" pitchFamily="18" charset="0"/>
              </a:rPr>
              <a:t>Example 16</a:t>
            </a:r>
          </a:p>
        </p:txBody>
      </p:sp>
      <p:sp>
        <p:nvSpPr>
          <p:cNvPr id="207876" name="Text Box 4">
            <a:extLst>
              <a:ext uri="{FF2B5EF4-FFF2-40B4-BE49-F238E27FC236}">
                <a16:creationId xmlns:a16="http://schemas.microsoft.com/office/drawing/2014/main" id="{E09645D8-1D6C-444F-96FB-7B88DE8DEBFC}"/>
              </a:ext>
            </a:extLst>
          </p:cNvPr>
          <p:cNvSpPr txBox="1">
            <a:spLocks noChangeArrowheads="1"/>
          </p:cNvSpPr>
          <p:nvPr/>
        </p:nvSpPr>
        <p:spPr bwMode="auto">
          <a:xfrm>
            <a:off x="381000" y="914400"/>
            <a:ext cx="82296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20000"/>
              </a:spcBef>
              <a:buFontTx/>
              <a:buChar char="•"/>
            </a:pPr>
            <a:r>
              <a:rPr lang="en-US" altLang="en-US" sz="3200">
                <a:cs typeface="Arial" panose="020B0604020202020204" pitchFamily="34" charset="0"/>
              </a:rPr>
              <a:t> </a:t>
            </a:r>
            <a:r>
              <a:rPr lang="en-US" altLang="en-US" sz="3200"/>
              <a:t>Find the node voltages in the circuit shown </a:t>
            </a:r>
            <a:r>
              <a:rPr lang="en-US" altLang="en-US" sz="4800">
                <a:cs typeface="Arial" panose="020B0604020202020204" pitchFamily="34" charset="0"/>
              </a:rPr>
              <a:t>. </a:t>
            </a:r>
          </a:p>
        </p:txBody>
      </p:sp>
      <p:grpSp>
        <p:nvGrpSpPr>
          <p:cNvPr id="2" name="Group 8">
            <a:extLst>
              <a:ext uri="{FF2B5EF4-FFF2-40B4-BE49-F238E27FC236}">
                <a16:creationId xmlns:a16="http://schemas.microsoft.com/office/drawing/2014/main" id="{B68F297D-2940-4A02-BC64-DD7BE57BE88A}"/>
              </a:ext>
            </a:extLst>
          </p:cNvPr>
          <p:cNvGrpSpPr>
            <a:grpSpLocks/>
          </p:cNvGrpSpPr>
          <p:nvPr/>
        </p:nvGrpSpPr>
        <p:grpSpPr bwMode="auto">
          <a:xfrm>
            <a:off x="6324600" y="6477000"/>
            <a:ext cx="2057400" cy="396875"/>
            <a:chOff x="2304" y="4032"/>
            <a:chExt cx="1296" cy="294"/>
          </a:xfrm>
        </p:grpSpPr>
        <p:sp>
          <p:nvSpPr>
            <p:cNvPr id="24585" name="AutoShape 9">
              <a:extLst>
                <a:ext uri="{FF2B5EF4-FFF2-40B4-BE49-F238E27FC236}">
                  <a16:creationId xmlns:a16="http://schemas.microsoft.com/office/drawing/2014/main" id="{4100CDB9-E90E-4299-9F20-7530B2FDAFA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4586" name="Text Box 10">
              <a:extLst>
                <a:ext uri="{FF2B5EF4-FFF2-40B4-BE49-F238E27FC236}">
                  <a16:creationId xmlns:a16="http://schemas.microsoft.com/office/drawing/2014/main" id="{FBA3668B-BFC4-4395-B595-20E52CDD90F7}"/>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aphicFrame>
        <p:nvGraphicFramePr>
          <p:cNvPr id="207884" name="Object 2">
            <a:extLst>
              <a:ext uri="{FF2B5EF4-FFF2-40B4-BE49-F238E27FC236}">
                <a16:creationId xmlns:a16="http://schemas.microsoft.com/office/drawing/2014/main" id="{2360413B-62A1-40A5-8D02-58B3B7289322}"/>
              </a:ext>
            </a:extLst>
          </p:cNvPr>
          <p:cNvGraphicFramePr>
            <a:graphicFrameLocks noGrp="1" noChangeAspect="1"/>
          </p:cNvGraphicFramePr>
          <p:nvPr>
            <p:ph idx="1"/>
          </p:nvPr>
        </p:nvGraphicFramePr>
        <p:xfrm>
          <a:off x="530225" y="1914525"/>
          <a:ext cx="8080375" cy="4333875"/>
        </p:xfrm>
        <a:graphic>
          <a:graphicData uri="http://schemas.openxmlformats.org/presentationml/2006/ole">
            <mc:AlternateContent xmlns:mc="http://schemas.openxmlformats.org/markup-compatibility/2006">
              <mc:Choice xmlns:v="urn:schemas-microsoft-com:vml" Requires="v">
                <p:oleObj spid="_x0000_s58376" name="Bitmap Image" r:id="rId3" imgW="7209524" imgH="3866667" progId="PBrush">
                  <p:embed/>
                </p:oleObj>
              </mc:Choice>
              <mc:Fallback>
                <p:oleObj name="Bitmap Image" r:id="rId3" imgW="7209524" imgH="3866667" progId="PBrush">
                  <p:embed/>
                  <p:pic>
                    <p:nvPicPr>
                      <p:cNvPr id="0" name="Picture 5"/>
                      <p:cNvPicPr>
                        <a:picLocks noGrp="1" noChangeAspect="1" noChangeArrowheads="1"/>
                      </p:cNvPicPr>
                      <p:nvPr/>
                    </p:nvPicPr>
                    <p:blipFill>
                      <a:blip r:embed="rId4">
                        <a:lum bright="-12000" contrast="30000"/>
                        <a:extLst>
                          <a:ext uri="{28A0092B-C50C-407E-A947-70E740481C1C}">
                            <a14:useLocalDpi xmlns:a14="http://schemas.microsoft.com/office/drawing/2010/main" val="0"/>
                          </a:ext>
                        </a:extLst>
                      </a:blip>
                      <a:srcRect/>
                      <a:stretch>
                        <a:fillRect/>
                      </a:stretch>
                    </p:blipFill>
                    <p:spPr bwMode="auto">
                      <a:xfrm>
                        <a:off x="530225" y="1914525"/>
                        <a:ext cx="8080375" cy="4333875"/>
                      </a:xfrm>
                      <a:prstGeom prst="rect">
                        <a:avLst/>
                      </a:prstGeom>
                      <a:noFill/>
                      <a:ln w="28575">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799673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07874"/>
                                        </p:tgtEl>
                                        <p:attrNameLst>
                                          <p:attrName>style.visibility</p:attrName>
                                        </p:attrNameLst>
                                      </p:cBhvr>
                                      <p:to>
                                        <p:strVal val="visible"/>
                                      </p:to>
                                    </p:set>
                                    <p:animEffect transition="in" filter="wipe(down)">
                                      <p:cBhvr>
                                        <p:cTn id="7" dur="580">
                                          <p:stCondLst>
                                            <p:cond delay="0"/>
                                          </p:stCondLst>
                                        </p:cTn>
                                        <p:tgtEl>
                                          <p:spTgt spid="207874"/>
                                        </p:tgtEl>
                                      </p:cBhvr>
                                    </p:animEffect>
                                    <p:anim calcmode="lin" valueType="num">
                                      <p:cBhvr>
                                        <p:cTn id="8" dur="1822" tmFilter="0,0; 0.14,0.36; 0.43,0.73; 0.71,0.91; 1.0,1.0">
                                          <p:stCondLst>
                                            <p:cond delay="0"/>
                                          </p:stCondLst>
                                        </p:cTn>
                                        <p:tgtEl>
                                          <p:spTgt spid="2078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78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78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78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7874"/>
                                        </p:tgtEl>
                                        <p:attrNameLst>
                                          <p:attrName>ppt_y</p:attrName>
                                        </p:attrNameLst>
                                      </p:cBhvr>
                                      <p:tavLst>
                                        <p:tav tm="0" fmla="#ppt_y-sin(pi*$)/81">
                                          <p:val>
                                            <p:fltVal val="0"/>
                                          </p:val>
                                        </p:tav>
                                        <p:tav tm="100000">
                                          <p:val>
                                            <p:fltVal val="1"/>
                                          </p:val>
                                        </p:tav>
                                      </p:tavLst>
                                    </p:anim>
                                    <p:animScale>
                                      <p:cBhvr>
                                        <p:cTn id="13" dur="26">
                                          <p:stCondLst>
                                            <p:cond delay="650"/>
                                          </p:stCondLst>
                                        </p:cTn>
                                        <p:tgtEl>
                                          <p:spTgt spid="207874"/>
                                        </p:tgtEl>
                                      </p:cBhvr>
                                      <p:to x="100000" y="60000"/>
                                    </p:animScale>
                                    <p:animScale>
                                      <p:cBhvr>
                                        <p:cTn id="14" dur="166" decel="50000">
                                          <p:stCondLst>
                                            <p:cond delay="676"/>
                                          </p:stCondLst>
                                        </p:cTn>
                                        <p:tgtEl>
                                          <p:spTgt spid="207874"/>
                                        </p:tgtEl>
                                      </p:cBhvr>
                                      <p:to x="100000" y="100000"/>
                                    </p:animScale>
                                    <p:animScale>
                                      <p:cBhvr>
                                        <p:cTn id="15" dur="26">
                                          <p:stCondLst>
                                            <p:cond delay="1312"/>
                                          </p:stCondLst>
                                        </p:cTn>
                                        <p:tgtEl>
                                          <p:spTgt spid="207874"/>
                                        </p:tgtEl>
                                      </p:cBhvr>
                                      <p:to x="100000" y="80000"/>
                                    </p:animScale>
                                    <p:animScale>
                                      <p:cBhvr>
                                        <p:cTn id="16" dur="166" decel="50000">
                                          <p:stCondLst>
                                            <p:cond delay="1338"/>
                                          </p:stCondLst>
                                        </p:cTn>
                                        <p:tgtEl>
                                          <p:spTgt spid="207874"/>
                                        </p:tgtEl>
                                      </p:cBhvr>
                                      <p:to x="100000" y="100000"/>
                                    </p:animScale>
                                    <p:animScale>
                                      <p:cBhvr>
                                        <p:cTn id="17" dur="26">
                                          <p:stCondLst>
                                            <p:cond delay="1642"/>
                                          </p:stCondLst>
                                        </p:cTn>
                                        <p:tgtEl>
                                          <p:spTgt spid="207874"/>
                                        </p:tgtEl>
                                      </p:cBhvr>
                                      <p:to x="100000" y="90000"/>
                                    </p:animScale>
                                    <p:animScale>
                                      <p:cBhvr>
                                        <p:cTn id="18" dur="166" decel="50000">
                                          <p:stCondLst>
                                            <p:cond delay="1668"/>
                                          </p:stCondLst>
                                        </p:cTn>
                                        <p:tgtEl>
                                          <p:spTgt spid="207874"/>
                                        </p:tgtEl>
                                      </p:cBhvr>
                                      <p:to x="100000" y="100000"/>
                                    </p:animScale>
                                    <p:animScale>
                                      <p:cBhvr>
                                        <p:cTn id="19" dur="26">
                                          <p:stCondLst>
                                            <p:cond delay="1808"/>
                                          </p:stCondLst>
                                        </p:cTn>
                                        <p:tgtEl>
                                          <p:spTgt spid="207874"/>
                                        </p:tgtEl>
                                      </p:cBhvr>
                                      <p:to x="100000" y="95000"/>
                                    </p:animScale>
                                    <p:animScale>
                                      <p:cBhvr>
                                        <p:cTn id="20" dur="166" decel="50000">
                                          <p:stCondLst>
                                            <p:cond delay="1834"/>
                                          </p:stCondLst>
                                        </p:cTn>
                                        <p:tgtEl>
                                          <p:spTgt spid="207874"/>
                                        </p:tgtEl>
                                      </p:cBhvr>
                                      <p:to x="100000" y="100000"/>
                                    </p:animScale>
                                  </p:childTnLst>
                                </p:cTn>
                              </p:par>
                            </p:childTnLst>
                          </p:cTn>
                        </p:par>
                        <p:par>
                          <p:cTn id="21" fill="hold" nodeType="afterGroup">
                            <p:stCondLst>
                              <p:cond delay="2000"/>
                            </p:stCondLst>
                            <p:childTnLst>
                              <p:par>
                                <p:cTn id="22" presetID="40" presetClass="entr" presetSubtype="0" fill="hold" grpId="0" nodeType="afterEffect">
                                  <p:stCondLst>
                                    <p:cond delay="0"/>
                                  </p:stCondLst>
                                  <p:iterate type="lt">
                                    <p:tmPct val="10000"/>
                                  </p:iterate>
                                  <p:childTnLst>
                                    <p:set>
                                      <p:cBhvr>
                                        <p:cTn id="23" dur="1" fill="hold">
                                          <p:stCondLst>
                                            <p:cond delay="0"/>
                                          </p:stCondLst>
                                        </p:cTn>
                                        <p:tgtEl>
                                          <p:spTgt spid="207876"/>
                                        </p:tgtEl>
                                        <p:attrNameLst>
                                          <p:attrName>style.visibility</p:attrName>
                                        </p:attrNameLst>
                                      </p:cBhvr>
                                      <p:to>
                                        <p:strVal val="visible"/>
                                      </p:to>
                                    </p:set>
                                    <p:animEffect transition="in" filter="fade">
                                      <p:cBhvr>
                                        <p:cTn id="24" dur="500"/>
                                        <p:tgtEl>
                                          <p:spTgt spid="207876"/>
                                        </p:tgtEl>
                                      </p:cBhvr>
                                    </p:animEffect>
                                    <p:anim calcmode="lin" valueType="num">
                                      <p:cBhvr>
                                        <p:cTn id="25" dur="500" fill="hold"/>
                                        <p:tgtEl>
                                          <p:spTgt spid="207876"/>
                                        </p:tgtEl>
                                        <p:attrNameLst>
                                          <p:attrName>ppt_x</p:attrName>
                                        </p:attrNameLst>
                                      </p:cBhvr>
                                      <p:tavLst>
                                        <p:tav tm="0">
                                          <p:val>
                                            <p:strVal val="#ppt_x-.1"/>
                                          </p:val>
                                        </p:tav>
                                        <p:tav tm="100000">
                                          <p:val>
                                            <p:strVal val="#ppt_x"/>
                                          </p:val>
                                        </p:tav>
                                      </p:tavLst>
                                    </p:anim>
                                    <p:anim calcmode="lin" valueType="num">
                                      <p:cBhvr>
                                        <p:cTn id="26" dur="500" fill="hold"/>
                                        <p:tgtEl>
                                          <p:spTgt spid="207876"/>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4300"/>
                            </p:stCondLst>
                            <p:childTnLst>
                              <p:par>
                                <p:cTn id="28" presetID="20" presetClass="entr" presetSubtype="0" fill="hold" nodeType="afterEffect">
                                  <p:stCondLst>
                                    <p:cond delay="0"/>
                                  </p:stCondLst>
                                  <p:childTnLst>
                                    <p:set>
                                      <p:cBhvr>
                                        <p:cTn id="29" dur="1" fill="hold">
                                          <p:stCondLst>
                                            <p:cond delay="0"/>
                                          </p:stCondLst>
                                        </p:cTn>
                                        <p:tgtEl>
                                          <p:spTgt spid="207884"/>
                                        </p:tgtEl>
                                        <p:attrNameLst>
                                          <p:attrName>style.visibility</p:attrName>
                                        </p:attrNameLst>
                                      </p:cBhvr>
                                      <p:to>
                                        <p:strVal val="visible"/>
                                      </p:to>
                                    </p:set>
                                    <p:animEffect transition="in" filter="wedge">
                                      <p:cBhvr>
                                        <p:cTn id="30" dur="2000"/>
                                        <p:tgtEl>
                                          <p:spTgt spid="207884"/>
                                        </p:tgtEl>
                                      </p:cBhvr>
                                    </p:animEffect>
                                  </p:childTnLst>
                                </p:cTn>
                              </p:par>
                            </p:childTnLst>
                          </p:cTn>
                        </p:par>
                        <p:par>
                          <p:cTn id="31" fill="hold" nodeType="afterGroup">
                            <p:stCondLst>
                              <p:cond delay="630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p:bldP spid="207876" grpId="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C9FA3AEF-26C6-4D96-A373-E702207993F6}"/>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32BC9539-6B8C-4167-93D2-6A18FB4E6487}" type="slidenum">
              <a:rPr lang="en-US" altLang="en-US">
                <a:latin typeface="Garamond" panose="02020404030301010803" pitchFamily="18" charset="0"/>
              </a:rPr>
              <a:pPr eaLnBrk="1" hangingPunct="1"/>
              <a:t>89</a:t>
            </a:fld>
            <a:endParaRPr lang="en-US" altLang="en-US">
              <a:latin typeface="Garamond" panose="02020404030301010803" pitchFamily="18" charset="0"/>
            </a:endParaRPr>
          </a:p>
        </p:txBody>
      </p:sp>
      <p:sp>
        <p:nvSpPr>
          <p:cNvPr id="208898" name="Rectangle 2">
            <a:extLst>
              <a:ext uri="{FF2B5EF4-FFF2-40B4-BE49-F238E27FC236}">
                <a16:creationId xmlns:a16="http://schemas.microsoft.com/office/drawing/2014/main" id="{73B5D53E-2024-4653-A787-285FEA8B3B35}"/>
              </a:ext>
            </a:extLst>
          </p:cNvPr>
          <p:cNvSpPr>
            <a:spLocks noGrp="1" noChangeArrowheads="1"/>
          </p:cNvSpPr>
          <p:nvPr>
            <p:ph type="title"/>
          </p:nvPr>
        </p:nvSpPr>
        <p:spPr/>
        <p:txBody>
          <a:bodyPr/>
          <a:lstStyle/>
          <a:p>
            <a:r>
              <a:rPr lang="en-US" altLang="en-US" sz="3800" b="1">
                <a:solidFill>
                  <a:srgbClr val="0066FF"/>
                </a:solidFill>
                <a:latin typeface="Times New Roman" panose="02020603050405020304" pitchFamily="18" charset="0"/>
              </a:rPr>
              <a:t>Solution :</a:t>
            </a:r>
          </a:p>
        </p:txBody>
      </p:sp>
      <p:sp>
        <p:nvSpPr>
          <p:cNvPr id="208901" name="Text Box 5">
            <a:extLst>
              <a:ext uri="{FF2B5EF4-FFF2-40B4-BE49-F238E27FC236}">
                <a16:creationId xmlns:a16="http://schemas.microsoft.com/office/drawing/2014/main" id="{321B4E90-8ED1-4506-943D-558CE66EC1E2}"/>
              </a:ext>
            </a:extLst>
          </p:cNvPr>
          <p:cNvSpPr txBox="1">
            <a:spLocks noChangeArrowheads="1"/>
          </p:cNvSpPr>
          <p:nvPr/>
        </p:nvSpPr>
        <p:spPr bwMode="auto">
          <a:xfrm>
            <a:off x="2667000" y="685800"/>
            <a:ext cx="396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3200">
                <a:solidFill>
                  <a:schemeClr val="tx2"/>
                </a:solidFill>
              </a:rPr>
              <a:t>First Method</a:t>
            </a:r>
          </a:p>
        </p:txBody>
      </p:sp>
      <p:sp>
        <p:nvSpPr>
          <p:cNvPr id="208902" name="Text Box 6">
            <a:extLst>
              <a:ext uri="{FF2B5EF4-FFF2-40B4-BE49-F238E27FC236}">
                <a16:creationId xmlns:a16="http://schemas.microsoft.com/office/drawing/2014/main" id="{1502B57A-5355-45AE-AE57-CE59731B07D3}"/>
              </a:ext>
            </a:extLst>
          </p:cNvPr>
          <p:cNvSpPr txBox="1">
            <a:spLocks noChangeArrowheads="1"/>
          </p:cNvSpPr>
          <p:nvPr/>
        </p:nvSpPr>
        <p:spPr bwMode="auto">
          <a:xfrm>
            <a:off x="609600" y="1219200"/>
            <a:ext cx="800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Transform the 13-V source and series 5-S resistor to an equivalent current source of 65 A and a parallel resistor of 5 S </a:t>
            </a:r>
          </a:p>
        </p:txBody>
      </p:sp>
      <p:pic>
        <p:nvPicPr>
          <p:cNvPr id="208903" name="Picture 7">
            <a:extLst>
              <a:ext uri="{FF2B5EF4-FFF2-40B4-BE49-F238E27FC236}">
                <a16:creationId xmlns:a16="http://schemas.microsoft.com/office/drawing/2014/main" id="{74D3EE96-DD90-4D1D-89A1-39A734E920DF}"/>
              </a:ext>
            </a:extLst>
          </p:cNvPr>
          <p:cNvPicPr>
            <a:picLocks noGrp="1" noChangeAspect="1" noChangeArrowheads="1"/>
          </p:cNvPicPr>
          <p:nvPr>
            <p:ph idx="1"/>
          </p:nvPr>
        </p:nvPicPr>
        <p:blipFill>
          <a:blip r:embed="rId2">
            <a:lum bright="-36000" contrast="60000"/>
            <a:extLst>
              <a:ext uri="{28A0092B-C50C-407E-A947-70E740481C1C}">
                <a14:useLocalDpi xmlns:a14="http://schemas.microsoft.com/office/drawing/2010/main" val="0"/>
              </a:ext>
            </a:extLst>
          </a:blip>
          <a:srcRect l="-1852" t="-2740" r="7408" b="-2740"/>
          <a:stretch>
            <a:fillRect/>
          </a:stretch>
        </p:blipFill>
        <p:spPr>
          <a:xfrm>
            <a:off x="1219200" y="2749550"/>
            <a:ext cx="6553200" cy="3498850"/>
          </a:xfrm>
          <a:noFill/>
          <a:ln w="28575">
            <a:solidFill>
              <a:srgbClr val="0066FF"/>
            </a:solidFill>
            <a:miter lim="800000"/>
            <a:headEnd/>
            <a:tailEnd/>
          </a:ln>
        </p:spPr>
      </p:pic>
      <p:grpSp>
        <p:nvGrpSpPr>
          <p:cNvPr id="2" name="Group 10">
            <a:extLst>
              <a:ext uri="{FF2B5EF4-FFF2-40B4-BE49-F238E27FC236}">
                <a16:creationId xmlns:a16="http://schemas.microsoft.com/office/drawing/2014/main" id="{211C982E-1F80-4F15-969A-FF3BAE00C188}"/>
              </a:ext>
            </a:extLst>
          </p:cNvPr>
          <p:cNvGrpSpPr>
            <a:grpSpLocks/>
          </p:cNvGrpSpPr>
          <p:nvPr/>
        </p:nvGrpSpPr>
        <p:grpSpPr bwMode="auto">
          <a:xfrm>
            <a:off x="6324600" y="6477000"/>
            <a:ext cx="2057400" cy="396875"/>
            <a:chOff x="2304" y="4032"/>
            <a:chExt cx="1296" cy="294"/>
          </a:xfrm>
        </p:grpSpPr>
        <p:sp>
          <p:nvSpPr>
            <p:cNvPr id="99338" name="AutoShape 11">
              <a:extLst>
                <a:ext uri="{FF2B5EF4-FFF2-40B4-BE49-F238E27FC236}">
                  <a16:creationId xmlns:a16="http://schemas.microsoft.com/office/drawing/2014/main" id="{776F339F-A061-4CDC-AAD6-61BA21FE5F7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99339" name="Text Box 12">
              <a:extLst>
                <a:ext uri="{FF2B5EF4-FFF2-40B4-BE49-F238E27FC236}">
                  <a16:creationId xmlns:a16="http://schemas.microsoft.com/office/drawing/2014/main" id="{8607744C-A4BA-4EE7-BC47-FD25874553B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Tree>
    <p:extLst>
      <p:ext uri="{BB962C8B-B14F-4D97-AF65-F5344CB8AC3E}">
        <p14:creationId xmlns:p14="http://schemas.microsoft.com/office/powerpoint/2010/main" val="477856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wipe(down)">
                                      <p:cBhvr>
                                        <p:cTn id="7" dur="580">
                                          <p:stCondLst>
                                            <p:cond delay="0"/>
                                          </p:stCondLst>
                                        </p:cTn>
                                        <p:tgtEl>
                                          <p:spTgt spid="208898"/>
                                        </p:tgtEl>
                                      </p:cBhvr>
                                    </p:animEffect>
                                    <p:anim calcmode="lin" valueType="num">
                                      <p:cBhvr>
                                        <p:cTn id="8" dur="1822" tmFilter="0,0; 0.14,0.36; 0.43,0.73; 0.71,0.91; 1.0,1.0">
                                          <p:stCondLst>
                                            <p:cond delay="0"/>
                                          </p:stCondLst>
                                        </p:cTn>
                                        <p:tgtEl>
                                          <p:spTgt spid="20889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889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889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889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8898"/>
                                        </p:tgtEl>
                                        <p:attrNameLst>
                                          <p:attrName>ppt_y</p:attrName>
                                        </p:attrNameLst>
                                      </p:cBhvr>
                                      <p:tavLst>
                                        <p:tav tm="0" fmla="#ppt_y-sin(pi*$)/81">
                                          <p:val>
                                            <p:fltVal val="0"/>
                                          </p:val>
                                        </p:tav>
                                        <p:tav tm="100000">
                                          <p:val>
                                            <p:fltVal val="1"/>
                                          </p:val>
                                        </p:tav>
                                      </p:tavLst>
                                    </p:anim>
                                    <p:animScale>
                                      <p:cBhvr>
                                        <p:cTn id="13" dur="26">
                                          <p:stCondLst>
                                            <p:cond delay="650"/>
                                          </p:stCondLst>
                                        </p:cTn>
                                        <p:tgtEl>
                                          <p:spTgt spid="208898"/>
                                        </p:tgtEl>
                                      </p:cBhvr>
                                      <p:to x="100000" y="60000"/>
                                    </p:animScale>
                                    <p:animScale>
                                      <p:cBhvr>
                                        <p:cTn id="14" dur="166" decel="50000">
                                          <p:stCondLst>
                                            <p:cond delay="676"/>
                                          </p:stCondLst>
                                        </p:cTn>
                                        <p:tgtEl>
                                          <p:spTgt spid="208898"/>
                                        </p:tgtEl>
                                      </p:cBhvr>
                                      <p:to x="100000" y="100000"/>
                                    </p:animScale>
                                    <p:animScale>
                                      <p:cBhvr>
                                        <p:cTn id="15" dur="26">
                                          <p:stCondLst>
                                            <p:cond delay="1312"/>
                                          </p:stCondLst>
                                        </p:cTn>
                                        <p:tgtEl>
                                          <p:spTgt spid="208898"/>
                                        </p:tgtEl>
                                      </p:cBhvr>
                                      <p:to x="100000" y="80000"/>
                                    </p:animScale>
                                    <p:animScale>
                                      <p:cBhvr>
                                        <p:cTn id="16" dur="166" decel="50000">
                                          <p:stCondLst>
                                            <p:cond delay="1338"/>
                                          </p:stCondLst>
                                        </p:cTn>
                                        <p:tgtEl>
                                          <p:spTgt spid="208898"/>
                                        </p:tgtEl>
                                      </p:cBhvr>
                                      <p:to x="100000" y="100000"/>
                                    </p:animScale>
                                    <p:animScale>
                                      <p:cBhvr>
                                        <p:cTn id="17" dur="26">
                                          <p:stCondLst>
                                            <p:cond delay="1642"/>
                                          </p:stCondLst>
                                        </p:cTn>
                                        <p:tgtEl>
                                          <p:spTgt spid="208898"/>
                                        </p:tgtEl>
                                      </p:cBhvr>
                                      <p:to x="100000" y="90000"/>
                                    </p:animScale>
                                    <p:animScale>
                                      <p:cBhvr>
                                        <p:cTn id="18" dur="166" decel="50000">
                                          <p:stCondLst>
                                            <p:cond delay="1668"/>
                                          </p:stCondLst>
                                        </p:cTn>
                                        <p:tgtEl>
                                          <p:spTgt spid="208898"/>
                                        </p:tgtEl>
                                      </p:cBhvr>
                                      <p:to x="100000" y="100000"/>
                                    </p:animScale>
                                    <p:animScale>
                                      <p:cBhvr>
                                        <p:cTn id="19" dur="26">
                                          <p:stCondLst>
                                            <p:cond delay="1808"/>
                                          </p:stCondLst>
                                        </p:cTn>
                                        <p:tgtEl>
                                          <p:spTgt spid="208898"/>
                                        </p:tgtEl>
                                      </p:cBhvr>
                                      <p:to x="100000" y="95000"/>
                                    </p:animScale>
                                    <p:animScale>
                                      <p:cBhvr>
                                        <p:cTn id="20" dur="166" decel="50000">
                                          <p:stCondLst>
                                            <p:cond delay="1834"/>
                                          </p:stCondLst>
                                        </p:cTn>
                                        <p:tgtEl>
                                          <p:spTgt spid="208898"/>
                                        </p:tgtEl>
                                      </p:cBhvr>
                                      <p:to x="100000" y="100000"/>
                                    </p:animScale>
                                  </p:childTnLst>
                                </p:cTn>
                              </p:par>
                            </p:childTnLst>
                          </p:cTn>
                        </p:par>
                        <p:par>
                          <p:cTn id="21" fill="hold" nodeType="afterGroup">
                            <p:stCondLst>
                              <p:cond delay="2000"/>
                            </p:stCondLst>
                            <p:childTnLst>
                              <p:par>
                                <p:cTn id="22" presetID="51" presetClass="entr" presetSubtype="0" fill="hold" grpId="0" nodeType="afterEffect">
                                  <p:stCondLst>
                                    <p:cond delay="0"/>
                                  </p:stCondLst>
                                  <p:childTnLst>
                                    <p:set>
                                      <p:cBhvr>
                                        <p:cTn id="23" dur="1" fill="hold">
                                          <p:stCondLst>
                                            <p:cond delay="0"/>
                                          </p:stCondLst>
                                        </p:cTn>
                                        <p:tgtEl>
                                          <p:spTgt spid="208901"/>
                                        </p:tgtEl>
                                        <p:attrNameLst>
                                          <p:attrName>style.visibility</p:attrName>
                                        </p:attrNameLst>
                                      </p:cBhvr>
                                      <p:to>
                                        <p:strVal val="visible"/>
                                      </p:to>
                                    </p:set>
                                    <p:animEffect transition="in" filter="fade">
                                      <p:cBhvr>
                                        <p:cTn id="24" dur="770" decel="100000"/>
                                        <p:tgtEl>
                                          <p:spTgt spid="208901"/>
                                        </p:tgtEl>
                                      </p:cBhvr>
                                    </p:animEffect>
                                    <p:animScale>
                                      <p:cBhvr>
                                        <p:cTn id="25" dur="770" decel="100000"/>
                                        <p:tgtEl>
                                          <p:spTgt spid="208901"/>
                                        </p:tgtEl>
                                      </p:cBhvr>
                                      <p:from x="10000" y="10000"/>
                                      <p:to x="200000" y="450000"/>
                                    </p:animScale>
                                    <p:animScale>
                                      <p:cBhvr>
                                        <p:cTn id="26" dur="1230" accel="100000" fill="hold">
                                          <p:stCondLst>
                                            <p:cond delay="770"/>
                                          </p:stCondLst>
                                        </p:cTn>
                                        <p:tgtEl>
                                          <p:spTgt spid="208901"/>
                                        </p:tgtEl>
                                      </p:cBhvr>
                                      <p:from x="200000" y="450000"/>
                                      <p:to x="100000" y="100000"/>
                                    </p:animScale>
                                    <p:set>
                                      <p:cBhvr>
                                        <p:cTn id="27" dur="770" fill="hold"/>
                                        <p:tgtEl>
                                          <p:spTgt spid="208901"/>
                                        </p:tgtEl>
                                        <p:attrNameLst>
                                          <p:attrName>ppt_x</p:attrName>
                                        </p:attrNameLst>
                                      </p:cBhvr>
                                      <p:to>
                                        <p:strVal val="(0.5)"/>
                                      </p:to>
                                    </p:set>
                                    <p:anim from="(0.5)" to="(#ppt_x)" calcmode="lin" valueType="num">
                                      <p:cBhvr>
                                        <p:cTn id="28" dur="1230" accel="100000" fill="hold">
                                          <p:stCondLst>
                                            <p:cond delay="770"/>
                                          </p:stCondLst>
                                        </p:cTn>
                                        <p:tgtEl>
                                          <p:spTgt spid="208901"/>
                                        </p:tgtEl>
                                        <p:attrNameLst>
                                          <p:attrName>ppt_x</p:attrName>
                                        </p:attrNameLst>
                                      </p:cBhvr>
                                    </p:anim>
                                    <p:set>
                                      <p:cBhvr>
                                        <p:cTn id="29" dur="770" fill="hold"/>
                                        <p:tgtEl>
                                          <p:spTgt spid="208901"/>
                                        </p:tgtEl>
                                        <p:attrNameLst>
                                          <p:attrName>ppt_y</p:attrName>
                                        </p:attrNameLst>
                                      </p:cBhvr>
                                      <p:to>
                                        <p:strVal val="(#ppt_y+0.4)"/>
                                      </p:to>
                                    </p:set>
                                    <p:anim from="(#ppt_y+0.4)" to="(#ppt_y)" calcmode="lin" valueType="num">
                                      <p:cBhvr>
                                        <p:cTn id="30" dur="1230" accel="100000" fill="hold">
                                          <p:stCondLst>
                                            <p:cond delay="770"/>
                                          </p:stCondLst>
                                        </p:cTn>
                                        <p:tgtEl>
                                          <p:spTgt spid="208901"/>
                                        </p:tgtEl>
                                        <p:attrNameLst>
                                          <p:attrName>ppt_y</p:attrName>
                                        </p:attrNameLst>
                                      </p:cBhvr>
                                    </p:anim>
                                  </p:childTnLst>
                                </p:cTn>
                              </p:par>
                            </p:childTnLst>
                          </p:cTn>
                        </p:par>
                        <p:par>
                          <p:cTn id="31" fill="hold" nodeType="afterGroup">
                            <p:stCondLst>
                              <p:cond delay="4000"/>
                            </p:stCondLst>
                            <p:childTnLst>
                              <p:par>
                                <p:cTn id="32" presetID="40" presetClass="entr" presetSubtype="0" fill="hold" grpId="0" nodeType="afterEffect">
                                  <p:stCondLst>
                                    <p:cond delay="0"/>
                                  </p:stCondLst>
                                  <p:iterate type="lt">
                                    <p:tmPct val="10000"/>
                                  </p:iterate>
                                  <p:childTnLst>
                                    <p:set>
                                      <p:cBhvr>
                                        <p:cTn id="33" dur="1" fill="hold">
                                          <p:stCondLst>
                                            <p:cond delay="0"/>
                                          </p:stCondLst>
                                        </p:cTn>
                                        <p:tgtEl>
                                          <p:spTgt spid="208902"/>
                                        </p:tgtEl>
                                        <p:attrNameLst>
                                          <p:attrName>style.visibility</p:attrName>
                                        </p:attrNameLst>
                                      </p:cBhvr>
                                      <p:to>
                                        <p:strVal val="visible"/>
                                      </p:to>
                                    </p:set>
                                    <p:animEffect transition="in" filter="fade">
                                      <p:cBhvr>
                                        <p:cTn id="34" dur="500"/>
                                        <p:tgtEl>
                                          <p:spTgt spid="208902"/>
                                        </p:tgtEl>
                                      </p:cBhvr>
                                    </p:animEffect>
                                    <p:anim calcmode="lin" valueType="num">
                                      <p:cBhvr>
                                        <p:cTn id="35" dur="500" fill="hold"/>
                                        <p:tgtEl>
                                          <p:spTgt spid="208902"/>
                                        </p:tgtEl>
                                        <p:attrNameLst>
                                          <p:attrName>ppt_x</p:attrName>
                                        </p:attrNameLst>
                                      </p:cBhvr>
                                      <p:tavLst>
                                        <p:tav tm="0">
                                          <p:val>
                                            <p:strVal val="#ppt_x-.1"/>
                                          </p:val>
                                        </p:tav>
                                        <p:tav tm="100000">
                                          <p:val>
                                            <p:strVal val="#ppt_x"/>
                                          </p:val>
                                        </p:tav>
                                      </p:tavLst>
                                    </p:anim>
                                    <p:anim calcmode="lin" valueType="num">
                                      <p:cBhvr>
                                        <p:cTn id="36" dur="500" fill="hold"/>
                                        <p:tgtEl>
                                          <p:spTgt spid="208902"/>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9350"/>
                            </p:stCondLst>
                            <p:childTnLst>
                              <p:par>
                                <p:cTn id="38" presetID="8" presetClass="entr" presetSubtype="16" fill="hold" nodeType="afterEffect">
                                  <p:stCondLst>
                                    <p:cond delay="0"/>
                                  </p:stCondLst>
                                  <p:childTnLst>
                                    <p:set>
                                      <p:cBhvr>
                                        <p:cTn id="39" dur="1" fill="hold">
                                          <p:stCondLst>
                                            <p:cond delay="0"/>
                                          </p:stCondLst>
                                        </p:cTn>
                                        <p:tgtEl>
                                          <p:spTgt spid="208903"/>
                                        </p:tgtEl>
                                        <p:attrNameLst>
                                          <p:attrName>style.visibility</p:attrName>
                                        </p:attrNameLst>
                                      </p:cBhvr>
                                      <p:to>
                                        <p:strVal val="visible"/>
                                      </p:to>
                                    </p:set>
                                    <p:animEffect transition="in" filter="diamond(in)">
                                      <p:cBhvr>
                                        <p:cTn id="40" dur="2000"/>
                                        <p:tgtEl>
                                          <p:spTgt spid="208903"/>
                                        </p:tgtEl>
                                      </p:cBhvr>
                                    </p:animEffect>
                                  </p:childTnLst>
                                </p:cTn>
                              </p:par>
                            </p:childTnLst>
                          </p:cTn>
                        </p:par>
                        <p:par>
                          <p:cTn id="41" fill="hold" nodeType="afterGroup">
                            <p:stCondLst>
                              <p:cond delay="11350"/>
                            </p:stCondLst>
                            <p:childTnLst>
                              <p:par>
                                <p:cTn id="42" presetID="22" presetClass="entr" presetSubtype="8"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p:bldP spid="208901" grpId="0"/>
      <p:bldP spid="208902"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1913FF5F-B21F-45C5-983E-3686CEAB108C}"/>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193B522F-A4CC-4637-811C-CAAF05FA5C70}" type="slidenum">
              <a:rPr lang="en-US" altLang="en-US">
                <a:latin typeface="Garamond" panose="02020404030301010803" pitchFamily="18" charset="0"/>
              </a:rPr>
              <a:pPr eaLnBrk="1" hangingPunct="1"/>
              <a:t>9</a:t>
            </a:fld>
            <a:endParaRPr lang="en-US" altLang="en-US">
              <a:latin typeface="Garamond" panose="02020404030301010803" pitchFamily="18" charset="0"/>
            </a:endParaRPr>
          </a:p>
        </p:txBody>
      </p:sp>
      <p:sp>
        <p:nvSpPr>
          <p:cNvPr id="167940" name="Text Box 4">
            <a:extLst>
              <a:ext uri="{FF2B5EF4-FFF2-40B4-BE49-F238E27FC236}">
                <a16:creationId xmlns:a16="http://schemas.microsoft.com/office/drawing/2014/main" id="{31ACDA7A-178B-45F3-B783-173E8D641365}"/>
              </a:ext>
            </a:extLst>
          </p:cNvPr>
          <p:cNvSpPr txBox="1">
            <a:spLocks noChangeArrowheads="1"/>
          </p:cNvSpPr>
          <p:nvPr/>
        </p:nvSpPr>
        <p:spPr bwMode="auto">
          <a:xfrm>
            <a:off x="543340" y="100585"/>
            <a:ext cx="838200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altLang="en-US" sz="3200" dirty="0"/>
              <a:t>Any one of the following two rules can be followed :</a:t>
            </a:r>
          </a:p>
          <a:p>
            <a:pPr eaLnBrk="1" hangingPunct="1"/>
            <a:r>
              <a:rPr lang="en-US" altLang="en-US" sz="3200" b="1" dirty="0">
                <a:solidFill>
                  <a:srgbClr val="008000"/>
                </a:solidFill>
              </a:rPr>
              <a:t>(</a:t>
            </a:r>
            <a:r>
              <a:rPr lang="en-US" altLang="en-US" sz="3200" b="1" i="1" dirty="0" err="1">
                <a:solidFill>
                  <a:srgbClr val="008000"/>
                </a:solidFill>
              </a:rPr>
              <a:t>i</a:t>
            </a:r>
            <a:r>
              <a:rPr lang="en-US" altLang="en-US" sz="3200" b="1" dirty="0">
                <a:solidFill>
                  <a:srgbClr val="008000"/>
                </a:solidFill>
              </a:rPr>
              <a:t>) </a:t>
            </a:r>
            <a:r>
              <a:rPr lang="en-US" altLang="en-US" sz="3200" b="1" i="1" dirty="0">
                <a:solidFill>
                  <a:srgbClr val="008000"/>
                </a:solidFill>
              </a:rPr>
              <a:t>Rule </a:t>
            </a:r>
            <a:r>
              <a:rPr lang="en-US" altLang="en-US" sz="3200" b="1" dirty="0">
                <a:solidFill>
                  <a:srgbClr val="008000"/>
                </a:solidFill>
              </a:rPr>
              <a:t>1 :</a:t>
            </a:r>
            <a:r>
              <a:rPr lang="en-US" altLang="en-US" sz="3200" b="1" dirty="0"/>
              <a:t> </a:t>
            </a:r>
            <a:r>
              <a:rPr lang="en-US" altLang="en-US" sz="3200" dirty="0"/>
              <a:t>While travelling, if you meet a </a:t>
            </a:r>
            <a:r>
              <a:rPr lang="en-US" altLang="en-US" sz="3200" i="1" dirty="0"/>
              <a:t>voltage rise</a:t>
            </a:r>
            <a:r>
              <a:rPr lang="en-US" altLang="en-US" sz="3200" dirty="0"/>
              <a:t>, write the voltage with </a:t>
            </a:r>
            <a:r>
              <a:rPr lang="en-US" altLang="en-US" sz="3200" i="1" dirty="0"/>
              <a:t>positive </a:t>
            </a:r>
            <a:r>
              <a:rPr lang="en-US" altLang="en-US" sz="3200" dirty="0"/>
              <a:t>sign ; if you meet a </a:t>
            </a:r>
            <a:r>
              <a:rPr lang="en-US" altLang="en-US" sz="3200" i="1" dirty="0"/>
              <a:t>voltage drop</a:t>
            </a:r>
            <a:r>
              <a:rPr lang="en-US" altLang="en-US" sz="3200" dirty="0"/>
              <a:t>, write the voltage with </a:t>
            </a:r>
            <a:r>
              <a:rPr lang="en-US" altLang="en-US" sz="3200" i="1" dirty="0"/>
              <a:t>negative</a:t>
            </a:r>
            <a:r>
              <a:rPr lang="en-US" altLang="en-US" sz="3200" dirty="0"/>
              <a:t> sign. </a:t>
            </a:r>
          </a:p>
          <a:p>
            <a:pPr eaLnBrk="1" hangingPunct="1"/>
            <a:r>
              <a:rPr lang="en-US" altLang="en-US" sz="3200" dirty="0"/>
              <a:t> </a:t>
            </a:r>
            <a:r>
              <a:rPr lang="en-US" altLang="en-US" sz="3200" b="1" dirty="0">
                <a:solidFill>
                  <a:srgbClr val="008000"/>
                </a:solidFill>
              </a:rPr>
              <a:t>(</a:t>
            </a:r>
            <a:r>
              <a:rPr lang="en-US" altLang="en-US" sz="3200" b="1" i="1" dirty="0">
                <a:solidFill>
                  <a:srgbClr val="008000"/>
                </a:solidFill>
              </a:rPr>
              <a:t>ii</a:t>
            </a:r>
            <a:r>
              <a:rPr lang="en-US" altLang="en-US" sz="3200" b="1" dirty="0">
                <a:solidFill>
                  <a:srgbClr val="008000"/>
                </a:solidFill>
              </a:rPr>
              <a:t>) </a:t>
            </a:r>
            <a:r>
              <a:rPr lang="en-US" altLang="en-US" sz="3200" b="1" i="1" dirty="0">
                <a:solidFill>
                  <a:srgbClr val="008000"/>
                </a:solidFill>
              </a:rPr>
              <a:t>Rule </a:t>
            </a:r>
            <a:r>
              <a:rPr lang="en-US" altLang="en-US" sz="3200" b="1" dirty="0">
                <a:solidFill>
                  <a:srgbClr val="008000"/>
                </a:solidFill>
              </a:rPr>
              <a:t>2 :</a:t>
            </a:r>
            <a:r>
              <a:rPr lang="en-US" altLang="en-US" sz="3200" b="1" dirty="0"/>
              <a:t> </a:t>
            </a:r>
            <a:r>
              <a:rPr lang="en-US" altLang="en-US" sz="3200" dirty="0"/>
              <a:t>While travelling, write the voltage with positive sign if + is encountered first;  write the voltage with negative sign if – is encountered first. </a:t>
            </a:r>
          </a:p>
        </p:txBody>
      </p:sp>
      <p:sp>
        <p:nvSpPr>
          <p:cNvPr id="167941" name="Text Box 5">
            <a:extLst>
              <a:ext uri="{FF2B5EF4-FFF2-40B4-BE49-F238E27FC236}">
                <a16:creationId xmlns:a16="http://schemas.microsoft.com/office/drawing/2014/main" id="{CBDFDA7D-F7AB-4716-B23D-2338277DF33F}"/>
              </a:ext>
            </a:extLst>
          </p:cNvPr>
          <p:cNvSpPr txBox="1">
            <a:spLocks noChangeArrowheads="1"/>
          </p:cNvSpPr>
          <p:nvPr/>
        </p:nvSpPr>
        <p:spPr bwMode="auto">
          <a:xfrm>
            <a:off x="79513" y="5118100"/>
            <a:ext cx="906448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dirty="0"/>
              <a:t>We shall be following Rule 1, as it has a strong </a:t>
            </a:r>
            <a:r>
              <a:rPr lang="en-US" altLang="en-US" sz="3200" dirty="0">
                <a:solidFill>
                  <a:srgbClr val="0033CC"/>
                </a:solidFill>
              </a:rPr>
              <a:t>analogy with the physical height (altitude)</a:t>
            </a:r>
            <a:r>
              <a:rPr lang="en-US" altLang="en-US" sz="3200" dirty="0"/>
              <a:t> of a place. </a:t>
            </a:r>
          </a:p>
        </p:txBody>
      </p:sp>
      <p:grpSp>
        <p:nvGrpSpPr>
          <p:cNvPr id="2" name="Group 6">
            <a:extLst>
              <a:ext uri="{FF2B5EF4-FFF2-40B4-BE49-F238E27FC236}">
                <a16:creationId xmlns:a16="http://schemas.microsoft.com/office/drawing/2014/main" id="{E81D8833-716C-4406-96A9-5D8126A52D92}"/>
              </a:ext>
            </a:extLst>
          </p:cNvPr>
          <p:cNvGrpSpPr>
            <a:grpSpLocks/>
          </p:cNvGrpSpPr>
          <p:nvPr/>
        </p:nvGrpSpPr>
        <p:grpSpPr bwMode="auto">
          <a:xfrm>
            <a:off x="6324600" y="6461125"/>
            <a:ext cx="2057400" cy="396875"/>
            <a:chOff x="2304" y="4032"/>
            <a:chExt cx="1296" cy="294"/>
          </a:xfrm>
        </p:grpSpPr>
        <p:sp>
          <p:nvSpPr>
            <p:cNvPr id="35848" name="AutoShape 7">
              <a:extLst>
                <a:ext uri="{FF2B5EF4-FFF2-40B4-BE49-F238E27FC236}">
                  <a16:creationId xmlns:a16="http://schemas.microsoft.com/office/drawing/2014/main" id="{50DDFC53-99BB-40A5-8FC1-40D3664BFA4B}"/>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35849" name="Text Box 8">
              <a:extLst>
                <a:ext uri="{FF2B5EF4-FFF2-40B4-BE49-F238E27FC236}">
                  <a16:creationId xmlns:a16="http://schemas.microsoft.com/office/drawing/2014/main" id="{945B805C-801A-4A26-9AE8-971B91A23C9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b="1">
                  <a:solidFill>
                    <a:srgbClr val="0000CC"/>
                  </a:solidFill>
                  <a:latin typeface="Arial" panose="020B0604020202020204" pitchFamily="34" charset="0"/>
                </a:rPr>
                <a:t> Next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2000"/>
                                  </p:stCondLst>
                                  <p:iterate type="lt">
                                    <p:tmPct val="50000"/>
                                  </p:iterate>
                                  <p:childTnLst>
                                    <p:set>
                                      <p:cBhvr>
                                        <p:cTn id="6" dur="1" fill="hold">
                                          <p:stCondLst>
                                            <p:cond delay="0"/>
                                          </p:stCondLst>
                                        </p:cTn>
                                        <p:tgtEl>
                                          <p:spTgt spid="167940"/>
                                        </p:tgtEl>
                                        <p:attrNameLst>
                                          <p:attrName>style.visibility</p:attrName>
                                        </p:attrNameLst>
                                      </p:cBhvr>
                                      <p:to>
                                        <p:strVal val="visible"/>
                                      </p:to>
                                    </p:set>
                                    <p:anim calcmode="discrete" valueType="clr">
                                      <p:cBhvr override="childStyle">
                                        <p:cTn id="7" dur="80"/>
                                        <p:tgtEl>
                                          <p:spTgt spid="16794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67940"/>
                                        </p:tgtEl>
                                        <p:attrNameLst>
                                          <p:attrName>fillcolor</p:attrName>
                                        </p:attrNameLst>
                                      </p:cBhvr>
                                      <p:tavLst>
                                        <p:tav tm="0">
                                          <p:val>
                                            <p:clrVal>
                                              <a:schemeClr val="accent2"/>
                                            </p:clrVal>
                                          </p:val>
                                        </p:tav>
                                        <p:tav tm="50000">
                                          <p:val>
                                            <p:clrVal>
                                              <a:schemeClr val="hlink"/>
                                            </p:clrVal>
                                          </p:val>
                                        </p:tav>
                                      </p:tavLst>
                                    </p:anim>
                                    <p:set>
                                      <p:cBhvr>
                                        <p:cTn id="9" dur="80"/>
                                        <p:tgtEl>
                                          <p:spTgt spid="16794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167941"/>
                                        </p:tgtEl>
                                        <p:attrNameLst>
                                          <p:attrName>style.visibility</p:attrName>
                                        </p:attrNameLst>
                                      </p:cBhvr>
                                      <p:to>
                                        <p:strVal val="visible"/>
                                      </p:to>
                                    </p:set>
                                    <p:anim calcmode="discrete" valueType="clr">
                                      <p:cBhvr override="childStyle">
                                        <p:cTn id="14" dur="80"/>
                                        <p:tgtEl>
                                          <p:spTgt spid="16794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67941"/>
                                        </p:tgtEl>
                                        <p:attrNameLst>
                                          <p:attrName>fillcolor</p:attrName>
                                        </p:attrNameLst>
                                      </p:cBhvr>
                                      <p:tavLst>
                                        <p:tav tm="0">
                                          <p:val>
                                            <p:clrVal>
                                              <a:schemeClr val="accent2"/>
                                            </p:clrVal>
                                          </p:val>
                                        </p:tav>
                                        <p:tav tm="50000">
                                          <p:val>
                                            <p:clrVal>
                                              <a:schemeClr val="hlink"/>
                                            </p:clrVal>
                                          </p:val>
                                        </p:tav>
                                      </p:tavLst>
                                    </p:anim>
                                    <p:set>
                                      <p:cBhvr>
                                        <p:cTn id="16" dur="80"/>
                                        <p:tgtEl>
                                          <p:spTgt spid="167941"/>
                                        </p:tgtEl>
                                        <p:attrNameLst>
                                          <p:attrName>fill.type</p:attrName>
                                        </p:attrNameLst>
                                      </p:cBhvr>
                                      <p:to>
                                        <p:strVal val="solid"/>
                                      </p:to>
                                    </p:set>
                                  </p:childTnLst>
                                </p:cTn>
                              </p:par>
                            </p:childTnLst>
                          </p:cTn>
                        </p:par>
                        <p:par>
                          <p:cTn id="17" fill="hold" nodeType="afterGroup">
                            <p:stCondLst>
                              <p:cond delay="3440"/>
                            </p:stCondLst>
                            <p:childTnLst>
                              <p:par>
                                <p:cTn id="18" presetID="22" presetClass="entr" presetSubtype="8"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p:bldP spid="16794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a:extLst>
              <a:ext uri="{FF2B5EF4-FFF2-40B4-BE49-F238E27FC236}">
                <a16:creationId xmlns:a16="http://schemas.microsoft.com/office/drawing/2014/main" id="{2C8A6135-E3EE-4177-87D6-7BF5893CAED0}"/>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CA723ED7-A035-47D0-B9DE-7ADF57940F2D}" type="slidenum">
              <a:rPr lang="en-US" altLang="en-US">
                <a:latin typeface="Garamond" panose="02020404030301010803" pitchFamily="18" charset="0"/>
              </a:rPr>
              <a:pPr eaLnBrk="1" hangingPunct="1"/>
              <a:t>90</a:t>
            </a:fld>
            <a:endParaRPr lang="en-US" altLang="en-US">
              <a:latin typeface="Garamond" panose="02020404030301010803" pitchFamily="18" charset="0"/>
            </a:endParaRPr>
          </a:p>
        </p:txBody>
      </p:sp>
      <p:sp>
        <p:nvSpPr>
          <p:cNvPr id="209923" name="Text Box 3">
            <a:extLst>
              <a:ext uri="{FF2B5EF4-FFF2-40B4-BE49-F238E27FC236}">
                <a16:creationId xmlns:a16="http://schemas.microsoft.com/office/drawing/2014/main" id="{1D172174-0AF8-4785-8131-050C34B66E9A}"/>
              </a:ext>
            </a:extLst>
          </p:cNvPr>
          <p:cNvSpPr txBox="1">
            <a:spLocks noChangeArrowheads="1"/>
          </p:cNvSpPr>
          <p:nvPr/>
        </p:nvSpPr>
        <p:spPr bwMode="auto">
          <a:xfrm>
            <a:off x="609600" y="685800"/>
            <a:ext cx="74676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t>Now, </a:t>
            </a:r>
            <a:r>
              <a:rPr lang="en-US" altLang="en-US" sz="3200">
                <a:solidFill>
                  <a:srgbClr val="FF3300"/>
                </a:solidFill>
              </a:rPr>
              <a:t>we can write the nodal equations in matrix form</a:t>
            </a:r>
            <a:r>
              <a:rPr lang="en-US" altLang="en-US" sz="3200"/>
              <a:t> for the two nodes just by inspection,</a:t>
            </a:r>
          </a:p>
        </p:txBody>
      </p:sp>
      <p:sp>
        <p:nvSpPr>
          <p:cNvPr id="25609" name="Rectangle 5">
            <a:extLst>
              <a:ext uri="{FF2B5EF4-FFF2-40B4-BE49-F238E27FC236}">
                <a16:creationId xmlns:a16="http://schemas.microsoft.com/office/drawing/2014/main" id="{6D93E03E-A4ED-418F-BC53-3BEDCA525136}"/>
              </a:ext>
            </a:extLst>
          </p:cNvPr>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09924" name="Object 2">
            <a:extLst>
              <a:ext uri="{FF2B5EF4-FFF2-40B4-BE49-F238E27FC236}">
                <a16:creationId xmlns:a16="http://schemas.microsoft.com/office/drawing/2014/main" id="{BD57E4C9-EDB5-4B82-9FA7-74AD7F579073}"/>
              </a:ext>
            </a:extLst>
          </p:cNvPr>
          <p:cNvGraphicFramePr>
            <a:graphicFrameLocks noChangeAspect="1"/>
          </p:cNvGraphicFramePr>
          <p:nvPr/>
        </p:nvGraphicFramePr>
        <p:xfrm>
          <a:off x="2362200" y="2362200"/>
          <a:ext cx="3733800" cy="1211263"/>
        </p:xfrm>
        <a:graphic>
          <a:graphicData uri="http://schemas.openxmlformats.org/presentationml/2006/ole">
            <mc:AlternateContent xmlns:mc="http://schemas.openxmlformats.org/markup-compatibility/2006">
              <mc:Choice xmlns:v="urn:schemas-microsoft-com:vml" Requires="v">
                <p:oleObj spid="_x0000_s59412" name="Equation" r:id="rId3" imgW="35356800" imgH="11582400" progId="Equation.DSMT4">
                  <p:embed/>
                </p:oleObj>
              </mc:Choice>
              <mc:Fallback>
                <p:oleObj name="Equation" r:id="rId3" imgW="35356800" imgH="11582400" progId="Equation.DSMT4">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362200"/>
                        <a:ext cx="3733800" cy="1211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0" name="Rectangle 7">
            <a:extLst>
              <a:ext uri="{FF2B5EF4-FFF2-40B4-BE49-F238E27FC236}">
                <a16:creationId xmlns:a16="http://schemas.microsoft.com/office/drawing/2014/main" id="{B2886008-685B-4F7A-809E-3B42B1B9CDD5}"/>
              </a:ext>
            </a:extLst>
          </p:cNvPr>
          <p:cNvSpPr>
            <a:spLocks noChangeArrowheads="1"/>
          </p:cNvSpPr>
          <p:nvPr/>
        </p:nvSpPr>
        <p:spPr bwMode="auto">
          <a:xfrm>
            <a:off x="0" y="3324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09926" name="Object 3">
            <a:extLst>
              <a:ext uri="{FF2B5EF4-FFF2-40B4-BE49-F238E27FC236}">
                <a16:creationId xmlns:a16="http://schemas.microsoft.com/office/drawing/2014/main" id="{4DB95F08-C71C-4420-837C-6A56E38F958E}"/>
              </a:ext>
            </a:extLst>
          </p:cNvPr>
          <p:cNvGraphicFramePr>
            <a:graphicFrameLocks noChangeAspect="1"/>
          </p:cNvGraphicFramePr>
          <p:nvPr/>
        </p:nvGraphicFramePr>
        <p:xfrm>
          <a:off x="912813" y="3657600"/>
          <a:ext cx="5792787" cy="527050"/>
        </p:xfrm>
        <a:graphic>
          <a:graphicData uri="http://schemas.openxmlformats.org/presentationml/2006/ole">
            <mc:AlternateContent xmlns:mc="http://schemas.openxmlformats.org/markup-compatibility/2006">
              <mc:Choice xmlns:v="urn:schemas-microsoft-com:vml" Requires="v">
                <p:oleObj spid="_x0000_s59413" name="Equation" r:id="rId5" imgW="57607200" imgH="5181600" progId="Equation.DSMT4">
                  <p:embed/>
                </p:oleObj>
              </mc:Choice>
              <mc:Fallback>
                <p:oleObj name="Equation" r:id="rId5" imgW="57607200" imgH="5181600" progId="Equation.DSMT4">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813" y="3657600"/>
                        <a:ext cx="5792787"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9928" name="Text Box 8">
            <a:extLst>
              <a:ext uri="{FF2B5EF4-FFF2-40B4-BE49-F238E27FC236}">
                <a16:creationId xmlns:a16="http://schemas.microsoft.com/office/drawing/2014/main" id="{A7781CE9-4A54-4B6F-876F-BAF81AF3A4EA}"/>
              </a:ext>
            </a:extLst>
          </p:cNvPr>
          <p:cNvSpPr txBox="1">
            <a:spLocks noChangeArrowheads="1"/>
          </p:cNvSpPr>
          <p:nvPr/>
        </p:nvSpPr>
        <p:spPr bwMode="auto">
          <a:xfrm>
            <a:off x="457200" y="4495800"/>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Now, from the original circuit shown, we get</a:t>
            </a:r>
          </a:p>
        </p:txBody>
      </p:sp>
      <p:sp>
        <p:nvSpPr>
          <p:cNvPr id="25612" name="Rectangle 10">
            <a:extLst>
              <a:ext uri="{FF2B5EF4-FFF2-40B4-BE49-F238E27FC236}">
                <a16:creationId xmlns:a16="http://schemas.microsoft.com/office/drawing/2014/main" id="{44A0B297-764C-4D23-A3B0-17FC3172FDED}"/>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09929" name="Object 4">
            <a:extLst>
              <a:ext uri="{FF2B5EF4-FFF2-40B4-BE49-F238E27FC236}">
                <a16:creationId xmlns:a16="http://schemas.microsoft.com/office/drawing/2014/main" id="{9FE6AA76-0D04-4056-85A0-88AD4AE98EBA}"/>
              </a:ext>
            </a:extLst>
          </p:cNvPr>
          <p:cNvGraphicFramePr>
            <a:graphicFrameLocks noChangeAspect="1"/>
          </p:cNvGraphicFramePr>
          <p:nvPr/>
        </p:nvGraphicFramePr>
        <p:xfrm>
          <a:off x="1676400" y="5105400"/>
          <a:ext cx="4191000" cy="563563"/>
        </p:xfrm>
        <a:graphic>
          <a:graphicData uri="http://schemas.openxmlformats.org/presentationml/2006/ole">
            <mc:AlternateContent xmlns:mc="http://schemas.openxmlformats.org/markup-compatibility/2006">
              <mc:Choice xmlns:v="urn:schemas-microsoft-com:vml" Requires="v">
                <p:oleObj spid="_x0000_s59414" name="Equation" r:id="rId7" imgW="40843200" imgH="5486400" progId="Equation.DSMT4">
                  <p:embed/>
                </p:oleObj>
              </mc:Choice>
              <mc:Fallback>
                <p:oleObj name="Equation" r:id="rId7" imgW="40843200" imgH="5486400" progId="Equation.DSMT4">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5105400"/>
                        <a:ext cx="4191000"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1">
            <a:extLst>
              <a:ext uri="{FF2B5EF4-FFF2-40B4-BE49-F238E27FC236}">
                <a16:creationId xmlns:a16="http://schemas.microsoft.com/office/drawing/2014/main" id="{7962F82B-7770-4A5A-B28F-F4D77BD412AD}"/>
              </a:ext>
            </a:extLst>
          </p:cNvPr>
          <p:cNvGrpSpPr>
            <a:grpSpLocks/>
          </p:cNvGrpSpPr>
          <p:nvPr/>
        </p:nvGrpSpPr>
        <p:grpSpPr bwMode="auto">
          <a:xfrm>
            <a:off x="6324600" y="6477000"/>
            <a:ext cx="2057400" cy="396875"/>
            <a:chOff x="2304" y="4032"/>
            <a:chExt cx="1296" cy="294"/>
          </a:xfrm>
        </p:grpSpPr>
        <p:sp>
          <p:nvSpPr>
            <p:cNvPr id="25623" name="AutoShape 12">
              <a:extLst>
                <a:ext uri="{FF2B5EF4-FFF2-40B4-BE49-F238E27FC236}">
                  <a16:creationId xmlns:a16="http://schemas.microsoft.com/office/drawing/2014/main" id="{29101F28-F738-4264-9EF2-66A90B516DF4}"/>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5624" name="Text Box 13">
              <a:extLst>
                <a:ext uri="{FF2B5EF4-FFF2-40B4-BE49-F238E27FC236}">
                  <a16:creationId xmlns:a16="http://schemas.microsoft.com/office/drawing/2014/main" id="{AA7DE4CD-72DD-4B68-B31E-4D386AB4E099}"/>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pSp>
        <p:nvGrpSpPr>
          <p:cNvPr id="3" name="Group 14">
            <a:extLst>
              <a:ext uri="{FF2B5EF4-FFF2-40B4-BE49-F238E27FC236}">
                <a16:creationId xmlns:a16="http://schemas.microsoft.com/office/drawing/2014/main" id="{A164912A-A442-49C9-9EA9-5C5728930EC9}"/>
              </a:ext>
            </a:extLst>
          </p:cNvPr>
          <p:cNvGrpSpPr>
            <a:grpSpLocks/>
          </p:cNvGrpSpPr>
          <p:nvPr/>
        </p:nvGrpSpPr>
        <p:grpSpPr bwMode="auto">
          <a:xfrm>
            <a:off x="8001000" y="1676400"/>
            <a:ext cx="1143000" cy="685800"/>
            <a:chOff x="4824" y="3744"/>
            <a:chExt cx="696" cy="432"/>
          </a:xfrm>
        </p:grpSpPr>
        <p:sp>
          <p:nvSpPr>
            <p:cNvPr id="25621" name="AutoShape 15">
              <a:extLst>
                <a:ext uri="{FF2B5EF4-FFF2-40B4-BE49-F238E27FC236}">
                  <a16:creationId xmlns:a16="http://schemas.microsoft.com/office/drawing/2014/main" id="{84BAA0B9-C4DA-4461-9684-72ABAD43A21D}"/>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5622" name="Text Box 16">
              <a:extLst>
                <a:ext uri="{FF2B5EF4-FFF2-40B4-BE49-F238E27FC236}">
                  <a16:creationId xmlns:a16="http://schemas.microsoft.com/office/drawing/2014/main" id="{C41D92A9-14DE-482D-8640-B4E3BE05FA5A}"/>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grpSp>
        <p:nvGrpSpPr>
          <p:cNvPr id="4" name="Group 17">
            <a:extLst>
              <a:ext uri="{FF2B5EF4-FFF2-40B4-BE49-F238E27FC236}">
                <a16:creationId xmlns:a16="http://schemas.microsoft.com/office/drawing/2014/main" id="{9BAA9FB7-4385-43CB-B45E-5EE22C080820}"/>
              </a:ext>
            </a:extLst>
          </p:cNvPr>
          <p:cNvGrpSpPr>
            <a:grpSpLocks/>
          </p:cNvGrpSpPr>
          <p:nvPr/>
        </p:nvGrpSpPr>
        <p:grpSpPr bwMode="auto">
          <a:xfrm>
            <a:off x="8001000" y="3200400"/>
            <a:ext cx="1143000" cy="685800"/>
            <a:chOff x="4824" y="3744"/>
            <a:chExt cx="696" cy="432"/>
          </a:xfrm>
        </p:grpSpPr>
        <p:sp>
          <p:nvSpPr>
            <p:cNvPr id="25619" name="AutoShape 18">
              <a:extLst>
                <a:ext uri="{FF2B5EF4-FFF2-40B4-BE49-F238E27FC236}">
                  <a16:creationId xmlns:a16="http://schemas.microsoft.com/office/drawing/2014/main" id="{34B3437A-C182-459F-B6A5-B0E1A8176854}"/>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5620" name="Text Box 19">
              <a:extLst>
                <a:ext uri="{FF2B5EF4-FFF2-40B4-BE49-F238E27FC236}">
                  <a16:creationId xmlns:a16="http://schemas.microsoft.com/office/drawing/2014/main" id="{62571324-90AD-4224-8D6E-CF05B2CE7201}"/>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grpSp>
        <p:nvGrpSpPr>
          <p:cNvPr id="5" name="Group 20">
            <a:extLst>
              <a:ext uri="{FF2B5EF4-FFF2-40B4-BE49-F238E27FC236}">
                <a16:creationId xmlns:a16="http://schemas.microsoft.com/office/drawing/2014/main" id="{F65D6BF7-F1A1-4AD0-A63A-D5CD3099AAE9}"/>
              </a:ext>
            </a:extLst>
          </p:cNvPr>
          <p:cNvGrpSpPr>
            <a:grpSpLocks/>
          </p:cNvGrpSpPr>
          <p:nvPr/>
        </p:nvGrpSpPr>
        <p:grpSpPr bwMode="auto">
          <a:xfrm>
            <a:off x="8001000" y="4572000"/>
            <a:ext cx="1143000" cy="685800"/>
            <a:chOff x="4824" y="3744"/>
            <a:chExt cx="696" cy="432"/>
          </a:xfrm>
        </p:grpSpPr>
        <p:sp>
          <p:nvSpPr>
            <p:cNvPr id="25617" name="AutoShape 21">
              <a:extLst>
                <a:ext uri="{FF2B5EF4-FFF2-40B4-BE49-F238E27FC236}">
                  <a16:creationId xmlns:a16="http://schemas.microsoft.com/office/drawing/2014/main" id="{20A43D22-4BEE-406A-8F71-2C1ADF4F0799}"/>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5618" name="Text Box 22">
              <a:extLst>
                <a:ext uri="{FF2B5EF4-FFF2-40B4-BE49-F238E27FC236}">
                  <a16:creationId xmlns:a16="http://schemas.microsoft.com/office/drawing/2014/main" id="{85E41A98-8A13-4E68-B26A-99977C0BA0B7}"/>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3805968810"/>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09923"/>
                                        </p:tgtEl>
                                        <p:attrNameLst>
                                          <p:attrName>style.visibility</p:attrName>
                                        </p:attrNameLst>
                                      </p:cBhvr>
                                      <p:to>
                                        <p:strVal val="visible"/>
                                      </p:to>
                                    </p:set>
                                    <p:animEffect transition="in" filter="fade">
                                      <p:cBhvr>
                                        <p:cTn id="7" dur="500"/>
                                        <p:tgtEl>
                                          <p:spTgt spid="209923"/>
                                        </p:tgtEl>
                                      </p:cBhvr>
                                    </p:animEffect>
                                    <p:anim calcmode="lin" valueType="num">
                                      <p:cBhvr>
                                        <p:cTn id="8" dur="500" fill="hold"/>
                                        <p:tgtEl>
                                          <p:spTgt spid="209923"/>
                                        </p:tgtEl>
                                        <p:attrNameLst>
                                          <p:attrName>ppt_x</p:attrName>
                                        </p:attrNameLst>
                                      </p:cBhvr>
                                      <p:tavLst>
                                        <p:tav tm="0">
                                          <p:val>
                                            <p:strVal val="#ppt_x-.1"/>
                                          </p:val>
                                        </p:tav>
                                        <p:tav tm="100000">
                                          <p:val>
                                            <p:strVal val="#ppt_x"/>
                                          </p:val>
                                        </p:tav>
                                      </p:tavLst>
                                    </p:anim>
                                    <p:anim calcmode="lin" valueType="num">
                                      <p:cBhvr>
                                        <p:cTn id="9" dur="500" fill="hold"/>
                                        <p:tgtEl>
                                          <p:spTgt spid="209923"/>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41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09924"/>
                                        </p:tgtEl>
                                        <p:attrNameLst>
                                          <p:attrName>style.visibility</p:attrName>
                                        </p:attrNameLst>
                                      </p:cBhvr>
                                      <p:to>
                                        <p:strVal val="visible"/>
                                      </p:to>
                                    </p:set>
                                    <p:animEffect transition="in" filter="diamond(in)">
                                      <p:cBhvr>
                                        <p:cTn id="18" dur="2000"/>
                                        <p:tgtEl>
                                          <p:spTgt spid="209924"/>
                                        </p:tgtEl>
                                      </p:cBhvr>
                                    </p:animEffect>
                                  </p:childTnLst>
                                </p:cTn>
                              </p:par>
                              <p:par>
                                <p:cTn id="19" presetID="10" presetClass="exit" presetSubtype="0" fill="hold" nodeType="withEffect">
                                  <p:stCondLst>
                                    <p:cond delay="0"/>
                                  </p:stCondLst>
                                  <p:childTnLst>
                                    <p:animEffect transition="out" filter="fade">
                                      <p:cBhvr>
                                        <p:cTn id="20" dur="2000"/>
                                        <p:tgtEl>
                                          <p:spTgt spid="3"/>
                                        </p:tgtEl>
                                      </p:cBhvr>
                                    </p:animEffect>
                                    <p:set>
                                      <p:cBhvr>
                                        <p:cTn id="21" dur="1" fill="hold">
                                          <p:stCondLst>
                                            <p:cond delay="1999"/>
                                          </p:stCondLst>
                                        </p:cTn>
                                        <p:tgtEl>
                                          <p:spTgt spid="3"/>
                                        </p:tgtEl>
                                        <p:attrNameLst>
                                          <p:attrName>style.visibility</p:attrName>
                                        </p:attrNameLst>
                                      </p:cBhvr>
                                      <p:to>
                                        <p:strVal val="hidden"/>
                                      </p:to>
                                    </p:set>
                                  </p:childTnLst>
                                </p:cTn>
                              </p:par>
                            </p:childTnLst>
                          </p:cTn>
                        </p:par>
                        <p:par>
                          <p:cTn id="22" fill="hold" nodeType="afterGroup">
                            <p:stCondLst>
                              <p:cond delay="20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209926"/>
                                        </p:tgtEl>
                                        <p:attrNameLst>
                                          <p:attrName>style.visibility</p:attrName>
                                        </p:attrNameLst>
                                      </p:cBhvr>
                                      <p:to>
                                        <p:strVal val="visible"/>
                                      </p:to>
                                    </p:set>
                                    <p:animEffect transition="in" filter="wipe(left)">
                                      <p:cBhvr>
                                        <p:cTn id="30" dur="3000"/>
                                        <p:tgtEl>
                                          <p:spTgt spid="209926"/>
                                        </p:tgtEl>
                                      </p:cBhvr>
                                    </p:animEffect>
                                  </p:childTnLst>
                                </p:cTn>
                              </p:par>
                              <p:par>
                                <p:cTn id="31" presetID="10" presetClass="exit" presetSubtype="0" fill="hold" nodeType="withEffect">
                                  <p:stCondLst>
                                    <p:cond delay="0"/>
                                  </p:stCondLst>
                                  <p:childTnLst>
                                    <p:animEffect transition="out" filter="fade">
                                      <p:cBhvr>
                                        <p:cTn id="32" dur="2000"/>
                                        <p:tgtEl>
                                          <p:spTgt spid="4"/>
                                        </p:tgtEl>
                                      </p:cBhvr>
                                    </p:animEffect>
                                    <p:set>
                                      <p:cBhvr>
                                        <p:cTn id="33" dur="1" fill="hold">
                                          <p:stCondLst>
                                            <p:cond delay="1999"/>
                                          </p:stCondLst>
                                        </p:cTn>
                                        <p:tgtEl>
                                          <p:spTgt spid="4"/>
                                        </p:tgtEl>
                                        <p:attrNameLst>
                                          <p:attrName>style.visibility</p:attrName>
                                        </p:attrNameLst>
                                      </p:cBhvr>
                                      <p:to>
                                        <p:strVal val="hidden"/>
                                      </p:to>
                                    </p:set>
                                  </p:childTnLst>
                                </p:cTn>
                              </p:par>
                            </p:childTnLst>
                          </p:cTn>
                        </p:par>
                        <p:par>
                          <p:cTn id="34" fill="hold" nodeType="afterGroup">
                            <p:stCondLst>
                              <p:cond delay="3000"/>
                            </p:stCondLst>
                            <p:childTnLst>
                              <p:par>
                                <p:cTn id="35" presetID="40" presetClass="entr" presetSubtype="0" fill="hold" grpId="0" nodeType="afterEffect">
                                  <p:stCondLst>
                                    <p:cond delay="0"/>
                                  </p:stCondLst>
                                  <p:iterate type="lt">
                                    <p:tmPct val="10000"/>
                                  </p:iterate>
                                  <p:childTnLst>
                                    <p:set>
                                      <p:cBhvr>
                                        <p:cTn id="36" dur="1" fill="hold">
                                          <p:stCondLst>
                                            <p:cond delay="0"/>
                                          </p:stCondLst>
                                        </p:cTn>
                                        <p:tgtEl>
                                          <p:spTgt spid="209928"/>
                                        </p:tgtEl>
                                        <p:attrNameLst>
                                          <p:attrName>style.visibility</p:attrName>
                                        </p:attrNameLst>
                                      </p:cBhvr>
                                      <p:to>
                                        <p:strVal val="visible"/>
                                      </p:to>
                                    </p:set>
                                    <p:animEffect transition="in" filter="fade">
                                      <p:cBhvr>
                                        <p:cTn id="37" dur="1000"/>
                                        <p:tgtEl>
                                          <p:spTgt spid="209928"/>
                                        </p:tgtEl>
                                      </p:cBhvr>
                                    </p:animEffect>
                                    <p:anim calcmode="lin" valueType="num">
                                      <p:cBhvr>
                                        <p:cTn id="38" dur="1000" fill="hold"/>
                                        <p:tgtEl>
                                          <p:spTgt spid="209928"/>
                                        </p:tgtEl>
                                        <p:attrNameLst>
                                          <p:attrName>ppt_x</p:attrName>
                                        </p:attrNameLst>
                                      </p:cBhvr>
                                      <p:tavLst>
                                        <p:tav tm="0">
                                          <p:val>
                                            <p:strVal val="#ppt_x-.1"/>
                                          </p:val>
                                        </p:tav>
                                        <p:tav tm="100000">
                                          <p:val>
                                            <p:strVal val="#ppt_x"/>
                                          </p:val>
                                        </p:tav>
                                      </p:tavLst>
                                    </p:anim>
                                    <p:anim calcmode="lin" valueType="num">
                                      <p:cBhvr>
                                        <p:cTn id="39" dur="1000" fill="hold"/>
                                        <p:tgtEl>
                                          <p:spTgt spid="209928"/>
                                        </p:tgtEl>
                                        <p:attrNameLst>
                                          <p:attrName>ppt_y</p:attrName>
                                        </p:attrNameLst>
                                      </p:cBhvr>
                                      <p:tavLst>
                                        <p:tav tm="0">
                                          <p:val>
                                            <p:strVal val="#ppt_y"/>
                                          </p:val>
                                        </p:tav>
                                        <p:tav tm="100000">
                                          <p:val>
                                            <p:strVal val="#ppt_y"/>
                                          </p:val>
                                        </p:tav>
                                      </p:tavLst>
                                    </p:anim>
                                  </p:childTnLst>
                                </p:cTn>
                              </p:par>
                            </p:childTnLst>
                          </p:cTn>
                        </p:par>
                        <p:par>
                          <p:cTn id="40" fill="hold" nodeType="afterGroup">
                            <p:stCondLst>
                              <p:cond delay="76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000"/>
                                        <p:tgtEl>
                                          <p:spTgt spid="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09929"/>
                                        </p:tgtEl>
                                        <p:attrNameLst>
                                          <p:attrName>style.visibility</p:attrName>
                                        </p:attrNameLst>
                                      </p:cBhvr>
                                      <p:to>
                                        <p:strVal val="visible"/>
                                      </p:to>
                                    </p:set>
                                    <p:animEffect transition="in" filter="wipe(left)">
                                      <p:cBhvr>
                                        <p:cTn id="48" dur="5000"/>
                                        <p:tgtEl>
                                          <p:spTgt spid="209929"/>
                                        </p:tgtEl>
                                      </p:cBhvr>
                                    </p:animEffect>
                                  </p:childTnLst>
                                </p:cTn>
                              </p:par>
                              <p:par>
                                <p:cTn id="49" presetID="10" presetClass="exit" presetSubtype="0" fill="hold" nodeType="withEffect">
                                  <p:stCondLst>
                                    <p:cond delay="0"/>
                                  </p:stCondLst>
                                  <p:childTnLst>
                                    <p:animEffect transition="out" filter="fade">
                                      <p:cBhvr>
                                        <p:cTn id="50" dur="2000"/>
                                        <p:tgtEl>
                                          <p:spTgt spid="5"/>
                                        </p:tgtEl>
                                      </p:cBhvr>
                                    </p:animEffect>
                                    <p:set>
                                      <p:cBhvr>
                                        <p:cTn id="51" dur="1" fill="hold">
                                          <p:stCondLst>
                                            <p:cond delay="1999"/>
                                          </p:stCondLst>
                                        </p:cTn>
                                        <p:tgtEl>
                                          <p:spTgt spid="5"/>
                                        </p:tgtEl>
                                        <p:attrNameLst>
                                          <p:attrName>style.visibility</p:attrName>
                                        </p:attrNameLst>
                                      </p:cBhvr>
                                      <p:to>
                                        <p:strVal val="hidden"/>
                                      </p:to>
                                    </p:set>
                                  </p:childTnLst>
                                </p:cTn>
                              </p:par>
                            </p:childTnLst>
                          </p:cTn>
                        </p:par>
                        <p:par>
                          <p:cTn id="52" fill="hold" nodeType="afterGroup">
                            <p:stCondLst>
                              <p:cond delay="5000"/>
                            </p:stCondLst>
                            <p:childTnLst>
                              <p:par>
                                <p:cTn id="53" presetID="22" presetClass="entr" presetSubtype="8"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left)">
                                      <p:cBhvr>
                                        <p:cTn id="55"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p:bldP spid="209928" grpId="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 name="Slide Number Placeholder 3">
            <a:extLst>
              <a:ext uri="{FF2B5EF4-FFF2-40B4-BE49-F238E27FC236}">
                <a16:creationId xmlns:a16="http://schemas.microsoft.com/office/drawing/2014/main" id="{CF95F230-B752-4496-8A7F-FCBDCFA8318C}"/>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875C756F-1F81-4907-A0A0-D68D305B15FC}" type="slidenum">
              <a:rPr lang="en-US" altLang="en-US">
                <a:latin typeface="Garamond" panose="02020404030301010803" pitchFamily="18" charset="0"/>
              </a:rPr>
              <a:pPr eaLnBrk="1" hangingPunct="1"/>
              <a:t>91</a:t>
            </a:fld>
            <a:endParaRPr lang="en-US" altLang="en-US">
              <a:latin typeface="Garamond" panose="02020404030301010803" pitchFamily="18" charset="0"/>
            </a:endParaRPr>
          </a:p>
        </p:txBody>
      </p:sp>
      <p:sp>
        <p:nvSpPr>
          <p:cNvPr id="278532" name="Text Box 4">
            <a:extLst>
              <a:ext uri="{FF2B5EF4-FFF2-40B4-BE49-F238E27FC236}">
                <a16:creationId xmlns:a16="http://schemas.microsoft.com/office/drawing/2014/main" id="{9974D00C-60C1-4FCF-B666-2AED3B7EE9EB}"/>
              </a:ext>
            </a:extLst>
          </p:cNvPr>
          <p:cNvSpPr txBox="1">
            <a:spLocks noChangeArrowheads="1"/>
          </p:cNvSpPr>
          <p:nvPr/>
        </p:nvSpPr>
        <p:spPr bwMode="auto">
          <a:xfrm>
            <a:off x="2286000" y="304800"/>
            <a:ext cx="3962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3200">
                <a:solidFill>
                  <a:schemeClr val="tx2"/>
                </a:solidFill>
              </a:rPr>
              <a:t>Second Method</a:t>
            </a:r>
          </a:p>
        </p:txBody>
      </p:sp>
      <p:sp>
        <p:nvSpPr>
          <p:cNvPr id="278533" name="Text Box 5">
            <a:extLst>
              <a:ext uri="{FF2B5EF4-FFF2-40B4-BE49-F238E27FC236}">
                <a16:creationId xmlns:a16="http://schemas.microsoft.com/office/drawing/2014/main" id="{9126C226-DD94-42C1-8208-F338A9BB661E}"/>
              </a:ext>
            </a:extLst>
          </p:cNvPr>
          <p:cNvSpPr txBox="1">
            <a:spLocks noChangeArrowheads="1"/>
          </p:cNvSpPr>
          <p:nvPr/>
        </p:nvSpPr>
        <p:spPr bwMode="auto">
          <a:xfrm>
            <a:off x="381000" y="838200"/>
            <a:ext cx="845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We use the concept of supernode.  The voltage source is enclosed in a region by a dotted line, as shown in figure. </a:t>
            </a:r>
            <a:r>
              <a:rPr lang="en-US" altLang="en-US" sz="2800">
                <a:solidFill>
                  <a:srgbClr val="A50021"/>
                </a:solidFill>
              </a:rPr>
              <a:t>The KCL is then applied to this closed surface:</a:t>
            </a:r>
            <a:r>
              <a:rPr lang="en-US" altLang="en-US" sz="2800"/>
              <a:t> </a:t>
            </a:r>
          </a:p>
        </p:txBody>
      </p:sp>
      <p:graphicFrame>
        <p:nvGraphicFramePr>
          <p:cNvPr id="278534" name="Object 2">
            <a:extLst>
              <a:ext uri="{FF2B5EF4-FFF2-40B4-BE49-F238E27FC236}">
                <a16:creationId xmlns:a16="http://schemas.microsoft.com/office/drawing/2014/main" id="{1A4ECFA7-B70F-4F42-A023-D8AD8D3819C1}"/>
              </a:ext>
            </a:extLst>
          </p:cNvPr>
          <p:cNvGraphicFramePr>
            <a:graphicFrameLocks noChangeAspect="1"/>
          </p:cNvGraphicFramePr>
          <p:nvPr/>
        </p:nvGraphicFramePr>
        <p:xfrm>
          <a:off x="1676400" y="2306638"/>
          <a:ext cx="3048000" cy="512762"/>
        </p:xfrm>
        <a:graphic>
          <a:graphicData uri="http://schemas.openxmlformats.org/presentationml/2006/ole">
            <mc:AlternateContent xmlns:mc="http://schemas.openxmlformats.org/markup-compatibility/2006">
              <mc:Choice xmlns:v="urn:schemas-microsoft-com:vml" Requires="v">
                <p:oleObj spid="_x0000_s60436" name="Equation" r:id="rId3" imgW="32613600" imgH="5486400" progId="Equation.DSMT4">
                  <p:embed/>
                </p:oleObj>
              </mc:Choice>
              <mc:Fallback>
                <p:oleObj name="Equation" r:id="rId3" imgW="32613600" imgH="5486400" progId="Equation.DSMT4">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306638"/>
                        <a:ext cx="3048000"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8536" name="Text Box 8">
            <a:extLst>
              <a:ext uri="{FF2B5EF4-FFF2-40B4-BE49-F238E27FC236}">
                <a16:creationId xmlns:a16="http://schemas.microsoft.com/office/drawing/2014/main" id="{05968263-8081-4B22-A147-1EAB8210E955}"/>
              </a:ext>
            </a:extLst>
          </p:cNvPr>
          <p:cNvSpPr txBox="1">
            <a:spLocks noChangeArrowheads="1"/>
          </p:cNvSpPr>
          <p:nvPr/>
        </p:nvSpPr>
        <p:spPr bwMode="auto">
          <a:xfrm>
            <a:off x="457200" y="2819400"/>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The KCL equation for node 1 is </a:t>
            </a:r>
          </a:p>
        </p:txBody>
      </p:sp>
      <p:sp>
        <p:nvSpPr>
          <p:cNvPr id="26635" name="Rectangle 10">
            <a:extLst>
              <a:ext uri="{FF2B5EF4-FFF2-40B4-BE49-F238E27FC236}">
                <a16:creationId xmlns:a16="http://schemas.microsoft.com/office/drawing/2014/main" id="{58DA803C-DC73-4D3E-8600-7A893422D82B}"/>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78537" name="Object 3">
            <a:extLst>
              <a:ext uri="{FF2B5EF4-FFF2-40B4-BE49-F238E27FC236}">
                <a16:creationId xmlns:a16="http://schemas.microsoft.com/office/drawing/2014/main" id="{CE71381C-24AF-4679-AB71-F9CEDE15D187}"/>
              </a:ext>
            </a:extLst>
          </p:cNvPr>
          <p:cNvGraphicFramePr>
            <a:graphicFrameLocks noChangeAspect="1"/>
          </p:cNvGraphicFramePr>
          <p:nvPr/>
        </p:nvGraphicFramePr>
        <p:xfrm>
          <a:off x="1752600" y="3352800"/>
          <a:ext cx="2209800" cy="558800"/>
        </p:xfrm>
        <a:graphic>
          <a:graphicData uri="http://schemas.openxmlformats.org/presentationml/2006/ole">
            <mc:AlternateContent xmlns:mc="http://schemas.openxmlformats.org/markup-compatibility/2006">
              <mc:Choice xmlns:v="urn:schemas-microsoft-com:vml" Requires="v">
                <p:oleObj spid="_x0000_s60437" name="Equation" r:id="rId5" imgW="21640800" imgH="5486400" progId="Equation.DSMT4">
                  <p:embed/>
                </p:oleObj>
              </mc:Choice>
              <mc:Fallback>
                <p:oleObj name="Equation" r:id="rId5" imgW="21640800" imgH="5486400" progId="Equation.DSMT4">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3352800"/>
                        <a:ext cx="22098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8539" name="Text Box 11">
            <a:extLst>
              <a:ext uri="{FF2B5EF4-FFF2-40B4-BE49-F238E27FC236}">
                <a16:creationId xmlns:a16="http://schemas.microsoft.com/office/drawing/2014/main" id="{BFC796DF-59DF-4CA6-B665-2FE520592EA3}"/>
              </a:ext>
            </a:extLst>
          </p:cNvPr>
          <p:cNvSpPr txBox="1">
            <a:spLocks noChangeArrowheads="1"/>
          </p:cNvSpPr>
          <p:nvPr/>
        </p:nvSpPr>
        <p:spPr bwMode="auto">
          <a:xfrm>
            <a:off x="457200" y="3886200"/>
            <a:ext cx="8382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For three unknowns, we need another independent equation.  This is obtained from the voltage drop across the voltage source, </a:t>
            </a:r>
          </a:p>
        </p:txBody>
      </p:sp>
      <p:sp>
        <p:nvSpPr>
          <p:cNvPr id="26637" name="Rectangle 13">
            <a:extLst>
              <a:ext uri="{FF2B5EF4-FFF2-40B4-BE49-F238E27FC236}">
                <a16:creationId xmlns:a16="http://schemas.microsoft.com/office/drawing/2014/main" id="{CE8E94E3-C890-499D-8B9F-50885589C4B3}"/>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78540" name="Object 4">
            <a:extLst>
              <a:ext uri="{FF2B5EF4-FFF2-40B4-BE49-F238E27FC236}">
                <a16:creationId xmlns:a16="http://schemas.microsoft.com/office/drawing/2014/main" id="{0F49BF4A-7848-4D35-A9E7-6918D9252333}"/>
              </a:ext>
            </a:extLst>
          </p:cNvPr>
          <p:cNvGraphicFramePr>
            <a:graphicFrameLocks noChangeAspect="1"/>
          </p:cNvGraphicFramePr>
          <p:nvPr/>
        </p:nvGraphicFramePr>
        <p:xfrm>
          <a:off x="3451225" y="5257800"/>
          <a:ext cx="1730375" cy="544513"/>
        </p:xfrm>
        <a:graphic>
          <a:graphicData uri="http://schemas.openxmlformats.org/presentationml/2006/ole">
            <mc:AlternateContent xmlns:mc="http://schemas.openxmlformats.org/markup-compatibility/2006">
              <mc:Choice xmlns:v="urn:schemas-microsoft-com:vml" Requires="v">
                <p:oleObj spid="_x0000_s60438" name="Equation" r:id="rId7" imgW="17373600" imgH="5486400" progId="Equation.DSMT4">
                  <p:embed/>
                </p:oleObj>
              </mc:Choice>
              <mc:Fallback>
                <p:oleObj name="Equation" r:id="rId7" imgW="17373600" imgH="5486400" progId="Equation.DSMT4">
                  <p:embed/>
                  <p:pic>
                    <p:nvPicPr>
                      <p:cNvPr id="0"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1225" y="5257800"/>
                        <a:ext cx="1730375"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a:extLst>
              <a:ext uri="{FF2B5EF4-FFF2-40B4-BE49-F238E27FC236}">
                <a16:creationId xmlns:a16="http://schemas.microsoft.com/office/drawing/2014/main" id="{80C3FCA2-37BA-48ED-8656-1A0B1E22606B}"/>
              </a:ext>
            </a:extLst>
          </p:cNvPr>
          <p:cNvGrpSpPr>
            <a:grpSpLocks/>
          </p:cNvGrpSpPr>
          <p:nvPr/>
        </p:nvGrpSpPr>
        <p:grpSpPr bwMode="auto">
          <a:xfrm>
            <a:off x="6324600" y="6477000"/>
            <a:ext cx="2057400" cy="396875"/>
            <a:chOff x="2304" y="4032"/>
            <a:chExt cx="1296" cy="294"/>
          </a:xfrm>
        </p:grpSpPr>
        <p:sp>
          <p:nvSpPr>
            <p:cNvPr id="26643" name="AutoShape 15">
              <a:extLst>
                <a:ext uri="{FF2B5EF4-FFF2-40B4-BE49-F238E27FC236}">
                  <a16:creationId xmlns:a16="http://schemas.microsoft.com/office/drawing/2014/main" id="{525DBEE0-826B-4892-803E-187FEC3090CC}"/>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6644" name="Text Box 16">
              <a:extLst>
                <a:ext uri="{FF2B5EF4-FFF2-40B4-BE49-F238E27FC236}">
                  <a16:creationId xmlns:a16="http://schemas.microsoft.com/office/drawing/2014/main" id="{FC9EBD6C-645A-43C9-93FA-E9CED376759E}"/>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sp>
        <p:nvSpPr>
          <p:cNvPr id="278546" name="Text Box 18">
            <a:extLst>
              <a:ext uri="{FF2B5EF4-FFF2-40B4-BE49-F238E27FC236}">
                <a16:creationId xmlns:a16="http://schemas.microsoft.com/office/drawing/2014/main" id="{DBDB1120-2BBB-40D6-819A-B37890038267}"/>
              </a:ext>
            </a:extLst>
          </p:cNvPr>
          <p:cNvSpPr txBox="1">
            <a:spLocks noChangeArrowheads="1"/>
          </p:cNvSpPr>
          <p:nvPr/>
        </p:nvSpPr>
        <p:spPr bwMode="auto">
          <a:xfrm>
            <a:off x="533400" y="5867400"/>
            <a:ext cx="723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Writing the above equations in matrix form,</a:t>
            </a:r>
          </a:p>
        </p:txBody>
      </p:sp>
      <p:grpSp>
        <p:nvGrpSpPr>
          <p:cNvPr id="3" name="Group 19">
            <a:extLst>
              <a:ext uri="{FF2B5EF4-FFF2-40B4-BE49-F238E27FC236}">
                <a16:creationId xmlns:a16="http://schemas.microsoft.com/office/drawing/2014/main" id="{D8DF97A4-4013-43EE-ADE2-A104EE139D10}"/>
              </a:ext>
            </a:extLst>
          </p:cNvPr>
          <p:cNvGrpSpPr>
            <a:grpSpLocks/>
          </p:cNvGrpSpPr>
          <p:nvPr/>
        </p:nvGrpSpPr>
        <p:grpSpPr bwMode="auto">
          <a:xfrm>
            <a:off x="8001000" y="1905000"/>
            <a:ext cx="1143000" cy="685800"/>
            <a:chOff x="4824" y="3744"/>
            <a:chExt cx="696" cy="432"/>
          </a:xfrm>
        </p:grpSpPr>
        <p:sp>
          <p:nvSpPr>
            <p:cNvPr id="26641" name="AutoShape 20">
              <a:extLst>
                <a:ext uri="{FF2B5EF4-FFF2-40B4-BE49-F238E27FC236}">
                  <a16:creationId xmlns:a16="http://schemas.microsoft.com/office/drawing/2014/main" id="{65963EB4-392B-46C7-9A88-A826428D35F4}"/>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6642" name="Text Box 21">
              <a:extLst>
                <a:ext uri="{FF2B5EF4-FFF2-40B4-BE49-F238E27FC236}">
                  <a16:creationId xmlns:a16="http://schemas.microsoft.com/office/drawing/2014/main" id="{752C00DD-41B8-4CF4-BC2D-5BC2273098B8}"/>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13866674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78532"/>
                                        </p:tgtEl>
                                        <p:attrNameLst>
                                          <p:attrName>style.visibility</p:attrName>
                                        </p:attrNameLst>
                                      </p:cBhvr>
                                      <p:to>
                                        <p:strVal val="visible"/>
                                      </p:to>
                                    </p:set>
                                    <p:animEffect transition="in" filter="fade">
                                      <p:cBhvr>
                                        <p:cTn id="7" dur="770" decel="100000"/>
                                        <p:tgtEl>
                                          <p:spTgt spid="278532"/>
                                        </p:tgtEl>
                                      </p:cBhvr>
                                    </p:animEffect>
                                    <p:animScale>
                                      <p:cBhvr>
                                        <p:cTn id="8" dur="770" decel="100000"/>
                                        <p:tgtEl>
                                          <p:spTgt spid="278532"/>
                                        </p:tgtEl>
                                      </p:cBhvr>
                                      <p:from x="10000" y="10000"/>
                                      <p:to x="200000" y="450000"/>
                                    </p:animScale>
                                    <p:animScale>
                                      <p:cBhvr>
                                        <p:cTn id="9" dur="1230" accel="100000" fill="hold">
                                          <p:stCondLst>
                                            <p:cond delay="770"/>
                                          </p:stCondLst>
                                        </p:cTn>
                                        <p:tgtEl>
                                          <p:spTgt spid="278532"/>
                                        </p:tgtEl>
                                      </p:cBhvr>
                                      <p:from x="200000" y="450000"/>
                                      <p:to x="100000" y="100000"/>
                                    </p:animScale>
                                    <p:set>
                                      <p:cBhvr>
                                        <p:cTn id="10" dur="770" fill="hold"/>
                                        <p:tgtEl>
                                          <p:spTgt spid="278532"/>
                                        </p:tgtEl>
                                        <p:attrNameLst>
                                          <p:attrName>ppt_x</p:attrName>
                                        </p:attrNameLst>
                                      </p:cBhvr>
                                      <p:to>
                                        <p:strVal val="(0.5)"/>
                                      </p:to>
                                    </p:set>
                                    <p:anim from="(0.5)" to="(#ppt_x)" calcmode="lin" valueType="num">
                                      <p:cBhvr>
                                        <p:cTn id="11" dur="1230" accel="100000" fill="hold">
                                          <p:stCondLst>
                                            <p:cond delay="770"/>
                                          </p:stCondLst>
                                        </p:cTn>
                                        <p:tgtEl>
                                          <p:spTgt spid="278532"/>
                                        </p:tgtEl>
                                        <p:attrNameLst>
                                          <p:attrName>ppt_x</p:attrName>
                                        </p:attrNameLst>
                                      </p:cBhvr>
                                    </p:anim>
                                    <p:set>
                                      <p:cBhvr>
                                        <p:cTn id="12" dur="770" fill="hold"/>
                                        <p:tgtEl>
                                          <p:spTgt spid="278532"/>
                                        </p:tgtEl>
                                        <p:attrNameLst>
                                          <p:attrName>ppt_y</p:attrName>
                                        </p:attrNameLst>
                                      </p:cBhvr>
                                      <p:to>
                                        <p:strVal val="(#ppt_y+0.4)"/>
                                      </p:to>
                                    </p:set>
                                    <p:anim from="(#ppt_y+0.4)" to="(#ppt_y)" calcmode="lin" valueType="num">
                                      <p:cBhvr>
                                        <p:cTn id="13" dur="1230" accel="100000" fill="hold">
                                          <p:stCondLst>
                                            <p:cond delay="770"/>
                                          </p:stCondLst>
                                        </p:cTn>
                                        <p:tgtEl>
                                          <p:spTgt spid="278532"/>
                                        </p:tgtEl>
                                        <p:attrNameLst>
                                          <p:attrName>ppt_y</p:attrName>
                                        </p:attrNameLst>
                                      </p:cBhvr>
                                    </p:anim>
                                  </p:childTnLst>
                                </p:cTn>
                              </p:par>
                            </p:childTnLst>
                          </p:cTn>
                        </p:par>
                        <p:par>
                          <p:cTn id="14" fill="hold" nodeType="afterGroup">
                            <p:stCondLst>
                              <p:cond delay="2000"/>
                            </p:stCondLst>
                            <p:childTnLst>
                              <p:par>
                                <p:cTn id="15" presetID="40" presetClass="entr" presetSubtype="0" fill="hold" grpId="0" nodeType="afterEffect">
                                  <p:stCondLst>
                                    <p:cond delay="0"/>
                                  </p:stCondLst>
                                  <p:iterate type="lt">
                                    <p:tmPct val="10000"/>
                                  </p:iterate>
                                  <p:childTnLst>
                                    <p:set>
                                      <p:cBhvr>
                                        <p:cTn id="16" dur="1" fill="hold">
                                          <p:stCondLst>
                                            <p:cond delay="0"/>
                                          </p:stCondLst>
                                        </p:cTn>
                                        <p:tgtEl>
                                          <p:spTgt spid="278533"/>
                                        </p:tgtEl>
                                        <p:attrNameLst>
                                          <p:attrName>style.visibility</p:attrName>
                                        </p:attrNameLst>
                                      </p:cBhvr>
                                      <p:to>
                                        <p:strVal val="visible"/>
                                      </p:to>
                                    </p:set>
                                    <p:animEffect transition="in" filter="fade">
                                      <p:cBhvr>
                                        <p:cTn id="17" dur="500"/>
                                        <p:tgtEl>
                                          <p:spTgt spid="278533"/>
                                        </p:tgtEl>
                                      </p:cBhvr>
                                    </p:animEffect>
                                    <p:anim calcmode="lin" valueType="num">
                                      <p:cBhvr>
                                        <p:cTn id="18" dur="500" fill="hold"/>
                                        <p:tgtEl>
                                          <p:spTgt spid="278533"/>
                                        </p:tgtEl>
                                        <p:attrNameLst>
                                          <p:attrName>ppt_x</p:attrName>
                                        </p:attrNameLst>
                                      </p:cBhvr>
                                      <p:tavLst>
                                        <p:tav tm="0">
                                          <p:val>
                                            <p:strVal val="#ppt_x-.1"/>
                                          </p:val>
                                        </p:tav>
                                        <p:tav tm="100000">
                                          <p:val>
                                            <p:strVal val="#ppt_x"/>
                                          </p:val>
                                        </p:tav>
                                      </p:tavLst>
                                    </p:anim>
                                    <p:anim calcmode="lin" valueType="num">
                                      <p:cBhvr>
                                        <p:cTn id="19" dur="500" fill="hold"/>
                                        <p:tgtEl>
                                          <p:spTgt spid="278533"/>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9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000"/>
                                        <p:tgtEl>
                                          <p:spTgt spid="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78534"/>
                                        </p:tgtEl>
                                        <p:attrNameLst>
                                          <p:attrName>style.visibility</p:attrName>
                                        </p:attrNameLst>
                                      </p:cBhvr>
                                      <p:to>
                                        <p:strVal val="visible"/>
                                      </p:to>
                                    </p:set>
                                    <p:animEffect transition="in" filter="wipe(left)">
                                      <p:cBhvr>
                                        <p:cTn id="28" dur="5000"/>
                                        <p:tgtEl>
                                          <p:spTgt spid="278534"/>
                                        </p:tgtEl>
                                      </p:cBhvr>
                                    </p:animEffect>
                                  </p:childTnLst>
                                </p:cTn>
                              </p:par>
                              <p:par>
                                <p:cTn id="29" presetID="10" presetClass="exit" presetSubtype="0" fill="hold" nodeType="withEffect">
                                  <p:stCondLst>
                                    <p:cond delay="0"/>
                                  </p:stCondLst>
                                  <p:childTnLst>
                                    <p:animEffect transition="out" filter="fade">
                                      <p:cBhvr>
                                        <p:cTn id="30" dur="2000"/>
                                        <p:tgtEl>
                                          <p:spTgt spid="3"/>
                                        </p:tgtEl>
                                      </p:cBhvr>
                                    </p:animEffect>
                                    <p:set>
                                      <p:cBhvr>
                                        <p:cTn id="31" dur="1" fill="hold">
                                          <p:stCondLst>
                                            <p:cond delay="1999"/>
                                          </p:stCondLst>
                                        </p:cTn>
                                        <p:tgtEl>
                                          <p:spTgt spid="3"/>
                                        </p:tgtEl>
                                        <p:attrNameLst>
                                          <p:attrName>style.visibility</p:attrName>
                                        </p:attrNameLst>
                                      </p:cBhvr>
                                      <p:to>
                                        <p:strVal val="hidden"/>
                                      </p:to>
                                    </p:set>
                                  </p:childTnLst>
                                </p:cTn>
                              </p:par>
                            </p:childTnLst>
                          </p:cTn>
                        </p:par>
                        <p:par>
                          <p:cTn id="32" fill="hold" nodeType="afterGroup">
                            <p:stCondLst>
                              <p:cond delay="5000"/>
                            </p:stCondLst>
                            <p:childTnLst>
                              <p:par>
                                <p:cTn id="33" presetID="40" presetClass="entr" presetSubtype="0" fill="hold" grpId="0" nodeType="afterEffect">
                                  <p:stCondLst>
                                    <p:cond delay="0"/>
                                  </p:stCondLst>
                                  <p:iterate type="lt">
                                    <p:tmPct val="10000"/>
                                  </p:iterate>
                                  <p:childTnLst>
                                    <p:set>
                                      <p:cBhvr>
                                        <p:cTn id="34" dur="1" fill="hold">
                                          <p:stCondLst>
                                            <p:cond delay="0"/>
                                          </p:stCondLst>
                                        </p:cTn>
                                        <p:tgtEl>
                                          <p:spTgt spid="278536"/>
                                        </p:tgtEl>
                                        <p:attrNameLst>
                                          <p:attrName>style.visibility</p:attrName>
                                        </p:attrNameLst>
                                      </p:cBhvr>
                                      <p:to>
                                        <p:strVal val="visible"/>
                                      </p:to>
                                    </p:set>
                                    <p:animEffect transition="in" filter="fade">
                                      <p:cBhvr>
                                        <p:cTn id="35" dur="500"/>
                                        <p:tgtEl>
                                          <p:spTgt spid="278536"/>
                                        </p:tgtEl>
                                      </p:cBhvr>
                                    </p:animEffect>
                                    <p:anim calcmode="lin" valueType="num">
                                      <p:cBhvr>
                                        <p:cTn id="36" dur="500" fill="hold"/>
                                        <p:tgtEl>
                                          <p:spTgt spid="278536"/>
                                        </p:tgtEl>
                                        <p:attrNameLst>
                                          <p:attrName>ppt_x</p:attrName>
                                        </p:attrNameLst>
                                      </p:cBhvr>
                                      <p:tavLst>
                                        <p:tav tm="0">
                                          <p:val>
                                            <p:strVal val="#ppt_x-.1"/>
                                          </p:val>
                                        </p:tav>
                                        <p:tav tm="100000">
                                          <p:val>
                                            <p:strVal val="#ppt_x"/>
                                          </p:val>
                                        </p:tav>
                                      </p:tavLst>
                                    </p:anim>
                                    <p:anim calcmode="lin" valueType="num">
                                      <p:cBhvr>
                                        <p:cTn id="37" dur="500" fill="hold"/>
                                        <p:tgtEl>
                                          <p:spTgt spid="278536"/>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6650"/>
                            </p:stCondLst>
                            <p:childTnLst>
                              <p:par>
                                <p:cTn id="39" presetID="22" presetClass="entr" presetSubtype="8" fill="hold" nodeType="afterEffect">
                                  <p:stCondLst>
                                    <p:cond delay="0"/>
                                  </p:stCondLst>
                                  <p:childTnLst>
                                    <p:set>
                                      <p:cBhvr>
                                        <p:cTn id="40" dur="1" fill="hold">
                                          <p:stCondLst>
                                            <p:cond delay="0"/>
                                          </p:stCondLst>
                                        </p:cTn>
                                        <p:tgtEl>
                                          <p:spTgt spid="278537"/>
                                        </p:tgtEl>
                                        <p:attrNameLst>
                                          <p:attrName>style.visibility</p:attrName>
                                        </p:attrNameLst>
                                      </p:cBhvr>
                                      <p:to>
                                        <p:strVal val="visible"/>
                                      </p:to>
                                    </p:set>
                                    <p:animEffect transition="in" filter="wipe(left)">
                                      <p:cBhvr>
                                        <p:cTn id="41" dur="5000"/>
                                        <p:tgtEl>
                                          <p:spTgt spid="278537"/>
                                        </p:tgtEl>
                                      </p:cBhvr>
                                    </p:animEffect>
                                  </p:childTnLst>
                                </p:cTn>
                              </p:par>
                            </p:childTnLst>
                          </p:cTn>
                        </p:par>
                        <p:par>
                          <p:cTn id="42" fill="hold" nodeType="afterGroup">
                            <p:stCondLst>
                              <p:cond delay="11650"/>
                            </p:stCondLst>
                            <p:childTnLst>
                              <p:par>
                                <p:cTn id="43" presetID="40" presetClass="entr" presetSubtype="0" fill="hold" grpId="0" nodeType="afterEffect">
                                  <p:stCondLst>
                                    <p:cond delay="0"/>
                                  </p:stCondLst>
                                  <p:iterate type="lt">
                                    <p:tmPct val="10000"/>
                                  </p:iterate>
                                  <p:childTnLst>
                                    <p:set>
                                      <p:cBhvr>
                                        <p:cTn id="44" dur="1" fill="hold">
                                          <p:stCondLst>
                                            <p:cond delay="0"/>
                                          </p:stCondLst>
                                        </p:cTn>
                                        <p:tgtEl>
                                          <p:spTgt spid="278539"/>
                                        </p:tgtEl>
                                        <p:attrNameLst>
                                          <p:attrName>style.visibility</p:attrName>
                                        </p:attrNameLst>
                                      </p:cBhvr>
                                      <p:to>
                                        <p:strVal val="visible"/>
                                      </p:to>
                                    </p:set>
                                    <p:animEffect transition="in" filter="fade">
                                      <p:cBhvr>
                                        <p:cTn id="45" dur="500"/>
                                        <p:tgtEl>
                                          <p:spTgt spid="278539"/>
                                        </p:tgtEl>
                                      </p:cBhvr>
                                    </p:animEffect>
                                    <p:anim calcmode="lin" valueType="num">
                                      <p:cBhvr>
                                        <p:cTn id="46" dur="500" fill="hold"/>
                                        <p:tgtEl>
                                          <p:spTgt spid="278539"/>
                                        </p:tgtEl>
                                        <p:attrNameLst>
                                          <p:attrName>ppt_x</p:attrName>
                                        </p:attrNameLst>
                                      </p:cBhvr>
                                      <p:tavLst>
                                        <p:tav tm="0">
                                          <p:val>
                                            <p:strVal val="#ppt_x-.1"/>
                                          </p:val>
                                        </p:tav>
                                        <p:tav tm="100000">
                                          <p:val>
                                            <p:strVal val="#ppt_x"/>
                                          </p:val>
                                        </p:tav>
                                      </p:tavLst>
                                    </p:anim>
                                    <p:anim calcmode="lin" valueType="num">
                                      <p:cBhvr>
                                        <p:cTn id="47" dur="500" fill="hold"/>
                                        <p:tgtEl>
                                          <p:spTgt spid="278539"/>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17350"/>
                            </p:stCondLst>
                            <p:childTnLst>
                              <p:par>
                                <p:cTn id="49" presetID="22" presetClass="entr" presetSubtype="8" fill="hold" nodeType="afterEffect">
                                  <p:stCondLst>
                                    <p:cond delay="0"/>
                                  </p:stCondLst>
                                  <p:childTnLst>
                                    <p:set>
                                      <p:cBhvr>
                                        <p:cTn id="50" dur="1" fill="hold">
                                          <p:stCondLst>
                                            <p:cond delay="0"/>
                                          </p:stCondLst>
                                        </p:cTn>
                                        <p:tgtEl>
                                          <p:spTgt spid="278540"/>
                                        </p:tgtEl>
                                        <p:attrNameLst>
                                          <p:attrName>style.visibility</p:attrName>
                                        </p:attrNameLst>
                                      </p:cBhvr>
                                      <p:to>
                                        <p:strVal val="visible"/>
                                      </p:to>
                                    </p:set>
                                    <p:animEffect transition="in" filter="wipe(left)">
                                      <p:cBhvr>
                                        <p:cTn id="51" dur="5000"/>
                                        <p:tgtEl>
                                          <p:spTgt spid="278540"/>
                                        </p:tgtEl>
                                      </p:cBhvr>
                                    </p:animEffect>
                                  </p:childTnLst>
                                </p:cTn>
                              </p:par>
                            </p:childTnLst>
                          </p:cTn>
                        </p:par>
                        <p:par>
                          <p:cTn id="52" fill="hold" nodeType="afterGroup">
                            <p:stCondLst>
                              <p:cond delay="22350"/>
                            </p:stCondLst>
                            <p:childTnLst>
                              <p:par>
                                <p:cTn id="53" presetID="40" presetClass="entr" presetSubtype="0" fill="hold" grpId="0" nodeType="afterEffect">
                                  <p:stCondLst>
                                    <p:cond delay="0"/>
                                  </p:stCondLst>
                                  <p:iterate type="lt">
                                    <p:tmPct val="10000"/>
                                  </p:iterate>
                                  <p:childTnLst>
                                    <p:set>
                                      <p:cBhvr>
                                        <p:cTn id="54" dur="1" fill="hold">
                                          <p:stCondLst>
                                            <p:cond delay="0"/>
                                          </p:stCondLst>
                                        </p:cTn>
                                        <p:tgtEl>
                                          <p:spTgt spid="278546"/>
                                        </p:tgtEl>
                                        <p:attrNameLst>
                                          <p:attrName>style.visibility</p:attrName>
                                        </p:attrNameLst>
                                      </p:cBhvr>
                                      <p:to>
                                        <p:strVal val="visible"/>
                                      </p:to>
                                    </p:set>
                                    <p:animEffect transition="in" filter="fade">
                                      <p:cBhvr>
                                        <p:cTn id="55" dur="1000"/>
                                        <p:tgtEl>
                                          <p:spTgt spid="278546"/>
                                        </p:tgtEl>
                                      </p:cBhvr>
                                    </p:animEffect>
                                    <p:anim calcmode="lin" valueType="num">
                                      <p:cBhvr>
                                        <p:cTn id="56" dur="1000" fill="hold"/>
                                        <p:tgtEl>
                                          <p:spTgt spid="278546"/>
                                        </p:tgtEl>
                                        <p:attrNameLst>
                                          <p:attrName>ppt_x</p:attrName>
                                        </p:attrNameLst>
                                      </p:cBhvr>
                                      <p:tavLst>
                                        <p:tav tm="0">
                                          <p:val>
                                            <p:strVal val="#ppt_x-.1"/>
                                          </p:val>
                                        </p:tav>
                                        <p:tav tm="100000">
                                          <p:val>
                                            <p:strVal val="#ppt_x"/>
                                          </p:val>
                                        </p:tav>
                                      </p:tavLst>
                                    </p:anim>
                                    <p:anim calcmode="lin" valueType="num">
                                      <p:cBhvr>
                                        <p:cTn id="57" dur="1000" fill="hold"/>
                                        <p:tgtEl>
                                          <p:spTgt spid="278546"/>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26950"/>
                            </p:stCondLst>
                            <p:childTnLst>
                              <p:par>
                                <p:cTn id="59" presetID="22" presetClass="entr" presetSubtype="8" fill="hold" nodeType="after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wipe(left)">
                                      <p:cBhvr>
                                        <p:cTn id="6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p:bldP spid="278533" grpId="0"/>
      <p:bldP spid="278536" grpId="0"/>
      <p:bldP spid="278539" grpId="0"/>
      <p:bldP spid="278546" grpId="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Slide Number Placeholder 3">
            <a:extLst>
              <a:ext uri="{FF2B5EF4-FFF2-40B4-BE49-F238E27FC236}">
                <a16:creationId xmlns:a16="http://schemas.microsoft.com/office/drawing/2014/main" id="{95C0DC28-3B3C-4D8B-A0AE-8DB79EFE837A}"/>
              </a:ext>
            </a:extLst>
          </p:cNvPr>
          <p:cNvSpPr>
            <a:spLocks noGrp="1"/>
          </p:cNvSpPr>
          <p:nvPr>
            <p:ph type="sldNum" sz="quarter" idx="12"/>
          </p:nvPr>
        </p:nvSpPr>
        <p:spPr/>
        <p:txBody>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fld id="{29AFB6B4-670E-4655-A99F-05E70119F0AB}" type="slidenum">
              <a:rPr lang="en-US" altLang="en-US">
                <a:latin typeface="Garamond" panose="02020404030301010803" pitchFamily="18" charset="0"/>
              </a:rPr>
              <a:pPr eaLnBrk="1" hangingPunct="1"/>
              <a:t>92</a:t>
            </a:fld>
            <a:endParaRPr lang="en-US" altLang="en-US">
              <a:latin typeface="Garamond" panose="02020404030301010803" pitchFamily="18" charset="0"/>
            </a:endParaRPr>
          </a:p>
        </p:txBody>
      </p:sp>
      <p:sp>
        <p:nvSpPr>
          <p:cNvPr id="279556" name="Text Box 4">
            <a:extLst>
              <a:ext uri="{FF2B5EF4-FFF2-40B4-BE49-F238E27FC236}">
                <a16:creationId xmlns:a16="http://schemas.microsoft.com/office/drawing/2014/main" id="{A168FAA3-8643-438E-8D94-DF3950BFE4E3}"/>
              </a:ext>
            </a:extLst>
          </p:cNvPr>
          <p:cNvSpPr txBox="1">
            <a:spLocks noChangeArrowheads="1"/>
          </p:cNvSpPr>
          <p:nvPr/>
        </p:nvSpPr>
        <p:spPr bwMode="auto">
          <a:xfrm>
            <a:off x="457200" y="2620963"/>
            <a:ext cx="3276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3200">
                <a:solidFill>
                  <a:srgbClr val="A50021"/>
                </a:solidFill>
              </a:rPr>
              <a:t>Solving, we get</a:t>
            </a:r>
          </a:p>
        </p:txBody>
      </p:sp>
      <p:sp>
        <p:nvSpPr>
          <p:cNvPr id="27656" name="Rectangle 6">
            <a:extLst>
              <a:ext uri="{FF2B5EF4-FFF2-40B4-BE49-F238E27FC236}">
                <a16:creationId xmlns:a16="http://schemas.microsoft.com/office/drawing/2014/main" id="{9453B1CB-115B-43A0-B9E4-BD28C60F0363}"/>
              </a:ext>
            </a:extLst>
          </p:cNvPr>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graphicFrame>
        <p:nvGraphicFramePr>
          <p:cNvPr id="279557" name="Object 2">
            <a:extLst>
              <a:ext uri="{FF2B5EF4-FFF2-40B4-BE49-F238E27FC236}">
                <a16:creationId xmlns:a16="http://schemas.microsoft.com/office/drawing/2014/main" id="{F6DA9868-9FC0-4C4F-B9D5-7291AAA45757}"/>
              </a:ext>
            </a:extLst>
          </p:cNvPr>
          <p:cNvGraphicFramePr>
            <a:graphicFrameLocks noChangeAspect="1"/>
          </p:cNvGraphicFramePr>
          <p:nvPr/>
        </p:nvGraphicFramePr>
        <p:xfrm>
          <a:off x="1295400" y="3352800"/>
          <a:ext cx="5334000" cy="585788"/>
        </p:xfrm>
        <a:graphic>
          <a:graphicData uri="http://schemas.openxmlformats.org/presentationml/2006/ole">
            <mc:AlternateContent xmlns:mc="http://schemas.openxmlformats.org/markup-compatibility/2006">
              <mc:Choice xmlns:v="urn:schemas-microsoft-com:vml" Requires="v">
                <p:oleObj spid="_x0000_s61454" name="Equation" r:id="rId3" imgW="49987200" imgH="5486400" progId="Equation.DSMT4">
                  <p:embed/>
                </p:oleObj>
              </mc:Choice>
              <mc:Fallback>
                <p:oleObj name="Equation" r:id="rId3" imgW="49987200" imgH="5486400" progId="Equation.DSMT4">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352800"/>
                        <a:ext cx="5334000"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9559" name="Text Box 7">
            <a:extLst>
              <a:ext uri="{FF2B5EF4-FFF2-40B4-BE49-F238E27FC236}">
                <a16:creationId xmlns:a16="http://schemas.microsoft.com/office/drawing/2014/main" id="{46F4CBAC-0277-4913-B37D-301BAF221A31}"/>
              </a:ext>
            </a:extLst>
          </p:cNvPr>
          <p:cNvSpPr txBox="1">
            <a:spLocks noChangeArrowheads="1"/>
          </p:cNvSpPr>
          <p:nvPr/>
        </p:nvSpPr>
        <p:spPr bwMode="auto">
          <a:xfrm>
            <a:off x="457200" y="3900488"/>
            <a:ext cx="762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Which are the same as obtained by first method.</a:t>
            </a:r>
          </a:p>
        </p:txBody>
      </p:sp>
      <p:sp>
        <p:nvSpPr>
          <p:cNvPr id="279560" name="Text Box 8">
            <a:extLst>
              <a:ext uri="{FF2B5EF4-FFF2-40B4-BE49-F238E27FC236}">
                <a16:creationId xmlns:a16="http://schemas.microsoft.com/office/drawing/2014/main" id="{CE742EC8-75CB-4384-823A-A219E073249B}"/>
              </a:ext>
            </a:extLst>
          </p:cNvPr>
          <p:cNvSpPr txBox="1">
            <a:spLocks noChangeArrowheads="1"/>
          </p:cNvSpPr>
          <p:nvPr/>
        </p:nvSpPr>
        <p:spPr bwMode="auto">
          <a:xfrm>
            <a:off x="457200" y="4524375"/>
            <a:ext cx="8153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800"/>
              <a:t>In general, for the </a:t>
            </a:r>
            <a:r>
              <a:rPr lang="en-US" altLang="en-US" sz="2800">
                <a:solidFill>
                  <a:srgbClr val="0000FF"/>
                </a:solidFill>
              </a:rPr>
              <a:t>supernode approach</a:t>
            </a:r>
            <a:r>
              <a:rPr lang="en-US" altLang="en-US" sz="2800"/>
              <a:t>, the KCL equations must be augmented with KVL equations the number of which is equal to the number of the floating voltage sources. </a:t>
            </a:r>
          </a:p>
        </p:txBody>
      </p:sp>
      <p:grpSp>
        <p:nvGrpSpPr>
          <p:cNvPr id="2" name="Group 9">
            <a:extLst>
              <a:ext uri="{FF2B5EF4-FFF2-40B4-BE49-F238E27FC236}">
                <a16:creationId xmlns:a16="http://schemas.microsoft.com/office/drawing/2014/main" id="{4194FCFB-B15E-4AB1-8202-6C3E6B68C905}"/>
              </a:ext>
            </a:extLst>
          </p:cNvPr>
          <p:cNvGrpSpPr>
            <a:grpSpLocks/>
          </p:cNvGrpSpPr>
          <p:nvPr/>
        </p:nvGrpSpPr>
        <p:grpSpPr bwMode="auto">
          <a:xfrm>
            <a:off x="6324600" y="6477000"/>
            <a:ext cx="2057400" cy="396875"/>
            <a:chOff x="2304" y="4032"/>
            <a:chExt cx="1296" cy="294"/>
          </a:xfrm>
        </p:grpSpPr>
        <p:sp>
          <p:nvSpPr>
            <p:cNvPr id="27663" name="AutoShape 10">
              <a:extLst>
                <a:ext uri="{FF2B5EF4-FFF2-40B4-BE49-F238E27FC236}">
                  <a16:creationId xmlns:a16="http://schemas.microsoft.com/office/drawing/2014/main" id="{D5879366-67F2-4C19-986B-133F78AD2A51}"/>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7664" name="Text Box 11">
              <a:extLst>
                <a:ext uri="{FF2B5EF4-FFF2-40B4-BE49-F238E27FC236}">
                  <a16:creationId xmlns:a16="http://schemas.microsoft.com/office/drawing/2014/main" id="{2B14289B-A75E-4822-BA27-A0B75CBA7893}"/>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altLang="en-US" sz="2000">
                  <a:solidFill>
                    <a:srgbClr val="0000CC"/>
                  </a:solidFill>
                  <a:latin typeface="Arial" panose="020B0604020202020204" pitchFamily="34" charset="0"/>
                </a:rPr>
                <a:t> Next</a:t>
              </a:r>
            </a:p>
          </p:txBody>
        </p:sp>
      </p:grpSp>
      <p:graphicFrame>
        <p:nvGraphicFramePr>
          <p:cNvPr id="279565" name="Object 3">
            <a:extLst>
              <a:ext uri="{FF2B5EF4-FFF2-40B4-BE49-F238E27FC236}">
                <a16:creationId xmlns:a16="http://schemas.microsoft.com/office/drawing/2014/main" id="{9B01307D-039F-4F0C-A774-AB8ED5B1BEAC}"/>
              </a:ext>
            </a:extLst>
          </p:cNvPr>
          <p:cNvGraphicFramePr>
            <a:graphicFrameLocks noChangeAspect="1"/>
          </p:cNvGraphicFramePr>
          <p:nvPr/>
        </p:nvGraphicFramePr>
        <p:xfrm>
          <a:off x="1371600" y="533400"/>
          <a:ext cx="4876800" cy="1876425"/>
        </p:xfrm>
        <a:graphic>
          <a:graphicData uri="http://schemas.openxmlformats.org/presentationml/2006/ole">
            <mc:AlternateContent xmlns:mc="http://schemas.openxmlformats.org/markup-compatibility/2006">
              <mc:Choice xmlns:v="urn:schemas-microsoft-com:vml" Requires="v">
                <p:oleObj spid="_x0000_s61455" name="Equation" r:id="rId5" imgW="43586400" imgH="17068800" progId="Equation.3">
                  <p:embed/>
                </p:oleObj>
              </mc:Choice>
              <mc:Fallback>
                <p:oleObj name="Equation" r:id="rId5" imgW="43586400" imgH="17068800" progId="Equation.3">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r="-2179"/>
                      <a:stretch>
                        <a:fillRect/>
                      </a:stretch>
                    </p:blipFill>
                    <p:spPr bwMode="auto">
                      <a:xfrm>
                        <a:off x="1371600" y="533400"/>
                        <a:ext cx="4876800" cy="187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4">
            <a:extLst>
              <a:ext uri="{FF2B5EF4-FFF2-40B4-BE49-F238E27FC236}">
                <a16:creationId xmlns:a16="http://schemas.microsoft.com/office/drawing/2014/main" id="{9B82D715-F517-4A29-A091-7A8CCCA13C6C}"/>
              </a:ext>
            </a:extLst>
          </p:cNvPr>
          <p:cNvGrpSpPr>
            <a:grpSpLocks/>
          </p:cNvGrpSpPr>
          <p:nvPr/>
        </p:nvGrpSpPr>
        <p:grpSpPr bwMode="auto">
          <a:xfrm>
            <a:off x="8001000" y="2743200"/>
            <a:ext cx="1143000" cy="685800"/>
            <a:chOff x="4824" y="3744"/>
            <a:chExt cx="696" cy="432"/>
          </a:xfrm>
        </p:grpSpPr>
        <p:sp>
          <p:nvSpPr>
            <p:cNvPr id="27661" name="AutoShape 15">
              <a:extLst>
                <a:ext uri="{FF2B5EF4-FFF2-40B4-BE49-F238E27FC236}">
                  <a16:creationId xmlns:a16="http://schemas.microsoft.com/office/drawing/2014/main" id="{0524966B-BD7E-4EB5-9E93-68D7C5FCFC47}"/>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endParaRPr lang="en-US" altLang="en-US"/>
            </a:p>
          </p:txBody>
        </p:sp>
        <p:sp>
          <p:nvSpPr>
            <p:cNvPr id="27662" name="Text Box 16">
              <a:extLst>
                <a:ext uri="{FF2B5EF4-FFF2-40B4-BE49-F238E27FC236}">
                  <a16:creationId xmlns:a16="http://schemas.microsoft.com/office/drawing/2014/main" id="{AF74AA56-F36A-4E54-85AC-D3ECC41C22C6}"/>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altLang="en-US" sz="2400">
                  <a:solidFill>
                    <a:srgbClr val="CC0000"/>
                  </a:solidFill>
                  <a:latin typeface="Arial" panose="020B0604020202020204" pitchFamily="34" charset="0"/>
                </a:rPr>
                <a:t>Click</a:t>
              </a:r>
            </a:p>
          </p:txBody>
        </p:sp>
      </p:grpSp>
    </p:spTree>
    <p:extLst>
      <p:ext uri="{BB962C8B-B14F-4D97-AF65-F5344CB8AC3E}">
        <p14:creationId xmlns:p14="http://schemas.microsoft.com/office/powerpoint/2010/main" val="9399805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afterEffect">
                                  <p:stCondLst>
                                    <p:cond delay="0"/>
                                  </p:stCondLst>
                                  <p:childTnLst>
                                    <p:set>
                                      <p:cBhvr>
                                        <p:cTn id="6" dur="1" fill="hold">
                                          <p:stCondLst>
                                            <p:cond delay="0"/>
                                          </p:stCondLst>
                                        </p:cTn>
                                        <p:tgtEl>
                                          <p:spTgt spid="279565"/>
                                        </p:tgtEl>
                                        <p:attrNameLst>
                                          <p:attrName>style.visibility</p:attrName>
                                        </p:attrNameLst>
                                      </p:cBhvr>
                                      <p:to>
                                        <p:strVal val="visible"/>
                                      </p:to>
                                    </p:set>
                                    <p:animEffect transition="in" filter="diamond(in)">
                                      <p:cBhvr>
                                        <p:cTn id="7" dur="2000"/>
                                        <p:tgtEl>
                                          <p:spTgt spid="279565"/>
                                        </p:tgtEl>
                                      </p:cBhvr>
                                    </p:animEffect>
                                  </p:childTnLst>
                                </p:cTn>
                              </p:par>
                            </p:childTnLst>
                          </p:cTn>
                        </p:par>
                        <p:par>
                          <p:cTn id="8" fill="hold" nodeType="afterGroup">
                            <p:stCondLst>
                              <p:cond delay="2000"/>
                            </p:stCondLst>
                            <p:childTnLst>
                              <p:par>
                                <p:cTn id="9" presetID="40" presetClass="entr" presetSubtype="0" fill="hold" grpId="0" nodeType="afterEffect">
                                  <p:stCondLst>
                                    <p:cond delay="0"/>
                                  </p:stCondLst>
                                  <p:iterate type="lt">
                                    <p:tmPct val="10000"/>
                                  </p:iterate>
                                  <p:childTnLst>
                                    <p:set>
                                      <p:cBhvr>
                                        <p:cTn id="10" dur="1" fill="hold">
                                          <p:stCondLst>
                                            <p:cond delay="0"/>
                                          </p:stCondLst>
                                        </p:cTn>
                                        <p:tgtEl>
                                          <p:spTgt spid="279556"/>
                                        </p:tgtEl>
                                        <p:attrNameLst>
                                          <p:attrName>style.visibility</p:attrName>
                                        </p:attrNameLst>
                                      </p:cBhvr>
                                      <p:to>
                                        <p:strVal val="visible"/>
                                      </p:to>
                                    </p:set>
                                    <p:animEffect transition="in" filter="fade">
                                      <p:cBhvr>
                                        <p:cTn id="11" dur="1000"/>
                                        <p:tgtEl>
                                          <p:spTgt spid="279556"/>
                                        </p:tgtEl>
                                      </p:cBhvr>
                                    </p:animEffect>
                                    <p:anim calcmode="lin" valueType="num">
                                      <p:cBhvr>
                                        <p:cTn id="12" dur="1000" fill="hold"/>
                                        <p:tgtEl>
                                          <p:spTgt spid="279556"/>
                                        </p:tgtEl>
                                        <p:attrNameLst>
                                          <p:attrName>ppt_x</p:attrName>
                                        </p:attrNameLst>
                                      </p:cBhvr>
                                      <p:tavLst>
                                        <p:tav tm="0">
                                          <p:val>
                                            <p:strVal val="#ppt_x-.1"/>
                                          </p:val>
                                        </p:tav>
                                        <p:tav tm="100000">
                                          <p:val>
                                            <p:strVal val="#ppt_x"/>
                                          </p:val>
                                        </p:tav>
                                      </p:tavLst>
                                    </p:anim>
                                    <p:anim calcmode="lin" valueType="num">
                                      <p:cBhvr>
                                        <p:cTn id="13" dur="1000" fill="hold"/>
                                        <p:tgtEl>
                                          <p:spTgt spid="279556"/>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42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79557"/>
                                        </p:tgtEl>
                                        <p:attrNameLst>
                                          <p:attrName>style.visibility</p:attrName>
                                        </p:attrNameLst>
                                      </p:cBhvr>
                                      <p:to>
                                        <p:strVal val="visible"/>
                                      </p:to>
                                    </p:set>
                                    <p:animEffect transition="in" filter="wipe(left)">
                                      <p:cBhvr>
                                        <p:cTn id="22" dur="5000"/>
                                        <p:tgtEl>
                                          <p:spTgt spid="279557"/>
                                        </p:tgtEl>
                                      </p:cBhvr>
                                    </p:animEffect>
                                  </p:childTnLst>
                                </p:cTn>
                              </p:par>
                              <p:par>
                                <p:cTn id="23" presetID="10" presetClass="exit" presetSubtype="0" fill="hold" nodeType="withEffect">
                                  <p:stCondLst>
                                    <p:cond delay="0"/>
                                  </p:stCondLst>
                                  <p:childTnLst>
                                    <p:animEffect transition="out" filter="fade">
                                      <p:cBhvr>
                                        <p:cTn id="24" dur="2000"/>
                                        <p:tgtEl>
                                          <p:spTgt spid="3"/>
                                        </p:tgtEl>
                                      </p:cBhvr>
                                    </p:animEffect>
                                    <p:set>
                                      <p:cBhvr>
                                        <p:cTn id="25" dur="1" fill="hold">
                                          <p:stCondLst>
                                            <p:cond delay="1999"/>
                                          </p:stCondLst>
                                        </p:cTn>
                                        <p:tgtEl>
                                          <p:spTgt spid="3"/>
                                        </p:tgtEl>
                                        <p:attrNameLst>
                                          <p:attrName>style.visibility</p:attrName>
                                        </p:attrNameLst>
                                      </p:cBhvr>
                                      <p:to>
                                        <p:strVal val="hidden"/>
                                      </p:to>
                                    </p:set>
                                  </p:childTnLst>
                                </p:cTn>
                              </p:par>
                            </p:childTnLst>
                          </p:cTn>
                        </p:par>
                        <p:par>
                          <p:cTn id="26" fill="hold" nodeType="afterGroup">
                            <p:stCondLst>
                              <p:cond delay="5000"/>
                            </p:stCondLst>
                            <p:childTnLst>
                              <p:par>
                                <p:cTn id="27" presetID="40" presetClass="entr" presetSubtype="0" fill="hold" grpId="0" nodeType="afterEffect">
                                  <p:stCondLst>
                                    <p:cond delay="0"/>
                                  </p:stCondLst>
                                  <p:iterate type="lt">
                                    <p:tmPct val="10000"/>
                                  </p:iterate>
                                  <p:childTnLst>
                                    <p:set>
                                      <p:cBhvr>
                                        <p:cTn id="28" dur="1" fill="hold">
                                          <p:stCondLst>
                                            <p:cond delay="0"/>
                                          </p:stCondLst>
                                        </p:cTn>
                                        <p:tgtEl>
                                          <p:spTgt spid="279559"/>
                                        </p:tgtEl>
                                        <p:attrNameLst>
                                          <p:attrName>style.visibility</p:attrName>
                                        </p:attrNameLst>
                                      </p:cBhvr>
                                      <p:to>
                                        <p:strVal val="visible"/>
                                      </p:to>
                                    </p:set>
                                    <p:animEffect transition="in" filter="fade">
                                      <p:cBhvr>
                                        <p:cTn id="29" dur="1000"/>
                                        <p:tgtEl>
                                          <p:spTgt spid="279559"/>
                                        </p:tgtEl>
                                      </p:cBhvr>
                                    </p:animEffect>
                                    <p:anim calcmode="lin" valueType="num">
                                      <p:cBhvr>
                                        <p:cTn id="30" dur="1000" fill="hold"/>
                                        <p:tgtEl>
                                          <p:spTgt spid="279559"/>
                                        </p:tgtEl>
                                        <p:attrNameLst>
                                          <p:attrName>ppt_x</p:attrName>
                                        </p:attrNameLst>
                                      </p:cBhvr>
                                      <p:tavLst>
                                        <p:tav tm="0">
                                          <p:val>
                                            <p:strVal val="#ppt_x-.1"/>
                                          </p:val>
                                        </p:tav>
                                        <p:tav tm="100000">
                                          <p:val>
                                            <p:strVal val="#ppt_x"/>
                                          </p:val>
                                        </p:tav>
                                      </p:tavLst>
                                    </p:anim>
                                    <p:anim calcmode="lin" valueType="num">
                                      <p:cBhvr>
                                        <p:cTn id="31" dur="1000" fill="hold"/>
                                        <p:tgtEl>
                                          <p:spTgt spid="279559"/>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9800"/>
                            </p:stCondLst>
                            <p:childTnLst>
                              <p:par>
                                <p:cTn id="33" presetID="40" presetClass="entr" presetSubtype="0" fill="hold" grpId="0" nodeType="afterEffect">
                                  <p:stCondLst>
                                    <p:cond delay="0"/>
                                  </p:stCondLst>
                                  <p:iterate type="lt">
                                    <p:tmPct val="10000"/>
                                  </p:iterate>
                                  <p:childTnLst>
                                    <p:set>
                                      <p:cBhvr>
                                        <p:cTn id="34" dur="1" fill="hold">
                                          <p:stCondLst>
                                            <p:cond delay="0"/>
                                          </p:stCondLst>
                                        </p:cTn>
                                        <p:tgtEl>
                                          <p:spTgt spid="279560"/>
                                        </p:tgtEl>
                                        <p:attrNameLst>
                                          <p:attrName>style.visibility</p:attrName>
                                        </p:attrNameLst>
                                      </p:cBhvr>
                                      <p:to>
                                        <p:strVal val="visible"/>
                                      </p:to>
                                    </p:set>
                                    <p:animEffect transition="in" filter="fade">
                                      <p:cBhvr>
                                        <p:cTn id="35" dur="500"/>
                                        <p:tgtEl>
                                          <p:spTgt spid="279560"/>
                                        </p:tgtEl>
                                      </p:cBhvr>
                                    </p:animEffect>
                                    <p:anim calcmode="lin" valueType="num">
                                      <p:cBhvr>
                                        <p:cTn id="36" dur="500" fill="hold"/>
                                        <p:tgtEl>
                                          <p:spTgt spid="279560"/>
                                        </p:tgtEl>
                                        <p:attrNameLst>
                                          <p:attrName>ppt_x</p:attrName>
                                        </p:attrNameLst>
                                      </p:cBhvr>
                                      <p:tavLst>
                                        <p:tav tm="0">
                                          <p:val>
                                            <p:strVal val="#ppt_x-.1"/>
                                          </p:val>
                                        </p:tav>
                                        <p:tav tm="100000">
                                          <p:val>
                                            <p:strVal val="#ppt_x"/>
                                          </p:val>
                                        </p:tav>
                                      </p:tavLst>
                                    </p:anim>
                                    <p:anim calcmode="lin" valueType="num">
                                      <p:cBhvr>
                                        <p:cTn id="37" dur="500" fill="hold"/>
                                        <p:tgtEl>
                                          <p:spTgt spid="279560"/>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1735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6" grpId="0"/>
      <p:bldP spid="279559" grpId="0"/>
      <p:bldP spid="2795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4">
            <a:extLst>
              <a:ext uri="{FF2B5EF4-FFF2-40B4-BE49-F238E27FC236}">
                <a16:creationId xmlns:a16="http://schemas.microsoft.com/office/drawing/2014/main" id="{462B8831-4238-4C01-8493-5C36BD1A5407}"/>
              </a:ext>
            </a:extLst>
          </p:cNvPr>
          <p:cNvSpPr txBox="1">
            <a:spLocks noChangeArrowheads="1"/>
          </p:cNvSpPr>
          <p:nvPr/>
        </p:nvSpPr>
        <p:spPr bwMode="auto">
          <a:xfrm>
            <a:off x="1828800" y="838200"/>
            <a:ext cx="487680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10000"/>
              </a:spcBef>
            </a:pPr>
            <a:r>
              <a:rPr lang="en-US" altLang="en-US" sz="4400" b="1">
                <a:solidFill>
                  <a:srgbClr val="993300"/>
                </a:solidFill>
              </a:rPr>
              <a:t>To Solve such Problems </a:t>
            </a:r>
          </a:p>
          <a:p>
            <a:pPr algn="ctr" eaLnBrk="1" hangingPunct="1">
              <a:spcBef>
                <a:spcPct val="10000"/>
              </a:spcBef>
            </a:pPr>
            <a:r>
              <a:rPr lang="en-US" altLang="en-US" sz="4400" b="1"/>
              <a:t>We take help </a:t>
            </a:r>
          </a:p>
          <a:p>
            <a:pPr algn="ctr" eaLnBrk="1" hangingPunct="1">
              <a:spcBef>
                <a:spcPct val="10000"/>
              </a:spcBef>
            </a:pPr>
            <a:r>
              <a:rPr lang="en-US" altLang="en-US" sz="4400" b="1"/>
              <a:t>of </a:t>
            </a:r>
          </a:p>
          <a:p>
            <a:pPr algn="ctr" eaLnBrk="1" hangingPunct="1">
              <a:spcBef>
                <a:spcPct val="10000"/>
              </a:spcBef>
            </a:pPr>
            <a:r>
              <a:rPr lang="en-US" altLang="en-US" sz="4400" b="1">
                <a:solidFill>
                  <a:srgbClr val="339933"/>
                </a:solidFill>
              </a:rPr>
              <a:t>Star-Delta </a:t>
            </a:r>
          </a:p>
          <a:p>
            <a:pPr algn="ctr" eaLnBrk="1" hangingPunct="1">
              <a:spcBef>
                <a:spcPct val="10000"/>
              </a:spcBef>
            </a:pPr>
            <a:r>
              <a:rPr lang="en-US" altLang="en-US" sz="4400" b="1">
                <a:solidFill>
                  <a:srgbClr val="339933"/>
                </a:solidFill>
              </a:rPr>
              <a:t>Transformation.</a:t>
            </a:r>
            <a:r>
              <a:rPr lang="en-US" altLang="en-US" sz="4400" b="1"/>
              <a:t> </a:t>
            </a:r>
          </a:p>
        </p:txBody>
      </p:sp>
      <p:sp>
        <p:nvSpPr>
          <p:cNvPr id="2" name="Slide Number Placeholder 1">
            <a:extLst>
              <a:ext uri="{FF2B5EF4-FFF2-40B4-BE49-F238E27FC236}">
                <a16:creationId xmlns:a16="http://schemas.microsoft.com/office/drawing/2014/main" id="{5ACDF036-8174-4A6C-A1AE-EB432E5A5E0D}"/>
              </a:ext>
            </a:extLst>
          </p:cNvPr>
          <p:cNvSpPr>
            <a:spLocks noGrp="1"/>
          </p:cNvSpPr>
          <p:nvPr>
            <p:ph type="sldNum" sz="quarter" idx="12"/>
          </p:nvPr>
        </p:nvSpPr>
        <p:spPr/>
        <p:txBody>
          <a:bodyPr/>
          <a:lstStyle/>
          <a:p>
            <a:fld id="{D2898B90-642B-4001-B475-A53C3A6803F3}" type="slidenum">
              <a:rPr lang="en-US" altLang="en-US" smtClean="0"/>
              <a:pPr/>
              <a:t>93</a:t>
            </a:fld>
            <a:endParaRPr lang="en-US" altLang="en-US"/>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wedge">
                                      <p:cBhvr>
                                        <p:cTn id="7" dur="30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0F1B1432-57BC-4673-9268-910E9656D11D}"/>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F659AA4-7BB6-4737-A0E4-2EA192873D72}" type="slidenum">
              <a:rPr lang="en-US" altLang="en-US">
                <a:latin typeface="Garamond" panose="02020404030301010803" pitchFamily="18" charset="0"/>
              </a:rPr>
              <a:pPr eaLnBrk="1" hangingPunct="1"/>
              <a:t>94</a:t>
            </a:fld>
            <a:endParaRPr lang="en-US" altLang="en-US">
              <a:latin typeface="Garamond" panose="02020404030301010803" pitchFamily="18" charset="0"/>
            </a:endParaRPr>
          </a:p>
        </p:txBody>
      </p:sp>
      <p:sp>
        <p:nvSpPr>
          <p:cNvPr id="53253" name="Text Box 5">
            <a:extLst>
              <a:ext uri="{FF2B5EF4-FFF2-40B4-BE49-F238E27FC236}">
                <a16:creationId xmlns:a16="http://schemas.microsoft.com/office/drawing/2014/main" id="{93B5D730-2447-413D-B3D2-1793C77F4E54}"/>
              </a:ext>
            </a:extLst>
          </p:cNvPr>
          <p:cNvSpPr txBox="1">
            <a:spLocks noChangeArrowheads="1"/>
          </p:cNvSpPr>
          <p:nvPr/>
        </p:nvSpPr>
        <p:spPr bwMode="auto">
          <a:xfrm>
            <a:off x="381000" y="56388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003399"/>
                </a:solidFill>
              </a:rPr>
              <a:t>(</a:t>
            </a:r>
            <a:r>
              <a:rPr lang="en-US" altLang="en-US" sz="2400" b="1" i="1">
                <a:solidFill>
                  <a:srgbClr val="003399"/>
                </a:solidFill>
              </a:rPr>
              <a:t>a</a:t>
            </a:r>
            <a:r>
              <a:rPr lang="en-US" altLang="en-US" sz="2400" b="1">
                <a:solidFill>
                  <a:srgbClr val="003399"/>
                </a:solidFill>
              </a:rPr>
              <a:t>) Star (Y) connection		(</a:t>
            </a:r>
            <a:r>
              <a:rPr lang="en-US" altLang="en-US" sz="2400" b="1" i="1">
                <a:solidFill>
                  <a:srgbClr val="003399"/>
                </a:solidFill>
              </a:rPr>
              <a:t>b</a:t>
            </a:r>
            <a:r>
              <a:rPr lang="en-US" altLang="en-US" sz="2400" b="1">
                <a:solidFill>
                  <a:srgbClr val="003399"/>
                </a:solidFill>
              </a:rPr>
              <a:t>) Delta (∆) connection </a:t>
            </a:r>
          </a:p>
        </p:txBody>
      </p:sp>
      <p:sp>
        <p:nvSpPr>
          <p:cNvPr id="53254" name="Text Box 6">
            <a:extLst>
              <a:ext uri="{FF2B5EF4-FFF2-40B4-BE49-F238E27FC236}">
                <a16:creationId xmlns:a16="http://schemas.microsoft.com/office/drawing/2014/main" id="{F7E0FDD4-B8E7-4394-86F4-DBB36382866A}"/>
              </a:ext>
            </a:extLst>
          </p:cNvPr>
          <p:cNvSpPr txBox="1">
            <a:spLocks noChangeArrowheads="1"/>
          </p:cNvSpPr>
          <p:nvPr/>
        </p:nvSpPr>
        <p:spPr bwMode="auto">
          <a:xfrm>
            <a:off x="533400" y="381000"/>
            <a:ext cx="81534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3200" b="1">
                <a:solidFill>
                  <a:srgbClr val="339966"/>
                </a:solidFill>
              </a:rPr>
              <a:t>Star-Delta Connections :</a:t>
            </a:r>
          </a:p>
          <a:p>
            <a:pPr eaLnBrk="1" hangingPunct="1">
              <a:spcBef>
                <a:spcPct val="50000"/>
              </a:spcBef>
            </a:pPr>
            <a:r>
              <a:rPr lang="en-US" altLang="en-US" sz="2800"/>
              <a:t>Two ways of connecting three resistors across three points.</a:t>
            </a:r>
          </a:p>
        </p:txBody>
      </p:sp>
      <p:pic>
        <p:nvPicPr>
          <p:cNvPr id="53255" name="Picture 7" descr="scan0012">
            <a:extLst>
              <a:ext uri="{FF2B5EF4-FFF2-40B4-BE49-F238E27FC236}">
                <a16:creationId xmlns:a16="http://schemas.microsoft.com/office/drawing/2014/main" id="{76471266-9DF3-4EB2-A850-3AA0FB355FBA}"/>
              </a:ext>
            </a:extLst>
          </p:cNvPr>
          <p:cNvPicPr>
            <a:picLocks noChangeAspect="1" noChangeArrowheads="1"/>
          </p:cNvPicPr>
          <p:nvPr/>
        </p:nvPicPr>
        <p:blipFill>
          <a:blip r:embed="rId2">
            <a:lum bright="-36000" contrast="60000"/>
            <a:extLst>
              <a:ext uri="{28A0092B-C50C-407E-A947-70E740481C1C}">
                <a14:useLocalDpi xmlns:a14="http://schemas.microsoft.com/office/drawing/2010/main" val="0"/>
              </a:ext>
            </a:extLst>
          </a:blip>
          <a:srcRect t="10823" r="32539" b="21236"/>
          <a:stretch>
            <a:fillRect/>
          </a:stretch>
        </p:blipFill>
        <p:spPr bwMode="auto">
          <a:xfrm>
            <a:off x="533400" y="2101850"/>
            <a:ext cx="80010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
            <a:extLst>
              <a:ext uri="{FF2B5EF4-FFF2-40B4-BE49-F238E27FC236}">
                <a16:creationId xmlns:a16="http://schemas.microsoft.com/office/drawing/2014/main" id="{933C578D-1675-4CBB-B0DD-C63F6F0830D3}"/>
              </a:ext>
            </a:extLst>
          </p:cNvPr>
          <p:cNvGrpSpPr>
            <a:grpSpLocks/>
          </p:cNvGrpSpPr>
          <p:nvPr/>
        </p:nvGrpSpPr>
        <p:grpSpPr bwMode="auto">
          <a:xfrm>
            <a:off x="6324600" y="6477000"/>
            <a:ext cx="2057400" cy="396875"/>
            <a:chOff x="2304" y="4032"/>
            <a:chExt cx="1296" cy="294"/>
          </a:xfrm>
        </p:grpSpPr>
        <p:sp>
          <p:nvSpPr>
            <p:cNvPr id="37897" name="AutoShape 10">
              <a:extLst>
                <a:ext uri="{FF2B5EF4-FFF2-40B4-BE49-F238E27FC236}">
                  <a16:creationId xmlns:a16="http://schemas.microsoft.com/office/drawing/2014/main" id="{EA0BA356-78DA-45A3-BDB8-981C96E9C902}"/>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7898" name="Text Box 11">
              <a:extLst>
                <a:ext uri="{FF2B5EF4-FFF2-40B4-BE49-F238E27FC236}">
                  <a16:creationId xmlns:a16="http://schemas.microsoft.com/office/drawing/2014/main" id="{09A81AB9-4700-4396-9FA2-3D6C5F2D64CC}"/>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53254"/>
                                        </p:tgtEl>
                                        <p:attrNameLst>
                                          <p:attrName>style.visibility</p:attrName>
                                        </p:attrNameLst>
                                      </p:cBhvr>
                                      <p:to>
                                        <p:strVal val="visible"/>
                                      </p:to>
                                    </p:set>
                                    <p:anim calcmode="discrete" valueType="clr">
                                      <p:cBhvr override="childStyle">
                                        <p:cTn id="7" dur="80"/>
                                        <p:tgtEl>
                                          <p:spTgt spid="5325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3254"/>
                                        </p:tgtEl>
                                        <p:attrNameLst>
                                          <p:attrName>fillcolor</p:attrName>
                                        </p:attrNameLst>
                                      </p:cBhvr>
                                      <p:tavLst>
                                        <p:tav tm="0">
                                          <p:val>
                                            <p:clrVal>
                                              <a:schemeClr val="accent2"/>
                                            </p:clrVal>
                                          </p:val>
                                        </p:tav>
                                        <p:tav tm="50000">
                                          <p:val>
                                            <p:clrVal>
                                              <a:schemeClr val="hlink"/>
                                            </p:clrVal>
                                          </p:val>
                                        </p:tav>
                                      </p:tavLst>
                                    </p:anim>
                                    <p:set>
                                      <p:cBhvr>
                                        <p:cTn id="9" dur="80"/>
                                        <p:tgtEl>
                                          <p:spTgt spid="53254"/>
                                        </p:tgtEl>
                                        <p:attrNameLst>
                                          <p:attrName>fill.type</p:attrName>
                                        </p:attrNameLst>
                                      </p:cBhvr>
                                      <p:to>
                                        <p:strVal val="solid"/>
                                      </p:to>
                                    </p:set>
                                  </p:childTnLst>
                                </p:cTn>
                              </p:par>
                            </p:childTnLst>
                          </p:cTn>
                        </p:par>
                        <p:par>
                          <p:cTn id="10" fill="hold" nodeType="afterGroup">
                            <p:stCondLst>
                              <p:cond delay="2960"/>
                            </p:stCondLst>
                            <p:childTnLst>
                              <p:par>
                                <p:cTn id="11" presetID="22" presetClass="entr" presetSubtype="8" fill="hold" nodeType="afterEffect">
                                  <p:stCondLst>
                                    <p:cond delay="0"/>
                                  </p:stCondLst>
                                  <p:childTnLst>
                                    <p:set>
                                      <p:cBhvr>
                                        <p:cTn id="12" dur="1" fill="hold">
                                          <p:stCondLst>
                                            <p:cond delay="0"/>
                                          </p:stCondLst>
                                        </p:cTn>
                                        <p:tgtEl>
                                          <p:spTgt spid="53255"/>
                                        </p:tgtEl>
                                        <p:attrNameLst>
                                          <p:attrName>style.visibility</p:attrName>
                                        </p:attrNameLst>
                                      </p:cBhvr>
                                      <p:to>
                                        <p:strVal val="visible"/>
                                      </p:to>
                                    </p:set>
                                    <p:animEffect transition="in" filter="wipe(left)">
                                      <p:cBhvr>
                                        <p:cTn id="13" dur="5000"/>
                                        <p:tgtEl>
                                          <p:spTgt spid="53255"/>
                                        </p:tgtEl>
                                      </p:cBhvr>
                                    </p:animEffect>
                                  </p:childTnLst>
                                </p:cTn>
                              </p:par>
                              <p:par>
                                <p:cTn id="14" presetID="27" presetClass="entr" presetSubtype="0" fill="hold" grpId="0" nodeType="withEffect">
                                  <p:stCondLst>
                                    <p:cond delay="0"/>
                                  </p:stCondLst>
                                  <p:iterate type="lt">
                                    <p:tmPct val="50000"/>
                                  </p:iterate>
                                  <p:childTnLst>
                                    <p:set>
                                      <p:cBhvr>
                                        <p:cTn id="15" dur="1" fill="hold">
                                          <p:stCondLst>
                                            <p:cond delay="0"/>
                                          </p:stCondLst>
                                        </p:cTn>
                                        <p:tgtEl>
                                          <p:spTgt spid="53253"/>
                                        </p:tgtEl>
                                        <p:attrNameLst>
                                          <p:attrName>style.visibility</p:attrName>
                                        </p:attrNameLst>
                                      </p:cBhvr>
                                      <p:to>
                                        <p:strVal val="visible"/>
                                      </p:to>
                                    </p:set>
                                    <p:anim calcmode="discrete" valueType="clr">
                                      <p:cBhvr override="childStyle">
                                        <p:cTn id="16" dur="80"/>
                                        <p:tgtEl>
                                          <p:spTgt spid="53253"/>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53253"/>
                                        </p:tgtEl>
                                        <p:attrNameLst>
                                          <p:attrName>fillcolor</p:attrName>
                                        </p:attrNameLst>
                                      </p:cBhvr>
                                      <p:tavLst>
                                        <p:tav tm="0">
                                          <p:val>
                                            <p:clrVal>
                                              <a:schemeClr val="accent2"/>
                                            </p:clrVal>
                                          </p:val>
                                        </p:tav>
                                        <p:tav tm="50000">
                                          <p:val>
                                            <p:clrVal>
                                              <a:schemeClr val="hlink"/>
                                            </p:clrVal>
                                          </p:val>
                                        </p:tav>
                                      </p:tavLst>
                                    </p:anim>
                                    <p:set>
                                      <p:cBhvr>
                                        <p:cTn id="18" dur="80"/>
                                        <p:tgtEl>
                                          <p:spTgt spid="53253"/>
                                        </p:tgtEl>
                                        <p:attrNameLst>
                                          <p:attrName>fill.type</p:attrName>
                                        </p:attrNameLst>
                                      </p:cBhvr>
                                      <p:to>
                                        <p:strVal val="solid"/>
                                      </p:to>
                                    </p:set>
                                  </p:childTnLst>
                                </p:cTn>
                              </p:par>
                            </p:childTnLst>
                          </p:cTn>
                        </p:par>
                        <p:par>
                          <p:cTn id="19" fill="hold" nodeType="afterGroup">
                            <p:stCondLst>
                              <p:cond delay="796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p:bldP spid="5325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D9E151E5-2D05-4762-BBE1-348F70978F5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DB74B29-7D0D-4E7D-AB79-7DDAE9081DBE}" type="slidenum">
              <a:rPr lang="en-US" altLang="en-US">
                <a:latin typeface="Garamond" panose="02020404030301010803" pitchFamily="18" charset="0"/>
              </a:rPr>
              <a:pPr eaLnBrk="1" hangingPunct="1"/>
              <a:t>95</a:t>
            </a:fld>
            <a:endParaRPr lang="en-US" altLang="en-US">
              <a:latin typeface="Garamond" panose="02020404030301010803" pitchFamily="18" charset="0"/>
            </a:endParaRPr>
          </a:p>
        </p:txBody>
      </p:sp>
      <p:sp>
        <p:nvSpPr>
          <p:cNvPr id="54277" name="Rectangle 5">
            <a:extLst>
              <a:ext uri="{FF2B5EF4-FFF2-40B4-BE49-F238E27FC236}">
                <a16:creationId xmlns:a16="http://schemas.microsoft.com/office/drawing/2014/main" id="{BD7ABEF2-42D2-4707-97C0-8654292A85BD}"/>
              </a:ext>
            </a:extLst>
          </p:cNvPr>
          <p:cNvSpPr>
            <a:spLocks noGrp="1" noChangeArrowheads="1"/>
          </p:cNvSpPr>
          <p:nvPr>
            <p:ph type="title"/>
          </p:nvPr>
        </p:nvSpPr>
        <p:spPr>
          <a:xfrm>
            <a:off x="457200" y="304800"/>
            <a:ext cx="8229600" cy="1139825"/>
          </a:xfrm>
        </p:spPr>
        <p:txBody>
          <a:bodyPr/>
          <a:lstStyle/>
          <a:p>
            <a:pPr eaLnBrk="1" hangingPunct="1"/>
            <a:r>
              <a:rPr lang="en-US" altLang="en-US" b="1"/>
              <a:t>Delta-to-Star Transformation</a:t>
            </a:r>
          </a:p>
        </p:txBody>
      </p:sp>
      <p:sp>
        <p:nvSpPr>
          <p:cNvPr id="54278" name="Text Box 6">
            <a:extLst>
              <a:ext uri="{FF2B5EF4-FFF2-40B4-BE49-F238E27FC236}">
                <a16:creationId xmlns:a16="http://schemas.microsoft.com/office/drawing/2014/main" id="{13E7B3D7-B727-4F6A-BEC8-707D102CB1F8}"/>
              </a:ext>
            </a:extLst>
          </p:cNvPr>
          <p:cNvSpPr txBox="1">
            <a:spLocks noChangeArrowheads="1"/>
          </p:cNvSpPr>
          <p:nvPr/>
        </p:nvSpPr>
        <p:spPr bwMode="auto">
          <a:xfrm>
            <a:off x="1600200" y="5334000"/>
            <a:ext cx="5486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3200">
                <a:solidFill>
                  <a:srgbClr val="0066FF"/>
                </a:solidFill>
              </a:rPr>
              <a:t>Y and ∆ superimposed </a:t>
            </a:r>
          </a:p>
        </p:txBody>
      </p:sp>
      <p:pic>
        <p:nvPicPr>
          <p:cNvPr id="54279" name="Picture 7" descr="scan0012">
            <a:extLst>
              <a:ext uri="{FF2B5EF4-FFF2-40B4-BE49-F238E27FC236}">
                <a16:creationId xmlns:a16="http://schemas.microsoft.com/office/drawing/2014/main" id="{E46A1273-43B9-4F73-BEDD-F03ED207D186}"/>
              </a:ext>
            </a:extLst>
          </p:cNvPr>
          <p:cNvPicPr>
            <a:picLocks noGrp="1" noChangeAspect="1" noChangeArrowheads="1"/>
          </p:cNvPicPr>
          <p:nvPr>
            <p:ph idx="1"/>
          </p:nvPr>
        </p:nvPicPr>
        <p:blipFill>
          <a:blip r:embed="rId2">
            <a:lum bright="-36000" contrast="60000"/>
            <a:extLst>
              <a:ext uri="{28A0092B-C50C-407E-A947-70E740481C1C}">
                <a14:useLocalDpi xmlns:a14="http://schemas.microsoft.com/office/drawing/2010/main" val="0"/>
              </a:ext>
            </a:extLst>
          </a:blip>
          <a:srcRect l="66667" t="8273" b="19939"/>
          <a:stretch>
            <a:fillRect/>
          </a:stretch>
        </p:blipFill>
        <p:spPr>
          <a:xfrm>
            <a:off x="1676400" y="1143000"/>
            <a:ext cx="5334000" cy="4211638"/>
          </a:xfrm>
          <a:noFill/>
        </p:spPr>
      </p:pic>
      <p:grpSp>
        <p:nvGrpSpPr>
          <p:cNvPr id="2" name="Group 9">
            <a:extLst>
              <a:ext uri="{FF2B5EF4-FFF2-40B4-BE49-F238E27FC236}">
                <a16:creationId xmlns:a16="http://schemas.microsoft.com/office/drawing/2014/main" id="{D7895D1C-1923-4638-861C-FA2788EB0B6D}"/>
              </a:ext>
            </a:extLst>
          </p:cNvPr>
          <p:cNvGrpSpPr>
            <a:grpSpLocks/>
          </p:cNvGrpSpPr>
          <p:nvPr/>
        </p:nvGrpSpPr>
        <p:grpSpPr bwMode="auto">
          <a:xfrm>
            <a:off x="6324600" y="6477000"/>
            <a:ext cx="2057400" cy="396875"/>
            <a:chOff x="2304" y="4032"/>
            <a:chExt cx="1296" cy="294"/>
          </a:xfrm>
        </p:grpSpPr>
        <p:sp>
          <p:nvSpPr>
            <p:cNvPr id="38921" name="AutoShape 10">
              <a:extLst>
                <a:ext uri="{FF2B5EF4-FFF2-40B4-BE49-F238E27FC236}">
                  <a16:creationId xmlns:a16="http://schemas.microsoft.com/office/drawing/2014/main" id="{95FFD814-E5A9-40FE-BDC2-581CAE1C366C}"/>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8922" name="Text Box 11">
              <a:extLst>
                <a:ext uri="{FF2B5EF4-FFF2-40B4-BE49-F238E27FC236}">
                  <a16:creationId xmlns:a16="http://schemas.microsoft.com/office/drawing/2014/main" id="{0A374EB2-EB50-43BB-B18F-622A0CD714CD}"/>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4277"/>
                                        </p:tgtEl>
                                        <p:attrNameLst>
                                          <p:attrName>style.visibility</p:attrName>
                                        </p:attrNameLst>
                                      </p:cBhvr>
                                      <p:to>
                                        <p:strVal val="visible"/>
                                      </p:to>
                                    </p:set>
                                    <p:animEffect transition="in" filter="wipe(down)">
                                      <p:cBhvr>
                                        <p:cTn id="7" dur="580">
                                          <p:stCondLst>
                                            <p:cond delay="0"/>
                                          </p:stCondLst>
                                        </p:cTn>
                                        <p:tgtEl>
                                          <p:spTgt spid="54277"/>
                                        </p:tgtEl>
                                      </p:cBhvr>
                                    </p:animEffect>
                                    <p:anim calcmode="lin" valueType="num">
                                      <p:cBhvr>
                                        <p:cTn id="8" dur="1822" tmFilter="0,0; 0.14,0.36; 0.43,0.73; 0.71,0.91; 1.0,1.0">
                                          <p:stCondLst>
                                            <p:cond delay="0"/>
                                          </p:stCondLst>
                                        </p:cTn>
                                        <p:tgtEl>
                                          <p:spTgt spid="5427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427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427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427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4277"/>
                                        </p:tgtEl>
                                        <p:attrNameLst>
                                          <p:attrName>ppt_y</p:attrName>
                                        </p:attrNameLst>
                                      </p:cBhvr>
                                      <p:tavLst>
                                        <p:tav tm="0" fmla="#ppt_y-sin(pi*$)/81">
                                          <p:val>
                                            <p:fltVal val="0"/>
                                          </p:val>
                                        </p:tav>
                                        <p:tav tm="100000">
                                          <p:val>
                                            <p:fltVal val="1"/>
                                          </p:val>
                                        </p:tav>
                                      </p:tavLst>
                                    </p:anim>
                                    <p:animScale>
                                      <p:cBhvr>
                                        <p:cTn id="13" dur="26">
                                          <p:stCondLst>
                                            <p:cond delay="650"/>
                                          </p:stCondLst>
                                        </p:cTn>
                                        <p:tgtEl>
                                          <p:spTgt spid="54277"/>
                                        </p:tgtEl>
                                      </p:cBhvr>
                                      <p:to x="100000" y="60000"/>
                                    </p:animScale>
                                    <p:animScale>
                                      <p:cBhvr>
                                        <p:cTn id="14" dur="166" decel="50000">
                                          <p:stCondLst>
                                            <p:cond delay="676"/>
                                          </p:stCondLst>
                                        </p:cTn>
                                        <p:tgtEl>
                                          <p:spTgt spid="54277"/>
                                        </p:tgtEl>
                                      </p:cBhvr>
                                      <p:to x="100000" y="100000"/>
                                    </p:animScale>
                                    <p:animScale>
                                      <p:cBhvr>
                                        <p:cTn id="15" dur="26">
                                          <p:stCondLst>
                                            <p:cond delay="1312"/>
                                          </p:stCondLst>
                                        </p:cTn>
                                        <p:tgtEl>
                                          <p:spTgt spid="54277"/>
                                        </p:tgtEl>
                                      </p:cBhvr>
                                      <p:to x="100000" y="80000"/>
                                    </p:animScale>
                                    <p:animScale>
                                      <p:cBhvr>
                                        <p:cTn id="16" dur="166" decel="50000">
                                          <p:stCondLst>
                                            <p:cond delay="1338"/>
                                          </p:stCondLst>
                                        </p:cTn>
                                        <p:tgtEl>
                                          <p:spTgt spid="54277"/>
                                        </p:tgtEl>
                                      </p:cBhvr>
                                      <p:to x="100000" y="100000"/>
                                    </p:animScale>
                                    <p:animScale>
                                      <p:cBhvr>
                                        <p:cTn id="17" dur="26">
                                          <p:stCondLst>
                                            <p:cond delay="1642"/>
                                          </p:stCondLst>
                                        </p:cTn>
                                        <p:tgtEl>
                                          <p:spTgt spid="54277"/>
                                        </p:tgtEl>
                                      </p:cBhvr>
                                      <p:to x="100000" y="90000"/>
                                    </p:animScale>
                                    <p:animScale>
                                      <p:cBhvr>
                                        <p:cTn id="18" dur="166" decel="50000">
                                          <p:stCondLst>
                                            <p:cond delay="1668"/>
                                          </p:stCondLst>
                                        </p:cTn>
                                        <p:tgtEl>
                                          <p:spTgt spid="54277"/>
                                        </p:tgtEl>
                                      </p:cBhvr>
                                      <p:to x="100000" y="100000"/>
                                    </p:animScale>
                                    <p:animScale>
                                      <p:cBhvr>
                                        <p:cTn id="19" dur="26">
                                          <p:stCondLst>
                                            <p:cond delay="1808"/>
                                          </p:stCondLst>
                                        </p:cTn>
                                        <p:tgtEl>
                                          <p:spTgt spid="54277"/>
                                        </p:tgtEl>
                                      </p:cBhvr>
                                      <p:to x="100000" y="95000"/>
                                    </p:animScale>
                                    <p:animScale>
                                      <p:cBhvr>
                                        <p:cTn id="20" dur="166" decel="50000">
                                          <p:stCondLst>
                                            <p:cond delay="1834"/>
                                          </p:stCondLst>
                                        </p:cTn>
                                        <p:tgtEl>
                                          <p:spTgt spid="54277"/>
                                        </p:tgtEl>
                                      </p:cBhvr>
                                      <p:to x="100000" y="100000"/>
                                    </p:animScale>
                                  </p:childTnLst>
                                </p:cTn>
                              </p:par>
                            </p:childTnLst>
                          </p:cTn>
                        </p:par>
                        <p:par>
                          <p:cTn id="21" fill="hold" nodeType="afterGroup">
                            <p:stCondLst>
                              <p:cond delay="2000"/>
                            </p:stCondLst>
                            <p:childTnLst>
                              <p:par>
                                <p:cTn id="22" presetID="10" presetClass="entr" presetSubtype="0" fill="hold" nodeType="afterEffect">
                                  <p:stCondLst>
                                    <p:cond delay="0"/>
                                  </p:stCondLst>
                                  <p:childTnLst>
                                    <p:set>
                                      <p:cBhvr>
                                        <p:cTn id="23" dur="1" fill="hold">
                                          <p:stCondLst>
                                            <p:cond delay="0"/>
                                          </p:stCondLst>
                                        </p:cTn>
                                        <p:tgtEl>
                                          <p:spTgt spid="54279"/>
                                        </p:tgtEl>
                                        <p:attrNameLst>
                                          <p:attrName>style.visibility</p:attrName>
                                        </p:attrNameLst>
                                      </p:cBhvr>
                                      <p:to>
                                        <p:strVal val="visible"/>
                                      </p:to>
                                    </p:set>
                                    <p:animEffect transition="in" filter="fade">
                                      <p:cBhvr>
                                        <p:cTn id="24" dur="2000"/>
                                        <p:tgtEl>
                                          <p:spTgt spid="54279"/>
                                        </p:tgtEl>
                                      </p:cBhvr>
                                    </p:animEffect>
                                  </p:childTnLst>
                                </p:cTn>
                              </p:par>
                            </p:childTnLst>
                          </p:cTn>
                        </p:par>
                        <p:par>
                          <p:cTn id="25" fill="hold" nodeType="afterGroup">
                            <p:stCondLst>
                              <p:cond delay="4000"/>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54278"/>
                                        </p:tgtEl>
                                        <p:attrNameLst>
                                          <p:attrName>style.visibility</p:attrName>
                                        </p:attrNameLst>
                                      </p:cBhvr>
                                      <p:to>
                                        <p:strVal val="visible"/>
                                      </p:to>
                                    </p:set>
                                    <p:anim calcmode="discrete" valueType="clr">
                                      <p:cBhvr override="childStyle">
                                        <p:cTn id="28" dur="80"/>
                                        <p:tgtEl>
                                          <p:spTgt spid="54278"/>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54278"/>
                                        </p:tgtEl>
                                        <p:attrNameLst>
                                          <p:attrName>fillcolor</p:attrName>
                                        </p:attrNameLst>
                                      </p:cBhvr>
                                      <p:tavLst>
                                        <p:tav tm="0">
                                          <p:val>
                                            <p:clrVal>
                                              <a:schemeClr val="accent2"/>
                                            </p:clrVal>
                                          </p:val>
                                        </p:tav>
                                        <p:tav tm="50000">
                                          <p:val>
                                            <p:clrVal>
                                              <a:schemeClr val="hlink"/>
                                            </p:clrVal>
                                          </p:val>
                                        </p:tav>
                                      </p:tavLst>
                                    </p:anim>
                                    <p:set>
                                      <p:cBhvr>
                                        <p:cTn id="30" dur="80"/>
                                        <p:tgtEl>
                                          <p:spTgt spid="54278"/>
                                        </p:tgtEl>
                                        <p:attrNameLst>
                                          <p:attrName>fill.type</p:attrName>
                                        </p:attrNameLst>
                                      </p:cBhvr>
                                      <p:to>
                                        <p:strVal val="solid"/>
                                      </p:to>
                                    </p:set>
                                  </p:childTnLst>
                                </p:cTn>
                              </p:par>
                            </p:childTnLst>
                          </p:cTn>
                        </p:par>
                        <p:par>
                          <p:cTn id="31" fill="hold" nodeType="afterGroup">
                            <p:stCondLst>
                              <p:cond delay="4720"/>
                            </p:stCondLst>
                            <p:childTnLst>
                              <p:par>
                                <p:cTn id="32" presetID="22" presetClass="entr" presetSubtype="8"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p:bldP spid="5427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093384F4-286F-41D1-A4B1-663EDC7FA1EE}"/>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9BB6791-03E4-4CF0-A2E2-AA43B9C9025B}" type="slidenum">
              <a:rPr lang="en-US" altLang="en-US">
                <a:latin typeface="Garamond" panose="02020404030301010803" pitchFamily="18" charset="0"/>
              </a:rPr>
              <a:pPr eaLnBrk="1" hangingPunct="1"/>
              <a:t>96</a:t>
            </a:fld>
            <a:endParaRPr lang="en-US" altLang="en-US">
              <a:latin typeface="Garamond" panose="02020404030301010803" pitchFamily="18" charset="0"/>
            </a:endParaRPr>
          </a:p>
        </p:txBody>
      </p:sp>
      <p:sp>
        <p:nvSpPr>
          <p:cNvPr id="39941" name="Text Box 4">
            <a:extLst>
              <a:ext uri="{FF2B5EF4-FFF2-40B4-BE49-F238E27FC236}">
                <a16:creationId xmlns:a16="http://schemas.microsoft.com/office/drawing/2014/main" id="{31CE1600-198E-4E3C-8A99-D67B57DC185B}"/>
              </a:ext>
            </a:extLst>
          </p:cNvPr>
          <p:cNvSpPr txBox="1">
            <a:spLocks noChangeArrowheads="1"/>
          </p:cNvSpPr>
          <p:nvPr/>
        </p:nvSpPr>
        <p:spPr bwMode="auto">
          <a:xfrm>
            <a:off x="533400" y="533400"/>
            <a:ext cx="807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1445" name="Text Box 5">
            <a:extLst>
              <a:ext uri="{FF2B5EF4-FFF2-40B4-BE49-F238E27FC236}">
                <a16:creationId xmlns:a16="http://schemas.microsoft.com/office/drawing/2014/main" id="{39CEA703-9AC4-4DDE-A99A-973DDEB3CFDF}"/>
              </a:ext>
            </a:extLst>
          </p:cNvPr>
          <p:cNvSpPr txBox="1">
            <a:spLocks noChangeArrowheads="1"/>
          </p:cNvSpPr>
          <p:nvPr/>
        </p:nvSpPr>
        <p:spPr bwMode="auto">
          <a:xfrm>
            <a:off x="533400" y="381000"/>
            <a:ext cx="78486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Char char="•"/>
            </a:pPr>
            <a:r>
              <a:rPr lang="en-US" altLang="en-US" sz="3200"/>
              <a:t>   </a:t>
            </a:r>
            <a:r>
              <a:rPr lang="en-US" altLang="en-US" sz="2800"/>
              <a:t>If the two arrangements are to be equivalent, the resistance between any pair of terminals (AB, BC or CA) in the two circuits has to be the same, when the third line is left open.</a:t>
            </a:r>
          </a:p>
          <a:p>
            <a:pPr eaLnBrk="1" hangingPunct="1"/>
            <a:endParaRPr lang="en-US" altLang="en-US" sz="2800"/>
          </a:p>
          <a:p>
            <a:pPr eaLnBrk="1" hangingPunct="1">
              <a:buFontTx/>
              <a:buChar char="•"/>
            </a:pPr>
            <a:r>
              <a:rPr lang="en-US" altLang="en-US" sz="2800"/>
              <a:t>   </a:t>
            </a:r>
            <a:r>
              <a:rPr lang="en-US" altLang="en-US" sz="2800">
                <a:solidFill>
                  <a:srgbClr val="CC0000"/>
                </a:solidFill>
              </a:rPr>
              <a:t>Keeping terminal </a:t>
            </a:r>
            <a:r>
              <a:rPr lang="en-US" altLang="en-US" sz="2800" i="1">
                <a:solidFill>
                  <a:srgbClr val="CC0000"/>
                </a:solidFill>
              </a:rPr>
              <a:t>A </a:t>
            </a:r>
            <a:r>
              <a:rPr lang="en-US" altLang="en-US" sz="2800">
                <a:solidFill>
                  <a:srgbClr val="CC0000"/>
                </a:solidFill>
              </a:rPr>
              <a:t>open, we equate the resistance between terminals B and C in the two circuits, </a:t>
            </a:r>
          </a:p>
        </p:txBody>
      </p:sp>
      <p:pic>
        <p:nvPicPr>
          <p:cNvPr id="61446" name="Picture 6" descr="(6">
            <a:extLst>
              <a:ext uri="{FF2B5EF4-FFF2-40B4-BE49-F238E27FC236}">
                <a16:creationId xmlns:a16="http://schemas.microsoft.com/office/drawing/2014/main" id="{BA641E50-DB36-4A43-ACD9-6E82471342BE}"/>
              </a:ext>
            </a:extLst>
          </p:cNvPr>
          <p:cNvPicPr>
            <a:picLocks noChangeAspect="1" noChangeArrowheads="1"/>
          </p:cNvPicPr>
          <p:nvPr/>
        </p:nvPicPr>
        <p:blipFill>
          <a:blip r:embed="rId2">
            <a:lum bright="-18000" contrast="54000"/>
            <a:extLst>
              <a:ext uri="{28A0092B-C50C-407E-A947-70E740481C1C}">
                <a14:useLocalDpi xmlns:a14="http://schemas.microsoft.com/office/drawing/2010/main" val="0"/>
              </a:ext>
            </a:extLst>
          </a:blip>
          <a:srcRect b="77756"/>
          <a:stretch>
            <a:fillRect/>
          </a:stretch>
        </p:blipFill>
        <p:spPr bwMode="auto">
          <a:xfrm>
            <a:off x="1600200" y="4419600"/>
            <a:ext cx="5638800"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a:extLst>
              <a:ext uri="{FF2B5EF4-FFF2-40B4-BE49-F238E27FC236}">
                <a16:creationId xmlns:a16="http://schemas.microsoft.com/office/drawing/2014/main" id="{0CAD7C28-B0F1-4A72-8868-C1B6EE05EE00}"/>
              </a:ext>
            </a:extLst>
          </p:cNvPr>
          <p:cNvGrpSpPr>
            <a:grpSpLocks/>
          </p:cNvGrpSpPr>
          <p:nvPr/>
        </p:nvGrpSpPr>
        <p:grpSpPr bwMode="auto">
          <a:xfrm>
            <a:off x="6324600" y="6477000"/>
            <a:ext cx="2057400" cy="396875"/>
            <a:chOff x="2304" y="4032"/>
            <a:chExt cx="1296" cy="294"/>
          </a:xfrm>
        </p:grpSpPr>
        <p:sp>
          <p:nvSpPr>
            <p:cNvPr id="39948" name="AutoShape 8">
              <a:extLst>
                <a:ext uri="{FF2B5EF4-FFF2-40B4-BE49-F238E27FC236}">
                  <a16:creationId xmlns:a16="http://schemas.microsoft.com/office/drawing/2014/main" id="{63C18C5C-A91F-47C6-AE12-1D5A50BD84DE}"/>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9949" name="Text Box 9">
              <a:extLst>
                <a:ext uri="{FF2B5EF4-FFF2-40B4-BE49-F238E27FC236}">
                  <a16:creationId xmlns:a16="http://schemas.microsoft.com/office/drawing/2014/main" id="{FD28C2E9-74E5-4DF3-A0D9-7033B832012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grpSp>
        <p:nvGrpSpPr>
          <p:cNvPr id="3" name="Group 10">
            <a:extLst>
              <a:ext uri="{FF2B5EF4-FFF2-40B4-BE49-F238E27FC236}">
                <a16:creationId xmlns:a16="http://schemas.microsoft.com/office/drawing/2014/main" id="{4894116A-8E75-4E5E-8C43-4E2663910CC2}"/>
              </a:ext>
            </a:extLst>
          </p:cNvPr>
          <p:cNvGrpSpPr>
            <a:grpSpLocks/>
          </p:cNvGrpSpPr>
          <p:nvPr/>
        </p:nvGrpSpPr>
        <p:grpSpPr bwMode="auto">
          <a:xfrm>
            <a:off x="8001000" y="3505200"/>
            <a:ext cx="1143000" cy="685800"/>
            <a:chOff x="4824" y="3744"/>
            <a:chExt cx="696" cy="432"/>
          </a:xfrm>
        </p:grpSpPr>
        <p:sp>
          <p:nvSpPr>
            <p:cNvPr id="39946" name="AutoShape 11">
              <a:extLst>
                <a:ext uri="{FF2B5EF4-FFF2-40B4-BE49-F238E27FC236}">
                  <a16:creationId xmlns:a16="http://schemas.microsoft.com/office/drawing/2014/main" id="{A25F9A22-0C34-4CAF-8F60-7C125EC757C7}"/>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9947" name="Text Box 12">
              <a:extLst>
                <a:ext uri="{FF2B5EF4-FFF2-40B4-BE49-F238E27FC236}">
                  <a16:creationId xmlns:a16="http://schemas.microsoft.com/office/drawing/2014/main" id="{8ED5F587-FABF-4AA7-94E0-93498DBCCB77}"/>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2000"/>
                                  </p:stCondLst>
                                  <p:iterate type="lt">
                                    <p:tmPct val="50000"/>
                                  </p:iterate>
                                  <p:childTnLst>
                                    <p:set>
                                      <p:cBhvr>
                                        <p:cTn id="6" dur="1" fill="hold">
                                          <p:stCondLst>
                                            <p:cond delay="0"/>
                                          </p:stCondLst>
                                        </p:cTn>
                                        <p:tgtEl>
                                          <p:spTgt spid="61445">
                                            <p:txEl>
                                              <p:pRg st="0" end="0"/>
                                            </p:txEl>
                                          </p:spTgt>
                                        </p:tgtEl>
                                        <p:attrNameLst>
                                          <p:attrName>style.visibility</p:attrName>
                                        </p:attrNameLst>
                                      </p:cBhvr>
                                      <p:to>
                                        <p:strVal val="visible"/>
                                      </p:to>
                                    </p:set>
                                    <p:anim calcmode="discrete" valueType="clr">
                                      <p:cBhvr override="childStyle">
                                        <p:cTn id="7" dur="80"/>
                                        <p:tgtEl>
                                          <p:spTgt spid="6144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44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1445">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1445">
                                            <p:txEl>
                                              <p:pRg st="2" end="2"/>
                                            </p:txEl>
                                          </p:spTgt>
                                        </p:tgtEl>
                                        <p:attrNameLst>
                                          <p:attrName>style.visibility</p:attrName>
                                        </p:attrNameLst>
                                      </p:cBhvr>
                                      <p:to>
                                        <p:strVal val="visible"/>
                                      </p:to>
                                    </p:set>
                                    <p:anim calcmode="discrete" valueType="clr">
                                      <p:cBhvr override="childStyle">
                                        <p:cTn id="14" dur="80"/>
                                        <p:tgtEl>
                                          <p:spTgt spid="61445">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1445">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61445">
                                            <p:txEl>
                                              <p:pRg st="2" end="2"/>
                                            </p:txEl>
                                          </p:spTgt>
                                        </p:tgtEl>
                                        <p:attrNameLst>
                                          <p:attrName>fill.type</p:attrName>
                                        </p:attrNameLst>
                                      </p:cBhvr>
                                      <p:to>
                                        <p:strVal val="solid"/>
                                      </p:to>
                                    </p:set>
                                  </p:childTnLst>
                                </p:cTn>
                              </p:par>
                            </p:childTnLst>
                          </p:cTn>
                        </p:par>
                        <p:par>
                          <p:cTn id="17" fill="hold" nodeType="afterGroup">
                            <p:stCondLst>
                              <p:cond delay="324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1446"/>
                                        </p:tgtEl>
                                        <p:attrNameLst>
                                          <p:attrName>style.visibility</p:attrName>
                                        </p:attrNameLst>
                                      </p:cBhvr>
                                      <p:to>
                                        <p:strVal val="visible"/>
                                      </p:to>
                                    </p:set>
                                    <p:animEffect transition="in" filter="fade">
                                      <p:cBhvr>
                                        <p:cTn id="25" dur="2000"/>
                                        <p:tgtEl>
                                          <p:spTgt spid="61446"/>
                                        </p:tgtEl>
                                      </p:cBhvr>
                                    </p:animEffect>
                                  </p:childTnLst>
                                </p:cTn>
                              </p:par>
                              <p:par>
                                <p:cTn id="26" presetID="10" presetClass="exit" presetSubtype="0" fill="hold" nodeType="withEffect">
                                  <p:stCondLst>
                                    <p:cond delay="0"/>
                                  </p:stCondLst>
                                  <p:childTnLst>
                                    <p:animEffect transition="out" filter="fade">
                                      <p:cBhvr>
                                        <p:cTn id="27" dur="2000"/>
                                        <p:tgtEl>
                                          <p:spTgt spid="3"/>
                                        </p:tgtEl>
                                      </p:cBhvr>
                                    </p:animEffect>
                                    <p:set>
                                      <p:cBhvr>
                                        <p:cTn id="28" dur="1" fill="hold">
                                          <p:stCondLst>
                                            <p:cond delay="1999"/>
                                          </p:stCondLst>
                                        </p:cTn>
                                        <p:tgtEl>
                                          <p:spTgt spid="3"/>
                                        </p:tgtEl>
                                        <p:attrNameLst>
                                          <p:attrName>style.visibility</p:attrName>
                                        </p:attrNameLst>
                                      </p:cBhvr>
                                      <p:to>
                                        <p:strVal val="hidden"/>
                                      </p:to>
                                    </p:set>
                                  </p:childTnLst>
                                </p:cTn>
                              </p:par>
                            </p:childTnLst>
                          </p:cTn>
                        </p:par>
                        <p:par>
                          <p:cTn id="29" fill="hold" nodeType="afterGroup">
                            <p:stCondLst>
                              <p:cond delay="2000"/>
                            </p:stCondLst>
                            <p:childTnLst>
                              <p:par>
                                <p:cTn id="30" presetID="22" presetClass="entr" presetSubtype="8"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6F90B868-30FD-4EF0-AFDA-5B74BE6DA58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CFF088-448A-4549-9721-DC88ADB8FA25}" type="slidenum">
              <a:rPr lang="en-US" altLang="en-US">
                <a:latin typeface="Garamond" panose="02020404030301010803" pitchFamily="18" charset="0"/>
              </a:rPr>
              <a:pPr eaLnBrk="1" hangingPunct="1"/>
              <a:t>97</a:t>
            </a:fld>
            <a:endParaRPr lang="en-US" altLang="en-US">
              <a:latin typeface="Garamond" panose="02020404030301010803" pitchFamily="18" charset="0"/>
            </a:endParaRPr>
          </a:p>
        </p:txBody>
      </p:sp>
      <p:sp>
        <p:nvSpPr>
          <p:cNvPr id="62468" name="Text Box 4">
            <a:extLst>
              <a:ext uri="{FF2B5EF4-FFF2-40B4-BE49-F238E27FC236}">
                <a16:creationId xmlns:a16="http://schemas.microsoft.com/office/drawing/2014/main" id="{DB9E3631-CF97-4BBE-A283-73CD54795013}"/>
              </a:ext>
            </a:extLst>
          </p:cNvPr>
          <p:cNvSpPr txBox="1">
            <a:spLocks noChangeArrowheads="1"/>
          </p:cNvSpPr>
          <p:nvPr/>
        </p:nvSpPr>
        <p:spPr bwMode="auto">
          <a:xfrm>
            <a:off x="533400" y="533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Similarly,</a:t>
            </a:r>
          </a:p>
        </p:txBody>
      </p:sp>
      <p:pic>
        <p:nvPicPr>
          <p:cNvPr id="62469" name="Picture 5" descr="(6">
            <a:extLst>
              <a:ext uri="{FF2B5EF4-FFF2-40B4-BE49-F238E27FC236}">
                <a16:creationId xmlns:a16="http://schemas.microsoft.com/office/drawing/2014/main" id="{F9EF45BA-6D06-40CB-ACCB-9A352DF7BA19}"/>
              </a:ext>
            </a:extLst>
          </p:cNvPr>
          <p:cNvPicPr>
            <a:picLocks noChangeAspect="1" noChangeArrowheads="1"/>
          </p:cNvPicPr>
          <p:nvPr/>
        </p:nvPicPr>
        <p:blipFill>
          <a:blip r:embed="rId2">
            <a:lum bright="-18000" contrast="48000"/>
            <a:extLst>
              <a:ext uri="{28A0092B-C50C-407E-A947-70E740481C1C}">
                <a14:useLocalDpi xmlns:a14="http://schemas.microsoft.com/office/drawing/2010/main" val="0"/>
              </a:ext>
            </a:extLst>
          </a:blip>
          <a:srcRect t="40730" b="37462"/>
          <a:stretch>
            <a:fillRect/>
          </a:stretch>
        </p:blipFill>
        <p:spPr bwMode="auto">
          <a:xfrm>
            <a:off x="1676400" y="990600"/>
            <a:ext cx="50292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6" descr="(6">
            <a:extLst>
              <a:ext uri="{FF2B5EF4-FFF2-40B4-BE49-F238E27FC236}">
                <a16:creationId xmlns:a16="http://schemas.microsoft.com/office/drawing/2014/main" id="{EC8DDA81-A8E1-48EC-96E0-BDD30CEB8963}"/>
              </a:ext>
            </a:extLst>
          </p:cNvPr>
          <p:cNvPicPr>
            <a:picLocks noChangeAspect="1" noChangeArrowheads="1"/>
          </p:cNvPicPr>
          <p:nvPr/>
        </p:nvPicPr>
        <p:blipFill>
          <a:blip r:embed="rId2">
            <a:lum bright="-24000" contrast="60000"/>
            <a:extLst>
              <a:ext uri="{28A0092B-C50C-407E-A947-70E740481C1C}">
                <a14:useLocalDpi xmlns:a14="http://schemas.microsoft.com/office/drawing/2010/main" val="0"/>
              </a:ext>
            </a:extLst>
          </a:blip>
          <a:srcRect t="75842" b="871"/>
          <a:stretch>
            <a:fillRect/>
          </a:stretch>
        </p:blipFill>
        <p:spPr bwMode="auto">
          <a:xfrm>
            <a:off x="1828800" y="2514600"/>
            <a:ext cx="48006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a:extLst>
              <a:ext uri="{FF2B5EF4-FFF2-40B4-BE49-F238E27FC236}">
                <a16:creationId xmlns:a16="http://schemas.microsoft.com/office/drawing/2014/main" id="{A2B0496E-8E5C-4279-9BF0-50BC0D2E80B3}"/>
              </a:ext>
            </a:extLst>
          </p:cNvPr>
          <p:cNvSpPr txBox="1">
            <a:spLocks noChangeArrowheads="1"/>
          </p:cNvSpPr>
          <p:nvPr/>
        </p:nvSpPr>
        <p:spPr bwMode="auto">
          <a:xfrm>
            <a:off x="533400" y="3886200"/>
            <a:ext cx="7696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Adding above three equations and dividing by 2, we get</a:t>
            </a:r>
          </a:p>
        </p:txBody>
      </p:sp>
      <p:pic>
        <p:nvPicPr>
          <p:cNvPr id="62472" name="Picture 8" descr="(6">
            <a:extLst>
              <a:ext uri="{FF2B5EF4-FFF2-40B4-BE49-F238E27FC236}">
                <a16:creationId xmlns:a16="http://schemas.microsoft.com/office/drawing/2014/main" id="{FC29E031-B7DD-4D8F-B874-49C18B18812E}"/>
              </a:ext>
            </a:extLst>
          </p:cNvPr>
          <p:cNvPicPr>
            <a:picLocks noChangeAspect="1" noChangeArrowheads="1"/>
          </p:cNvPicPr>
          <p:nvPr/>
        </p:nvPicPr>
        <p:blipFill>
          <a:blip r:embed="rId3">
            <a:lum bright="-30000" contrast="72000"/>
            <a:extLst>
              <a:ext uri="{28A0092B-C50C-407E-A947-70E740481C1C}">
                <a14:useLocalDpi xmlns:a14="http://schemas.microsoft.com/office/drawing/2010/main" val="0"/>
              </a:ext>
            </a:extLst>
          </a:blip>
          <a:srcRect b="84518"/>
          <a:stretch>
            <a:fillRect/>
          </a:stretch>
        </p:blipFill>
        <p:spPr bwMode="auto">
          <a:xfrm>
            <a:off x="1219200" y="5029200"/>
            <a:ext cx="67056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
            <a:extLst>
              <a:ext uri="{FF2B5EF4-FFF2-40B4-BE49-F238E27FC236}">
                <a16:creationId xmlns:a16="http://schemas.microsoft.com/office/drawing/2014/main" id="{6008681F-DE78-4BA6-9B3A-3788F363FE9C}"/>
              </a:ext>
            </a:extLst>
          </p:cNvPr>
          <p:cNvGrpSpPr>
            <a:grpSpLocks/>
          </p:cNvGrpSpPr>
          <p:nvPr/>
        </p:nvGrpSpPr>
        <p:grpSpPr bwMode="auto">
          <a:xfrm>
            <a:off x="6324600" y="6477000"/>
            <a:ext cx="2057400" cy="396875"/>
            <a:chOff x="2304" y="4032"/>
            <a:chExt cx="1296" cy="294"/>
          </a:xfrm>
        </p:grpSpPr>
        <p:sp>
          <p:nvSpPr>
            <p:cNvPr id="40971" name="AutoShape 10">
              <a:extLst>
                <a:ext uri="{FF2B5EF4-FFF2-40B4-BE49-F238E27FC236}">
                  <a16:creationId xmlns:a16="http://schemas.microsoft.com/office/drawing/2014/main" id="{EF948CA1-25E5-4BDF-9A30-DFF95FE16D5A}"/>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0972" name="Text Box 11">
              <a:extLst>
                <a:ext uri="{FF2B5EF4-FFF2-40B4-BE49-F238E27FC236}">
                  <a16:creationId xmlns:a16="http://schemas.microsoft.com/office/drawing/2014/main" id="{CF5506AD-A105-4E50-B3CA-0D818FAC3422}"/>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2468"/>
                                        </p:tgtEl>
                                        <p:attrNameLst>
                                          <p:attrName>style.visibility</p:attrName>
                                        </p:attrNameLst>
                                      </p:cBhvr>
                                      <p:to>
                                        <p:strVal val="visible"/>
                                      </p:to>
                                    </p:set>
                                    <p:anim calcmode="discrete" valueType="clr">
                                      <p:cBhvr override="childStyle">
                                        <p:cTn id="7" dur="80"/>
                                        <p:tgtEl>
                                          <p:spTgt spid="6246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2468"/>
                                        </p:tgtEl>
                                        <p:attrNameLst>
                                          <p:attrName>fillcolor</p:attrName>
                                        </p:attrNameLst>
                                      </p:cBhvr>
                                      <p:tavLst>
                                        <p:tav tm="0">
                                          <p:val>
                                            <p:clrVal>
                                              <a:schemeClr val="accent2"/>
                                            </p:clrVal>
                                          </p:val>
                                        </p:tav>
                                        <p:tav tm="50000">
                                          <p:val>
                                            <p:clrVal>
                                              <a:schemeClr val="hlink"/>
                                            </p:clrVal>
                                          </p:val>
                                        </p:tav>
                                      </p:tavLst>
                                    </p:anim>
                                    <p:set>
                                      <p:cBhvr>
                                        <p:cTn id="9" dur="80"/>
                                        <p:tgtEl>
                                          <p:spTgt spid="6246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nodeType="clickEffect">
                                  <p:stCondLst>
                                    <p:cond delay="0"/>
                                  </p:stCondLst>
                                  <p:childTnLst>
                                    <p:set>
                                      <p:cBhvr>
                                        <p:cTn id="13" dur="1" fill="hold">
                                          <p:stCondLst>
                                            <p:cond delay="0"/>
                                          </p:stCondLst>
                                        </p:cTn>
                                        <p:tgtEl>
                                          <p:spTgt spid="62469"/>
                                        </p:tgtEl>
                                        <p:attrNameLst>
                                          <p:attrName>style.visibility</p:attrName>
                                        </p:attrNameLst>
                                      </p:cBhvr>
                                      <p:to>
                                        <p:strVal val="visible"/>
                                      </p:to>
                                    </p:set>
                                    <p:animEffect transition="in" filter="fade">
                                      <p:cBhvr>
                                        <p:cTn id="14" dur="2000"/>
                                        <p:tgtEl>
                                          <p:spTgt spid="62469"/>
                                        </p:tgtEl>
                                      </p:cBhvr>
                                    </p:animEffect>
                                  </p:childTnLst>
                                </p:cTn>
                              </p:par>
                            </p:childTnLst>
                          </p:cTn>
                        </p:par>
                        <p:par>
                          <p:cTn id="15" fill="hold" nodeType="afterGroup">
                            <p:stCondLst>
                              <p:cond delay="2000"/>
                            </p:stCondLst>
                            <p:childTnLst>
                              <p:par>
                                <p:cTn id="16" presetID="10" presetClass="entr" presetSubtype="0" fill="hold" nodeType="afterEffect">
                                  <p:stCondLst>
                                    <p:cond delay="0"/>
                                  </p:stCondLst>
                                  <p:childTnLst>
                                    <p:set>
                                      <p:cBhvr>
                                        <p:cTn id="17" dur="1" fill="hold">
                                          <p:stCondLst>
                                            <p:cond delay="0"/>
                                          </p:stCondLst>
                                        </p:cTn>
                                        <p:tgtEl>
                                          <p:spTgt spid="62470"/>
                                        </p:tgtEl>
                                        <p:attrNameLst>
                                          <p:attrName>style.visibility</p:attrName>
                                        </p:attrNameLst>
                                      </p:cBhvr>
                                      <p:to>
                                        <p:strVal val="visible"/>
                                      </p:to>
                                    </p:set>
                                    <p:animEffect transition="in" filter="fade">
                                      <p:cBhvr>
                                        <p:cTn id="18" dur="2000"/>
                                        <p:tgtEl>
                                          <p:spTgt spid="62470"/>
                                        </p:tgtEl>
                                      </p:cBhvr>
                                    </p:animEffect>
                                  </p:childTnLst>
                                </p:cTn>
                              </p:par>
                            </p:childTnLst>
                          </p:cTn>
                        </p:par>
                        <p:par>
                          <p:cTn id="19" fill="hold" nodeType="afterGroup">
                            <p:stCondLst>
                              <p:cond delay="40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62471"/>
                                        </p:tgtEl>
                                        <p:attrNameLst>
                                          <p:attrName>style.visibility</p:attrName>
                                        </p:attrNameLst>
                                      </p:cBhvr>
                                      <p:to>
                                        <p:strVal val="visible"/>
                                      </p:to>
                                    </p:set>
                                    <p:anim calcmode="discrete" valueType="clr">
                                      <p:cBhvr override="childStyle">
                                        <p:cTn id="22" dur="80"/>
                                        <p:tgtEl>
                                          <p:spTgt spid="62471"/>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62471"/>
                                        </p:tgtEl>
                                        <p:attrNameLst>
                                          <p:attrName>fillcolor</p:attrName>
                                        </p:attrNameLst>
                                      </p:cBhvr>
                                      <p:tavLst>
                                        <p:tav tm="0">
                                          <p:val>
                                            <p:clrVal>
                                              <a:schemeClr val="accent2"/>
                                            </p:clrVal>
                                          </p:val>
                                        </p:tav>
                                        <p:tav tm="50000">
                                          <p:val>
                                            <p:clrVal>
                                              <a:schemeClr val="hlink"/>
                                            </p:clrVal>
                                          </p:val>
                                        </p:tav>
                                      </p:tavLst>
                                    </p:anim>
                                    <p:set>
                                      <p:cBhvr>
                                        <p:cTn id="24" dur="80"/>
                                        <p:tgtEl>
                                          <p:spTgt spid="62471"/>
                                        </p:tgtEl>
                                        <p:attrNameLst>
                                          <p:attrName>fill.type</p:attrName>
                                        </p:attrNameLst>
                                      </p:cBhvr>
                                      <p:to>
                                        <p:strVal val="solid"/>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62472"/>
                                        </p:tgtEl>
                                        <p:attrNameLst>
                                          <p:attrName>style.visibility</p:attrName>
                                        </p:attrNameLst>
                                      </p:cBhvr>
                                      <p:to>
                                        <p:strVal val="visible"/>
                                      </p:to>
                                    </p:set>
                                    <p:animEffect transition="in" filter="fade">
                                      <p:cBhvr>
                                        <p:cTn id="29" dur="2000"/>
                                        <p:tgtEl>
                                          <p:spTgt spid="62472"/>
                                        </p:tgtEl>
                                      </p:cBhvr>
                                    </p:animEffect>
                                  </p:childTnLst>
                                </p:cTn>
                              </p:par>
                            </p:childTnLst>
                          </p:cTn>
                        </p:par>
                        <p:par>
                          <p:cTn id="30" fill="hold" nodeType="afterGroup">
                            <p:stCondLst>
                              <p:cond delay="20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7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a:extLst>
              <a:ext uri="{FF2B5EF4-FFF2-40B4-BE49-F238E27FC236}">
                <a16:creationId xmlns:a16="http://schemas.microsoft.com/office/drawing/2014/main" id="{225BC752-ACC3-476F-8B62-CE04034801AC}"/>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2DD582-35BB-400B-99B8-15778B150A39}" type="slidenum">
              <a:rPr lang="en-US" altLang="en-US">
                <a:latin typeface="Garamond" panose="02020404030301010803" pitchFamily="18" charset="0"/>
              </a:rPr>
              <a:pPr eaLnBrk="1" hangingPunct="1"/>
              <a:t>98</a:t>
            </a:fld>
            <a:endParaRPr lang="en-US" altLang="en-US">
              <a:latin typeface="Garamond" panose="02020404030301010803" pitchFamily="18" charset="0"/>
            </a:endParaRPr>
          </a:p>
        </p:txBody>
      </p:sp>
      <p:sp>
        <p:nvSpPr>
          <p:cNvPr id="63492" name="Text Box 4">
            <a:extLst>
              <a:ext uri="{FF2B5EF4-FFF2-40B4-BE49-F238E27FC236}">
                <a16:creationId xmlns:a16="http://schemas.microsoft.com/office/drawing/2014/main" id="{A19E9510-A88D-4332-A851-F4D45C790781}"/>
              </a:ext>
            </a:extLst>
          </p:cNvPr>
          <p:cNvSpPr txBox="1">
            <a:spLocks noChangeArrowheads="1"/>
          </p:cNvSpPr>
          <p:nvPr/>
        </p:nvSpPr>
        <p:spPr bwMode="auto">
          <a:xfrm>
            <a:off x="609600" y="4572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t>Subtracting,  </a:t>
            </a:r>
          </a:p>
        </p:txBody>
      </p:sp>
      <p:pic>
        <p:nvPicPr>
          <p:cNvPr id="63493" name="Picture 5" descr="(6">
            <a:extLst>
              <a:ext uri="{FF2B5EF4-FFF2-40B4-BE49-F238E27FC236}">
                <a16:creationId xmlns:a16="http://schemas.microsoft.com/office/drawing/2014/main" id="{3893C49E-08E6-4F12-A34E-7EAE34779F2E}"/>
              </a:ext>
            </a:extLst>
          </p:cNvPr>
          <p:cNvPicPr>
            <a:picLocks noChangeAspect="1" noChangeArrowheads="1"/>
          </p:cNvPicPr>
          <p:nvPr/>
        </p:nvPicPr>
        <p:blipFill>
          <a:blip r:embed="rId3">
            <a:lum bright="-48000" contrast="66000"/>
            <a:extLst>
              <a:ext uri="{28A0092B-C50C-407E-A947-70E740481C1C}">
                <a14:useLocalDpi xmlns:a14="http://schemas.microsoft.com/office/drawing/2010/main" val="0"/>
              </a:ext>
            </a:extLst>
          </a:blip>
          <a:srcRect l="15898" t="25803" r="23444" b="49570"/>
          <a:stretch>
            <a:fillRect/>
          </a:stretch>
        </p:blipFill>
        <p:spPr bwMode="auto">
          <a:xfrm>
            <a:off x="2286000" y="1277938"/>
            <a:ext cx="4267200" cy="1608137"/>
          </a:xfrm>
          <a:prstGeom prst="rect">
            <a:avLst/>
          </a:prstGeom>
          <a:noFill/>
          <a:ln w="38100">
            <a:solidFill>
              <a:srgbClr val="0066CC"/>
            </a:solidFill>
            <a:miter lim="800000"/>
            <a:headEnd/>
            <a:tailEnd/>
          </a:ln>
          <a:extLst>
            <a:ext uri="{909E8E84-426E-40DD-AFC4-6F175D3DCCD1}">
              <a14:hiddenFill xmlns:a14="http://schemas.microsoft.com/office/drawing/2010/main">
                <a:solidFill>
                  <a:srgbClr val="FFFFFF"/>
                </a:solidFill>
              </a14:hiddenFill>
            </a:ext>
          </a:extLst>
        </p:spPr>
      </p:pic>
      <p:sp>
        <p:nvSpPr>
          <p:cNvPr id="63494" name="Text Box 6">
            <a:extLst>
              <a:ext uri="{FF2B5EF4-FFF2-40B4-BE49-F238E27FC236}">
                <a16:creationId xmlns:a16="http://schemas.microsoft.com/office/drawing/2014/main" id="{D6118004-7936-4422-97A5-90A468C29685}"/>
              </a:ext>
            </a:extLst>
          </p:cNvPr>
          <p:cNvSpPr txBox="1">
            <a:spLocks noChangeArrowheads="1"/>
          </p:cNvSpPr>
          <p:nvPr/>
        </p:nvSpPr>
        <p:spPr bwMode="auto">
          <a:xfrm>
            <a:off x="304800" y="3200400"/>
            <a:ext cx="83058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a:solidFill>
                  <a:srgbClr val="FF3300"/>
                </a:solidFill>
              </a:rPr>
              <a:t>Remember :</a:t>
            </a:r>
            <a:r>
              <a:rPr lang="en-US" altLang="en-US" sz="2400" b="1"/>
              <a:t> </a:t>
            </a:r>
            <a:r>
              <a:rPr lang="en-US" altLang="en-US" sz="2400" b="1" i="1"/>
              <a:t> </a:t>
            </a:r>
            <a:r>
              <a:rPr lang="en-US" altLang="en-US" sz="2800" b="1">
                <a:solidFill>
                  <a:srgbClr val="339966"/>
                </a:solidFill>
              </a:rPr>
              <a:t>Product of two resistances on its sides, divided by the sum of three resistances.</a:t>
            </a:r>
            <a:r>
              <a:rPr lang="en-US" altLang="en-US" sz="2800" b="1" i="1"/>
              <a:t> </a:t>
            </a:r>
          </a:p>
          <a:p>
            <a:pPr eaLnBrk="1" hangingPunct="1">
              <a:spcBef>
                <a:spcPct val="50000"/>
              </a:spcBef>
            </a:pPr>
            <a:r>
              <a:rPr lang="en-US" altLang="en-US" sz="2800" b="1" i="1"/>
              <a:t>For a symmetrical delta-connection,</a:t>
            </a:r>
            <a:r>
              <a:rPr lang="en-US" altLang="en-US" b="1"/>
              <a:t> </a:t>
            </a:r>
          </a:p>
        </p:txBody>
      </p:sp>
      <p:sp>
        <p:nvSpPr>
          <p:cNvPr id="14345" name="Rectangle 9">
            <a:extLst>
              <a:ext uri="{FF2B5EF4-FFF2-40B4-BE49-F238E27FC236}">
                <a16:creationId xmlns:a16="http://schemas.microsoft.com/office/drawing/2014/main" id="{C91AFFB9-36E6-455F-92A5-0DB8CBA0EA4B}"/>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63496" name="Object 8">
            <a:extLst>
              <a:ext uri="{FF2B5EF4-FFF2-40B4-BE49-F238E27FC236}">
                <a16:creationId xmlns:a16="http://schemas.microsoft.com/office/drawing/2014/main" id="{F0E03121-DE10-40A3-9CA0-45CECAA149CF}"/>
              </a:ext>
            </a:extLst>
          </p:cNvPr>
          <p:cNvGraphicFramePr>
            <a:graphicFrameLocks noChangeAspect="1"/>
          </p:cNvGraphicFramePr>
          <p:nvPr/>
        </p:nvGraphicFramePr>
        <p:xfrm>
          <a:off x="2209800" y="4876800"/>
          <a:ext cx="4876800" cy="1398588"/>
        </p:xfrm>
        <a:graphic>
          <a:graphicData uri="http://schemas.openxmlformats.org/presentationml/2006/ole">
            <mc:AlternateContent xmlns:mc="http://schemas.openxmlformats.org/markup-compatibility/2006">
              <mc:Choice xmlns:v="urn:schemas-microsoft-com:vml" Requires="v">
                <p:oleObj spid="_x0000_s143365" name="Equation" r:id="rId4" imgW="35966400" imgH="10363200" progId="Equation.DSMT4">
                  <p:embed/>
                </p:oleObj>
              </mc:Choice>
              <mc:Fallback>
                <p:oleObj name="Equation" r:id="rId4" imgW="35966400" imgH="103632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876800"/>
                        <a:ext cx="4876800" cy="1398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a:extLst>
              <a:ext uri="{FF2B5EF4-FFF2-40B4-BE49-F238E27FC236}">
                <a16:creationId xmlns:a16="http://schemas.microsoft.com/office/drawing/2014/main" id="{23DF15A1-898A-4F51-A426-73D2192854A8}"/>
              </a:ext>
            </a:extLst>
          </p:cNvPr>
          <p:cNvGrpSpPr>
            <a:grpSpLocks/>
          </p:cNvGrpSpPr>
          <p:nvPr/>
        </p:nvGrpSpPr>
        <p:grpSpPr bwMode="auto">
          <a:xfrm>
            <a:off x="6324600" y="6477000"/>
            <a:ext cx="2057400" cy="396875"/>
            <a:chOff x="2304" y="4032"/>
            <a:chExt cx="1296" cy="294"/>
          </a:xfrm>
        </p:grpSpPr>
        <p:sp>
          <p:nvSpPr>
            <p:cNvPr id="14347" name="AutoShape 11">
              <a:extLst>
                <a:ext uri="{FF2B5EF4-FFF2-40B4-BE49-F238E27FC236}">
                  <a16:creationId xmlns:a16="http://schemas.microsoft.com/office/drawing/2014/main" id="{9C4F6EA2-6156-4FB9-8D97-F1BE6127FBBF}"/>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8" name="Text Box 12">
              <a:extLst>
                <a:ext uri="{FF2B5EF4-FFF2-40B4-BE49-F238E27FC236}">
                  <a16:creationId xmlns:a16="http://schemas.microsoft.com/office/drawing/2014/main" id="{647AFBE7-B0C4-4A4F-8761-90DDA5E28D96}"/>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63492"/>
                                        </p:tgtEl>
                                        <p:attrNameLst>
                                          <p:attrName>style.visibility</p:attrName>
                                        </p:attrNameLst>
                                      </p:cBhvr>
                                      <p:to>
                                        <p:strVal val="visible"/>
                                      </p:to>
                                    </p:set>
                                    <p:anim calcmode="discrete" valueType="clr">
                                      <p:cBhvr override="childStyle">
                                        <p:cTn id="7" dur="80"/>
                                        <p:tgtEl>
                                          <p:spTgt spid="6349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3492"/>
                                        </p:tgtEl>
                                        <p:attrNameLst>
                                          <p:attrName>fillcolor</p:attrName>
                                        </p:attrNameLst>
                                      </p:cBhvr>
                                      <p:tavLst>
                                        <p:tav tm="0">
                                          <p:val>
                                            <p:clrVal>
                                              <a:schemeClr val="accent2"/>
                                            </p:clrVal>
                                          </p:val>
                                        </p:tav>
                                        <p:tav tm="50000">
                                          <p:val>
                                            <p:clrVal>
                                              <a:schemeClr val="hlink"/>
                                            </p:clrVal>
                                          </p:val>
                                        </p:tav>
                                      </p:tavLst>
                                    </p:anim>
                                    <p:set>
                                      <p:cBhvr>
                                        <p:cTn id="9" dur="80"/>
                                        <p:tgtEl>
                                          <p:spTgt spid="63492"/>
                                        </p:tgtEl>
                                        <p:attrNameLst>
                                          <p:attrName>fill.type</p:attrName>
                                        </p:attrNameLst>
                                      </p:cBhvr>
                                      <p:to>
                                        <p:strVal val="solid"/>
                                      </p:to>
                                    </p:set>
                                  </p:childTnLst>
                                </p:cTn>
                              </p:par>
                            </p:childTnLst>
                          </p:cTn>
                        </p:par>
                        <p:par>
                          <p:cTn id="10" fill="hold" nodeType="afterGroup">
                            <p:stCondLst>
                              <p:cond delay="520"/>
                            </p:stCondLst>
                            <p:childTnLst>
                              <p:par>
                                <p:cTn id="11" presetID="10" presetClass="entr" presetSubtype="0" fill="hold" nodeType="afterEffect">
                                  <p:stCondLst>
                                    <p:cond delay="0"/>
                                  </p:stCondLst>
                                  <p:childTnLst>
                                    <p:set>
                                      <p:cBhvr>
                                        <p:cTn id="12" dur="1" fill="hold">
                                          <p:stCondLst>
                                            <p:cond delay="0"/>
                                          </p:stCondLst>
                                        </p:cTn>
                                        <p:tgtEl>
                                          <p:spTgt spid="63493"/>
                                        </p:tgtEl>
                                        <p:attrNameLst>
                                          <p:attrName>style.visibility</p:attrName>
                                        </p:attrNameLst>
                                      </p:cBhvr>
                                      <p:to>
                                        <p:strVal val="visible"/>
                                      </p:to>
                                    </p:set>
                                    <p:animEffect transition="in" filter="fade">
                                      <p:cBhvr>
                                        <p:cTn id="13" dur="2000"/>
                                        <p:tgtEl>
                                          <p:spTgt spid="6349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63494"/>
                                        </p:tgtEl>
                                        <p:attrNameLst>
                                          <p:attrName>style.visibility</p:attrName>
                                        </p:attrNameLst>
                                      </p:cBhvr>
                                      <p:to>
                                        <p:strVal val="visible"/>
                                      </p:to>
                                    </p:set>
                                    <p:anim calcmode="discrete" valueType="clr">
                                      <p:cBhvr override="childStyle">
                                        <p:cTn id="18" dur="80"/>
                                        <p:tgtEl>
                                          <p:spTgt spid="63494"/>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3494"/>
                                        </p:tgtEl>
                                        <p:attrNameLst>
                                          <p:attrName>fillcolor</p:attrName>
                                        </p:attrNameLst>
                                      </p:cBhvr>
                                      <p:tavLst>
                                        <p:tav tm="0">
                                          <p:val>
                                            <p:clrVal>
                                              <a:schemeClr val="accent2"/>
                                            </p:clrVal>
                                          </p:val>
                                        </p:tav>
                                        <p:tav tm="50000">
                                          <p:val>
                                            <p:clrVal>
                                              <a:schemeClr val="hlink"/>
                                            </p:clrVal>
                                          </p:val>
                                        </p:tav>
                                      </p:tavLst>
                                    </p:anim>
                                    <p:set>
                                      <p:cBhvr>
                                        <p:cTn id="20" dur="80"/>
                                        <p:tgtEl>
                                          <p:spTgt spid="63494"/>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63496"/>
                                        </p:tgtEl>
                                        <p:attrNameLst>
                                          <p:attrName>style.visibility</p:attrName>
                                        </p:attrNameLst>
                                      </p:cBhvr>
                                      <p:to>
                                        <p:strVal val="visible"/>
                                      </p:to>
                                    </p:set>
                                    <p:animEffect transition="in" filter="wipe(left)">
                                      <p:cBhvr>
                                        <p:cTn id="25" dur="2000"/>
                                        <p:tgtEl>
                                          <p:spTgt spid="63496"/>
                                        </p:tgtEl>
                                      </p:cBhvr>
                                    </p:animEffect>
                                  </p:childTnLst>
                                </p:cTn>
                              </p:par>
                            </p:childTnLst>
                          </p:cTn>
                        </p:par>
                        <p:par>
                          <p:cTn id="26" fill="hold" nodeType="afterGroup">
                            <p:stCondLst>
                              <p:cond delay="20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p:bldP spid="6349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1A5B3145-9582-44E8-9885-437689A90367}"/>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1EBB0A7-9704-46E1-A913-95508805E202}" type="slidenum">
              <a:rPr lang="en-US" altLang="en-US">
                <a:latin typeface="Garamond" panose="02020404030301010803" pitchFamily="18" charset="0"/>
              </a:rPr>
              <a:pPr eaLnBrk="1" hangingPunct="1"/>
              <a:t>99</a:t>
            </a:fld>
            <a:endParaRPr lang="en-US" altLang="en-US">
              <a:latin typeface="Garamond" panose="02020404030301010803" pitchFamily="18" charset="0"/>
            </a:endParaRPr>
          </a:p>
        </p:txBody>
      </p:sp>
      <p:sp>
        <p:nvSpPr>
          <p:cNvPr id="64514" name="Rectangle 2">
            <a:extLst>
              <a:ext uri="{FF2B5EF4-FFF2-40B4-BE49-F238E27FC236}">
                <a16:creationId xmlns:a16="http://schemas.microsoft.com/office/drawing/2014/main" id="{A320BD7C-CC03-4620-AE7E-183EA484A2CF}"/>
              </a:ext>
            </a:extLst>
          </p:cNvPr>
          <p:cNvSpPr>
            <a:spLocks noGrp="1" noChangeArrowheads="1"/>
          </p:cNvSpPr>
          <p:nvPr>
            <p:ph type="title"/>
          </p:nvPr>
        </p:nvSpPr>
        <p:spPr>
          <a:xfrm>
            <a:off x="457200" y="304800"/>
            <a:ext cx="8229600" cy="1139825"/>
          </a:xfrm>
        </p:spPr>
        <p:txBody>
          <a:bodyPr/>
          <a:lstStyle/>
          <a:p>
            <a:pPr eaLnBrk="1" hangingPunct="1"/>
            <a:r>
              <a:rPr lang="en-US" altLang="en-US" b="1"/>
              <a:t>Star-to-Delta Transformation</a:t>
            </a:r>
            <a:r>
              <a:rPr lang="en-US" altLang="en-US"/>
              <a:t> </a:t>
            </a:r>
          </a:p>
        </p:txBody>
      </p:sp>
      <p:sp>
        <p:nvSpPr>
          <p:cNvPr id="64516" name="Text Box 4">
            <a:extLst>
              <a:ext uri="{FF2B5EF4-FFF2-40B4-BE49-F238E27FC236}">
                <a16:creationId xmlns:a16="http://schemas.microsoft.com/office/drawing/2014/main" id="{3AC168BC-E1B6-4B79-805F-2F6C3215C643}"/>
              </a:ext>
            </a:extLst>
          </p:cNvPr>
          <p:cNvSpPr txBox="1">
            <a:spLocks noChangeArrowheads="1"/>
          </p:cNvSpPr>
          <p:nvPr/>
        </p:nvSpPr>
        <p:spPr bwMode="auto">
          <a:xfrm>
            <a:off x="381000" y="1066800"/>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accent1"/>
              </a:buClr>
              <a:buSzPct val="65000"/>
              <a:buFont typeface="Wingdings" panose="05000000000000000000" pitchFamily="2" charset="2"/>
              <a:buChar char="n"/>
            </a:pPr>
            <a:r>
              <a:rPr lang="en-US" altLang="en-US" sz="2800"/>
              <a:t>Same way, we can derive,</a:t>
            </a:r>
          </a:p>
        </p:txBody>
      </p:sp>
      <p:sp>
        <p:nvSpPr>
          <p:cNvPr id="15370" name="Rectangle 6">
            <a:extLst>
              <a:ext uri="{FF2B5EF4-FFF2-40B4-BE49-F238E27FC236}">
                <a16:creationId xmlns:a16="http://schemas.microsoft.com/office/drawing/2014/main" id="{C5DD2ED3-E0EA-4A19-84E0-C4DD50313B0B}"/>
              </a:ext>
            </a:extLst>
          </p:cNvPr>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64517" name="Object 5">
            <a:extLst>
              <a:ext uri="{FF2B5EF4-FFF2-40B4-BE49-F238E27FC236}">
                <a16:creationId xmlns:a16="http://schemas.microsoft.com/office/drawing/2014/main" id="{A27298EA-9A70-4BBB-9A47-AADFD211950D}"/>
              </a:ext>
            </a:extLst>
          </p:cNvPr>
          <p:cNvGraphicFramePr>
            <a:graphicFrameLocks noChangeAspect="1"/>
          </p:cNvGraphicFramePr>
          <p:nvPr/>
        </p:nvGraphicFramePr>
        <p:xfrm>
          <a:off x="685800" y="1828800"/>
          <a:ext cx="3657600" cy="1330325"/>
        </p:xfrm>
        <a:graphic>
          <a:graphicData uri="http://schemas.openxmlformats.org/presentationml/2006/ole">
            <mc:AlternateContent xmlns:mc="http://schemas.openxmlformats.org/markup-compatibility/2006">
              <mc:Choice xmlns:v="urn:schemas-microsoft-com:vml" Requires="v">
                <p:oleObj spid="_x0000_s144395" name="Equation" r:id="rId3" imgW="32613600" imgH="11887200" progId="Equation.DSMT4">
                  <p:embed/>
                </p:oleObj>
              </mc:Choice>
              <mc:Fallback>
                <p:oleObj name="Equation" r:id="rId3" imgW="32613600" imgH="118872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3657600"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1" name="Rectangle 8">
            <a:extLst>
              <a:ext uri="{FF2B5EF4-FFF2-40B4-BE49-F238E27FC236}">
                <a16:creationId xmlns:a16="http://schemas.microsoft.com/office/drawing/2014/main" id="{1C73D906-5853-4B4D-B07E-F7A782A8B6D6}"/>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64519" name="Object 7">
            <a:extLst>
              <a:ext uri="{FF2B5EF4-FFF2-40B4-BE49-F238E27FC236}">
                <a16:creationId xmlns:a16="http://schemas.microsoft.com/office/drawing/2014/main" id="{E8FA7976-B09D-4049-B830-C6C68EDFB1FA}"/>
              </a:ext>
            </a:extLst>
          </p:cNvPr>
          <p:cNvGraphicFramePr>
            <a:graphicFrameLocks noChangeAspect="1"/>
          </p:cNvGraphicFramePr>
          <p:nvPr/>
        </p:nvGraphicFramePr>
        <p:xfrm>
          <a:off x="685800" y="3429000"/>
          <a:ext cx="3733800" cy="1200150"/>
        </p:xfrm>
        <a:graphic>
          <a:graphicData uri="http://schemas.openxmlformats.org/presentationml/2006/ole">
            <mc:AlternateContent xmlns:mc="http://schemas.openxmlformats.org/markup-compatibility/2006">
              <mc:Choice xmlns:v="urn:schemas-microsoft-com:vml" Requires="v">
                <p:oleObj spid="_x0000_s144396" name="Equation" r:id="rId5" imgW="32004000" imgH="10363200" progId="Equation.DSMT4">
                  <p:embed/>
                </p:oleObj>
              </mc:Choice>
              <mc:Fallback>
                <p:oleObj name="Equation" r:id="rId5" imgW="32004000" imgH="103632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429000"/>
                        <a:ext cx="373380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2" name="Rectangle 10">
            <a:extLst>
              <a:ext uri="{FF2B5EF4-FFF2-40B4-BE49-F238E27FC236}">
                <a16:creationId xmlns:a16="http://schemas.microsoft.com/office/drawing/2014/main" id="{923ADFF6-3821-4BF4-9DA6-38090431C1AA}"/>
              </a:ext>
            </a:extLst>
          </p:cNvPr>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64521" name="Object 9">
            <a:extLst>
              <a:ext uri="{FF2B5EF4-FFF2-40B4-BE49-F238E27FC236}">
                <a16:creationId xmlns:a16="http://schemas.microsoft.com/office/drawing/2014/main" id="{0CD2DCF8-040F-4B7D-A5B1-705EA97C080C}"/>
              </a:ext>
            </a:extLst>
          </p:cNvPr>
          <p:cNvGraphicFramePr>
            <a:graphicFrameLocks noChangeAspect="1"/>
          </p:cNvGraphicFramePr>
          <p:nvPr/>
        </p:nvGraphicFramePr>
        <p:xfrm>
          <a:off x="762000" y="4953000"/>
          <a:ext cx="3581400" cy="1158875"/>
        </p:xfrm>
        <a:graphic>
          <a:graphicData uri="http://schemas.openxmlformats.org/presentationml/2006/ole">
            <mc:AlternateContent xmlns:mc="http://schemas.openxmlformats.org/markup-compatibility/2006">
              <mc:Choice xmlns:v="urn:schemas-microsoft-com:vml" Requires="v">
                <p:oleObj spid="_x0000_s144397" name="Equation" r:id="rId7" imgW="31699200" imgH="10363200" progId="Equation.DSMT4">
                  <p:embed/>
                </p:oleObj>
              </mc:Choice>
              <mc:Fallback>
                <p:oleObj name="Equation" r:id="rId7" imgW="31699200" imgH="103632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953000"/>
                        <a:ext cx="3581400" cy="1158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3" name="Text Box 11">
            <a:extLst>
              <a:ext uri="{FF2B5EF4-FFF2-40B4-BE49-F238E27FC236}">
                <a16:creationId xmlns:a16="http://schemas.microsoft.com/office/drawing/2014/main" id="{4D806498-687C-4073-8115-10AE15125423}"/>
              </a:ext>
            </a:extLst>
          </p:cNvPr>
          <p:cNvSpPr txBox="1">
            <a:spLocks noChangeArrowheads="1"/>
          </p:cNvSpPr>
          <p:nvPr/>
        </p:nvSpPr>
        <p:spPr bwMode="auto">
          <a:xfrm>
            <a:off x="4953000" y="1447800"/>
            <a:ext cx="41910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800" b="1">
                <a:solidFill>
                  <a:srgbClr val="0066FF"/>
                </a:solidFill>
              </a:rPr>
              <a:t>Remember </a:t>
            </a:r>
            <a:r>
              <a:rPr lang="en-US" altLang="en-US" sz="2800">
                <a:solidFill>
                  <a:srgbClr val="0066FF"/>
                </a:solidFill>
              </a:rPr>
              <a:t> </a:t>
            </a:r>
          </a:p>
          <a:p>
            <a:pPr algn="ctr" eaLnBrk="1" hangingPunct="1">
              <a:spcBef>
                <a:spcPct val="50000"/>
              </a:spcBef>
            </a:pPr>
            <a:r>
              <a:rPr lang="en-US" altLang="en-US" sz="2800">
                <a:solidFill>
                  <a:srgbClr val="006600"/>
                </a:solidFill>
              </a:rPr>
              <a:t>The sum of the two nearest resistances plus the product of the same two   resistances  divided by the third  resistance</a:t>
            </a:r>
            <a:r>
              <a:rPr lang="en-US" altLang="en-US" sz="2800">
                <a:solidFill>
                  <a:srgbClr val="00CC00"/>
                </a:solidFill>
              </a:rPr>
              <a:t>.</a:t>
            </a:r>
          </a:p>
        </p:txBody>
      </p:sp>
      <p:grpSp>
        <p:nvGrpSpPr>
          <p:cNvPr id="2" name="Group 12">
            <a:extLst>
              <a:ext uri="{FF2B5EF4-FFF2-40B4-BE49-F238E27FC236}">
                <a16:creationId xmlns:a16="http://schemas.microsoft.com/office/drawing/2014/main" id="{E1B56B7A-F6CF-422F-B75C-03906BBFE66A}"/>
              </a:ext>
            </a:extLst>
          </p:cNvPr>
          <p:cNvGrpSpPr>
            <a:grpSpLocks/>
          </p:cNvGrpSpPr>
          <p:nvPr/>
        </p:nvGrpSpPr>
        <p:grpSpPr bwMode="auto">
          <a:xfrm>
            <a:off x="6324600" y="6477000"/>
            <a:ext cx="2057400" cy="396875"/>
            <a:chOff x="2304" y="4032"/>
            <a:chExt cx="1296" cy="294"/>
          </a:xfrm>
        </p:grpSpPr>
        <p:sp>
          <p:nvSpPr>
            <p:cNvPr id="15379" name="AutoShape 13">
              <a:extLst>
                <a:ext uri="{FF2B5EF4-FFF2-40B4-BE49-F238E27FC236}">
                  <a16:creationId xmlns:a16="http://schemas.microsoft.com/office/drawing/2014/main" id="{FA89FBE1-7843-4448-AC65-FD8E54BF2250}"/>
                </a:ext>
              </a:extLst>
            </p:cNvPr>
            <p:cNvSpPr>
              <a:spLocks noChangeArrowheads="1"/>
            </p:cNvSpPr>
            <p:nvPr/>
          </p:nvSpPr>
          <p:spPr bwMode="auto">
            <a:xfrm>
              <a:off x="2304" y="4032"/>
              <a:ext cx="1296" cy="234"/>
            </a:xfrm>
            <a:prstGeom prst="rightArrowCallout">
              <a:avLst>
                <a:gd name="adj1" fmla="val 25000"/>
                <a:gd name="adj2" fmla="val 25000"/>
                <a:gd name="adj3" fmla="val 92308"/>
                <a:gd name="adj4" fmla="val 66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0" name="Text Box 14">
              <a:extLst>
                <a:ext uri="{FF2B5EF4-FFF2-40B4-BE49-F238E27FC236}">
                  <a16:creationId xmlns:a16="http://schemas.microsoft.com/office/drawing/2014/main" id="{FDE8B2A9-30FC-4F07-941B-0337AAB1511F}"/>
                </a:ext>
              </a:extLst>
            </p:cNvPr>
            <p:cNvSpPr txBox="1">
              <a:spLocks noChangeArrowheads="1"/>
            </p:cNvSpPr>
            <p:nvPr/>
          </p:nvSpPr>
          <p:spPr bwMode="auto">
            <a:xfrm>
              <a:off x="2352" y="4032"/>
              <a:ext cx="74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b="1">
                  <a:solidFill>
                    <a:srgbClr val="0000CC"/>
                  </a:solidFill>
                </a:rPr>
                <a:t> Next</a:t>
              </a:r>
            </a:p>
          </p:txBody>
        </p:sp>
      </p:grpSp>
      <p:sp>
        <p:nvSpPr>
          <p:cNvPr id="16403" name="Text Box 19">
            <a:extLst>
              <a:ext uri="{FF2B5EF4-FFF2-40B4-BE49-F238E27FC236}">
                <a16:creationId xmlns:a16="http://schemas.microsoft.com/office/drawing/2014/main" id="{DE5CED6C-48F6-43A4-B558-716A7C81F4DB}"/>
              </a:ext>
            </a:extLst>
          </p:cNvPr>
          <p:cNvSpPr txBox="1">
            <a:spLocks noChangeArrowheads="1"/>
          </p:cNvSpPr>
          <p:nvPr/>
        </p:nvSpPr>
        <p:spPr bwMode="auto">
          <a:xfrm>
            <a:off x="4800600" y="4800600"/>
            <a:ext cx="396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b="1">
                <a:solidFill>
                  <a:srgbClr val="CC0000"/>
                </a:solidFill>
              </a:rPr>
              <a:t>Write expressions for </a:t>
            </a:r>
            <a:r>
              <a:rPr lang="en-US" altLang="en-US" sz="2800" b="1" i="1">
                <a:solidFill>
                  <a:srgbClr val="CC0000"/>
                </a:solidFill>
              </a:rPr>
              <a:t>R</a:t>
            </a:r>
            <a:r>
              <a:rPr lang="en-US" altLang="en-US" sz="2800" b="1" baseline="-25000">
                <a:solidFill>
                  <a:srgbClr val="CC0000"/>
                </a:solidFill>
              </a:rPr>
              <a:t>2 </a:t>
            </a:r>
            <a:r>
              <a:rPr lang="en-US" altLang="en-US" sz="2800" b="1">
                <a:solidFill>
                  <a:srgbClr val="CC0000"/>
                </a:solidFill>
              </a:rPr>
              <a:t>and </a:t>
            </a:r>
            <a:r>
              <a:rPr lang="en-US" altLang="en-US" sz="2800" b="1" i="1">
                <a:solidFill>
                  <a:srgbClr val="CC0000"/>
                </a:solidFill>
              </a:rPr>
              <a:t>R</a:t>
            </a:r>
            <a:r>
              <a:rPr lang="en-US" altLang="en-US" sz="2800" b="1" baseline="-25000">
                <a:solidFill>
                  <a:srgbClr val="CC0000"/>
                </a:solidFill>
              </a:rPr>
              <a:t>3</a:t>
            </a:r>
            <a:r>
              <a:rPr lang="en-US" altLang="en-US" sz="2800" b="1">
                <a:solidFill>
                  <a:srgbClr val="CC0000"/>
                </a:solidFill>
              </a:rPr>
              <a:t>.</a:t>
            </a:r>
            <a:endParaRPr lang="en-US" altLang="en-US" b="1">
              <a:solidFill>
                <a:srgbClr val="CC0000"/>
              </a:solidFill>
            </a:endParaRPr>
          </a:p>
        </p:txBody>
      </p:sp>
      <p:grpSp>
        <p:nvGrpSpPr>
          <p:cNvPr id="3" name="Group 10">
            <a:extLst>
              <a:ext uri="{FF2B5EF4-FFF2-40B4-BE49-F238E27FC236}">
                <a16:creationId xmlns:a16="http://schemas.microsoft.com/office/drawing/2014/main" id="{D2CD4ABB-B867-419F-A900-72AECD98102E}"/>
              </a:ext>
            </a:extLst>
          </p:cNvPr>
          <p:cNvGrpSpPr>
            <a:grpSpLocks/>
          </p:cNvGrpSpPr>
          <p:nvPr/>
        </p:nvGrpSpPr>
        <p:grpSpPr bwMode="auto">
          <a:xfrm>
            <a:off x="7620000" y="5410200"/>
            <a:ext cx="1143000" cy="685800"/>
            <a:chOff x="4824" y="3744"/>
            <a:chExt cx="696" cy="432"/>
          </a:xfrm>
        </p:grpSpPr>
        <p:sp>
          <p:nvSpPr>
            <p:cNvPr id="15377" name="AutoShape 11">
              <a:extLst>
                <a:ext uri="{FF2B5EF4-FFF2-40B4-BE49-F238E27FC236}">
                  <a16:creationId xmlns:a16="http://schemas.microsoft.com/office/drawing/2014/main" id="{B8BC33C2-E38C-43AB-9067-4FE9D3282B60}"/>
                </a:ext>
              </a:extLst>
            </p:cNvPr>
            <p:cNvSpPr>
              <a:spLocks noChangeArrowheads="1"/>
            </p:cNvSpPr>
            <p:nvPr/>
          </p:nvSpPr>
          <p:spPr bwMode="auto">
            <a:xfrm rot="5400000">
              <a:off x="4956" y="3612"/>
              <a:ext cx="432" cy="696"/>
            </a:xfrm>
            <a:prstGeom prst="rightArrowCallout">
              <a:avLst>
                <a:gd name="adj1" fmla="val 40278"/>
                <a:gd name="adj2" fmla="val 40278"/>
                <a:gd name="adj3" fmla="val 16667"/>
                <a:gd name="adj4" fmla="val 66667"/>
              </a:avLst>
            </a:prstGeom>
            <a:solidFill>
              <a:schemeClr val="accent1"/>
            </a:solidFill>
            <a:ln w="9525">
              <a:solidFill>
                <a:schemeClr val="tx1"/>
              </a:solidFill>
              <a:miter lim="800000"/>
              <a:headEnd/>
              <a:tailEnd/>
            </a:ln>
          </p:spPr>
          <p:txBody>
            <a:bodyPr rot="10800000"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8" name="Text Box 12">
              <a:extLst>
                <a:ext uri="{FF2B5EF4-FFF2-40B4-BE49-F238E27FC236}">
                  <a16:creationId xmlns:a16="http://schemas.microsoft.com/office/drawing/2014/main" id="{906AC25A-2A53-4531-9E41-F01D8B361F76}"/>
                </a:ext>
              </a:extLst>
            </p:cNvPr>
            <p:cNvSpPr txBox="1">
              <a:spLocks noChangeArrowheads="1"/>
            </p:cNvSpPr>
            <p:nvPr/>
          </p:nvSpPr>
          <p:spPr bwMode="auto">
            <a:xfrm>
              <a:off x="4848" y="37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400" b="1">
                  <a:solidFill>
                    <a:srgbClr val="CC0000"/>
                  </a:solidFill>
                </a:rPr>
                <a:t>Click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64514"/>
                                        </p:tgtEl>
                                        <p:attrNameLst>
                                          <p:attrName>style.visibility</p:attrName>
                                        </p:attrNameLst>
                                      </p:cBhvr>
                                      <p:to>
                                        <p:strVal val="visible"/>
                                      </p:to>
                                    </p:set>
                                    <p:animEffect transition="in" filter="wipe(down)">
                                      <p:cBhvr>
                                        <p:cTn id="7" dur="580">
                                          <p:stCondLst>
                                            <p:cond delay="0"/>
                                          </p:stCondLst>
                                        </p:cTn>
                                        <p:tgtEl>
                                          <p:spTgt spid="64514"/>
                                        </p:tgtEl>
                                      </p:cBhvr>
                                    </p:animEffect>
                                    <p:anim calcmode="lin" valueType="num">
                                      <p:cBhvr>
                                        <p:cTn id="8" dur="1822" tmFilter="0,0; 0.14,0.36; 0.43,0.73; 0.71,0.91; 1.0,1.0">
                                          <p:stCondLst>
                                            <p:cond delay="0"/>
                                          </p:stCondLst>
                                        </p:cTn>
                                        <p:tgtEl>
                                          <p:spTgt spid="645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5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5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5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514"/>
                                        </p:tgtEl>
                                        <p:attrNameLst>
                                          <p:attrName>ppt_y</p:attrName>
                                        </p:attrNameLst>
                                      </p:cBhvr>
                                      <p:tavLst>
                                        <p:tav tm="0" fmla="#ppt_y-sin(pi*$)/81">
                                          <p:val>
                                            <p:fltVal val="0"/>
                                          </p:val>
                                        </p:tav>
                                        <p:tav tm="100000">
                                          <p:val>
                                            <p:fltVal val="1"/>
                                          </p:val>
                                        </p:tav>
                                      </p:tavLst>
                                    </p:anim>
                                    <p:animScale>
                                      <p:cBhvr>
                                        <p:cTn id="13" dur="26">
                                          <p:stCondLst>
                                            <p:cond delay="650"/>
                                          </p:stCondLst>
                                        </p:cTn>
                                        <p:tgtEl>
                                          <p:spTgt spid="64514"/>
                                        </p:tgtEl>
                                      </p:cBhvr>
                                      <p:to x="100000" y="60000"/>
                                    </p:animScale>
                                    <p:animScale>
                                      <p:cBhvr>
                                        <p:cTn id="14" dur="166" decel="50000">
                                          <p:stCondLst>
                                            <p:cond delay="676"/>
                                          </p:stCondLst>
                                        </p:cTn>
                                        <p:tgtEl>
                                          <p:spTgt spid="64514"/>
                                        </p:tgtEl>
                                      </p:cBhvr>
                                      <p:to x="100000" y="100000"/>
                                    </p:animScale>
                                    <p:animScale>
                                      <p:cBhvr>
                                        <p:cTn id="15" dur="26">
                                          <p:stCondLst>
                                            <p:cond delay="1312"/>
                                          </p:stCondLst>
                                        </p:cTn>
                                        <p:tgtEl>
                                          <p:spTgt spid="64514"/>
                                        </p:tgtEl>
                                      </p:cBhvr>
                                      <p:to x="100000" y="80000"/>
                                    </p:animScale>
                                    <p:animScale>
                                      <p:cBhvr>
                                        <p:cTn id="16" dur="166" decel="50000">
                                          <p:stCondLst>
                                            <p:cond delay="1338"/>
                                          </p:stCondLst>
                                        </p:cTn>
                                        <p:tgtEl>
                                          <p:spTgt spid="64514"/>
                                        </p:tgtEl>
                                      </p:cBhvr>
                                      <p:to x="100000" y="100000"/>
                                    </p:animScale>
                                    <p:animScale>
                                      <p:cBhvr>
                                        <p:cTn id="17" dur="26">
                                          <p:stCondLst>
                                            <p:cond delay="1642"/>
                                          </p:stCondLst>
                                        </p:cTn>
                                        <p:tgtEl>
                                          <p:spTgt spid="64514"/>
                                        </p:tgtEl>
                                      </p:cBhvr>
                                      <p:to x="100000" y="90000"/>
                                    </p:animScale>
                                    <p:animScale>
                                      <p:cBhvr>
                                        <p:cTn id="18" dur="166" decel="50000">
                                          <p:stCondLst>
                                            <p:cond delay="1668"/>
                                          </p:stCondLst>
                                        </p:cTn>
                                        <p:tgtEl>
                                          <p:spTgt spid="64514"/>
                                        </p:tgtEl>
                                      </p:cBhvr>
                                      <p:to x="100000" y="100000"/>
                                    </p:animScale>
                                    <p:animScale>
                                      <p:cBhvr>
                                        <p:cTn id="19" dur="26">
                                          <p:stCondLst>
                                            <p:cond delay="1808"/>
                                          </p:stCondLst>
                                        </p:cTn>
                                        <p:tgtEl>
                                          <p:spTgt spid="64514"/>
                                        </p:tgtEl>
                                      </p:cBhvr>
                                      <p:to x="100000" y="95000"/>
                                    </p:animScale>
                                    <p:animScale>
                                      <p:cBhvr>
                                        <p:cTn id="20" dur="166" decel="50000">
                                          <p:stCondLst>
                                            <p:cond delay="1834"/>
                                          </p:stCondLst>
                                        </p:cTn>
                                        <p:tgtEl>
                                          <p:spTgt spid="64514"/>
                                        </p:tgtEl>
                                      </p:cBhvr>
                                      <p:to x="100000" y="100000"/>
                                    </p:animScale>
                                  </p:childTnLst>
                                </p:cTn>
                              </p:par>
                            </p:childTnLst>
                          </p:cTn>
                        </p:par>
                        <p:par>
                          <p:cTn id="21" fill="hold" nodeType="afterGroup">
                            <p:stCondLst>
                              <p:cond delay="20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64516"/>
                                        </p:tgtEl>
                                        <p:attrNameLst>
                                          <p:attrName>style.visibility</p:attrName>
                                        </p:attrNameLst>
                                      </p:cBhvr>
                                      <p:to>
                                        <p:strVal val="visible"/>
                                      </p:to>
                                    </p:set>
                                    <p:anim calcmode="discrete" valueType="clr">
                                      <p:cBhvr override="childStyle">
                                        <p:cTn id="24" dur="80"/>
                                        <p:tgtEl>
                                          <p:spTgt spid="64516"/>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64516"/>
                                        </p:tgtEl>
                                        <p:attrNameLst>
                                          <p:attrName>fillcolor</p:attrName>
                                        </p:attrNameLst>
                                      </p:cBhvr>
                                      <p:tavLst>
                                        <p:tav tm="0">
                                          <p:val>
                                            <p:clrVal>
                                              <a:schemeClr val="accent2"/>
                                            </p:clrVal>
                                          </p:val>
                                        </p:tav>
                                        <p:tav tm="50000">
                                          <p:val>
                                            <p:clrVal>
                                              <a:schemeClr val="hlink"/>
                                            </p:clrVal>
                                          </p:val>
                                        </p:tav>
                                      </p:tavLst>
                                    </p:anim>
                                    <p:set>
                                      <p:cBhvr>
                                        <p:cTn id="26" dur="80"/>
                                        <p:tgtEl>
                                          <p:spTgt spid="64516"/>
                                        </p:tgtEl>
                                        <p:attrNameLst>
                                          <p:attrName>fill.type</p:attrName>
                                        </p:attrNameLst>
                                      </p:cBhvr>
                                      <p:to>
                                        <p:strVal val="solid"/>
                                      </p:to>
                                    </p:set>
                                  </p:childTnLst>
                                </p:cTn>
                              </p:par>
                            </p:childTnLst>
                          </p:cTn>
                        </p:par>
                        <p:par>
                          <p:cTn id="27" fill="hold" nodeType="afterGroup">
                            <p:stCondLst>
                              <p:cond delay="2840"/>
                            </p:stCondLst>
                            <p:childTnLst>
                              <p:par>
                                <p:cTn id="28" presetID="10" presetClass="entr" presetSubtype="0" fill="hold" nodeType="afterEffect">
                                  <p:stCondLst>
                                    <p:cond delay="0"/>
                                  </p:stCondLst>
                                  <p:childTnLst>
                                    <p:set>
                                      <p:cBhvr>
                                        <p:cTn id="29" dur="1" fill="hold">
                                          <p:stCondLst>
                                            <p:cond delay="0"/>
                                          </p:stCondLst>
                                        </p:cTn>
                                        <p:tgtEl>
                                          <p:spTgt spid="64517"/>
                                        </p:tgtEl>
                                        <p:attrNameLst>
                                          <p:attrName>style.visibility</p:attrName>
                                        </p:attrNameLst>
                                      </p:cBhvr>
                                      <p:to>
                                        <p:strVal val="visible"/>
                                      </p:to>
                                    </p:set>
                                    <p:animEffect transition="in" filter="fade">
                                      <p:cBhvr>
                                        <p:cTn id="30" dur="2000"/>
                                        <p:tgtEl>
                                          <p:spTgt spid="64517"/>
                                        </p:tgtEl>
                                      </p:cBhvr>
                                    </p:animEffect>
                                  </p:childTnLst>
                                </p:cTn>
                              </p:par>
                            </p:childTnLst>
                          </p:cTn>
                        </p:par>
                        <p:par>
                          <p:cTn id="31" fill="hold" nodeType="afterGroup">
                            <p:stCondLst>
                              <p:cond delay="4840"/>
                            </p:stCondLst>
                            <p:childTnLst>
                              <p:par>
                                <p:cTn id="32" presetID="27" presetClass="entr" presetSubtype="0" fill="hold" grpId="0" nodeType="afterEffect">
                                  <p:stCondLst>
                                    <p:cond delay="0"/>
                                  </p:stCondLst>
                                  <p:iterate type="lt">
                                    <p:tmPct val="50000"/>
                                  </p:iterate>
                                  <p:childTnLst>
                                    <p:set>
                                      <p:cBhvr>
                                        <p:cTn id="33" dur="1" fill="hold">
                                          <p:stCondLst>
                                            <p:cond delay="0"/>
                                          </p:stCondLst>
                                        </p:cTn>
                                        <p:tgtEl>
                                          <p:spTgt spid="16403"/>
                                        </p:tgtEl>
                                        <p:attrNameLst>
                                          <p:attrName>style.visibility</p:attrName>
                                        </p:attrNameLst>
                                      </p:cBhvr>
                                      <p:to>
                                        <p:strVal val="visible"/>
                                      </p:to>
                                    </p:set>
                                    <p:anim calcmode="discrete" valueType="clr">
                                      <p:cBhvr override="childStyle">
                                        <p:cTn id="34" dur="80"/>
                                        <p:tgtEl>
                                          <p:spTgt spid="16403"/>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6403"/>
                                        </p:tgtEl>
                                        <p:attrNameLst>
                                          <p:attrName>fillcolor</p:attrName>
                                        </p:attrNameLst>
                                      </p:cBhvr>
                                      <p:tavLst>
                                        <p:tav tm="0">
                                          <p:val>
                                            <p:clrVal>
                                              <a:schemeClr val="accent2"/>
                                            </p:clrVal>
                                          </p:val>
                                        </p:tav>
                                        <p:tav tm="50000">
                                          <p:val>
                                            <p:clrVal>
                                              <a:schemeClr val="hlink"/>
                                            </p:clrVal>
                                          </p:val>
                                        </p:tav>
                                      </p:tavLst>
                                    </p:anim>
                                    <p:set>
                                      <p:cBhvr>
                                        <p:cTn id="36" dur="80"/>
                                        <p:tgtEl>
                                          <p:spTgt spid="16403"/>
                                        </p:tgtEl>
                                        <p:attrNameLst>
                                          <p:attrName>fill.type</p:attrName>
                                        </p:attrNameLst>
                                      </p:cBhvr>
                                      <p:to>
                                        <p:strVal val="solid"/>
                                      </p:to>
                                    </p:set>
                                  </p:childTnLst>
                                </p:cTn>
                              </p:par>
                            </p:childTnLst>
                          </p:cTn>
                        </p:par>
                        <p:par>
                          <p:cTn id="37" fill="hold" nodeType="afterGroup">
                            <p:stCondLst>
                              <p:cond delay="5960"/>
                            </p:stCondLst>
                            <p:childTnLst>
                              <p:par>
                                <p:cTn id="38" presetID="10"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20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64519"/>
                                        </p:tgtEl>
                                        <p:attrNameLst>
                                          <p:attrName>style.visibility</p:attrName>
                                        </p:attrNameLst>
                                      </p:cBhvr>
                                      <p:to>
                                        <p:strVal val="visible"/>
                                      </p:to>
                                    </p:set>
                                    <p:animEffect transition="in" filter="fade">
                                      <p:cBhvr>
                                        <p:cTn id="45" dur="2000"/>
                                        <p:tgtEl>
                                          <p:spTgt spid="64519"/>
                                        </p:tgtEl>
                                      </p:cBhvr>
                                    </p:animEffect>
                                  </p:childTnLst>
                                </p:cTn>
                              </p:par>
                              <p:par>
                                <p:cTn id="46" presetID="10" presetClass="exit" presetSubtype="0" fill="hold" nodeType="withEffect">
                                  <p:stCondLst>
                                    <p:cond delay="0"/>
                                  </p:stCondLst>
                                  <p:childTnLst>
                                    <p:animEffect transition="out" filter="fade">
                                      <p:cBhvr>
                                        <p:cTn id="47" dur="2000"/>
                                        <p:tgtEl>
                                          <p:spTgt spid="3"/>
                                        </p:tgtEl>
                                      </p:cBhvr>
                                    </p:animEffect>
                                    <p:set>
                                      <p:cBhvr>
                                        <p:cTn id="48" dur="1" fill="hold">
                                          <p:stCondLst>
                                            <p:cond delay="1999"/>
                                          </p:stCondLst>
                                        </p:cTn>
                                        <p:tgtEl>
                                          <p:spTgt spid="3"/>
                                        </p:tgtEl>
                                        <p:attrNameLst>
                                          <p:attrName>style.visibility</p:attrName>
                                        </p:attrNameLst>
                                      </p:cBhvr>
                                      <p:to>
                                        <p:strVal val="hidden"/>
                                      </p:to>
                                    </p:set>
                                  </p:childTnLst>
                                </p:cTn>
                              </p:par>
                            </p:childTnLst>
                          </p:cTn>
                        </p:par>
                        <p:par>
                          <p:cTn id="49" fill="hold" nodeType="afterGroup">
                            <p:stCondLst>
                              <p:cond delay="2000"/>
                            </p:stCondLst>
                            <p:childTnLst>
                              <p:par>
                                <p:cTn id="50" presetID="10" presetClass="entr" presetSubtype="0" fill="hold" nodeType="afterEffect">
                                  <p:stCondLst>
                                    <p:cond delay="3000"/>
                                  </p:stCondLst>
                                  <p:childTnLst>
                                    <p:set>
                                      <p:cBhvr>
                                        <p:cTn id="51" dur="1" fill="hold">
                                          <p:stCondLst>
                                            <p:cond delay="0"/>
                                          </p:stCondLst>
                                        </p:cTn>
                                        <p:tgtEl>
                                          <p:spTgt spid="64521"/>
                                        </p:tgtEl>
                                        <p:attrNameLst>
                                          <p:attrName>style.visibility</p:attrName>
                                        </p:attrNameLst>
                                      </p:cBhvr>
                                      <p:to>
                                        <p:strVal val="visible"/>
                                      </p:to>
                                    </p:set>
                                    <p:animEffect transition="in" filter="fade">
                                      <p:cBhvr>
                                        <p:cTn id="52" dur="2000"/>
                                        <p:tgtEl>
                                          <p:spTgt spid="645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10" fill="hold" nodeType="clickEffect">
                                  <p:stCondLst>
                                    <p:cond delay="0"/>
                                  </p:stCondLst>
                                  <p:childTnLst>
                                    <p:set>
                                      <p:cBhvr>
                                        <p:cTn id="56" dur="1" fill="hold">
                                          <p:stCondLst>
                                            <p:cond delay="0"/>
                                          </p:stCondLst>
                                        </p:cTn>
                                        <p:tgtEl>
                                          <p:spTgt spid="64523">
                                            <p:txEl>
                                              <p:pRg st="0" end="0"/>
                                            </p:txEl>
                                          </p:spTgt>
                                        </p:tgtEl>
                                        <p:attrNameLst>
                                          <p:attrName>style.visibility</p:attrName>
                                        </p:attrNameLst>
                                      </p:cBhvr>
                                      <p:to>
                                        <p:strVal val="visible"/>
                                      </p:to>
                                    </p:set>
                                    <p:anim calcmode="lin" valueType="num">
                                      <p:cBhvr>
                                        <p:cTn id="57" dur="500" fill="hold"/>
                                        <p:tgtEl>
                                          <p:spTgt spid="64523">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64523">
                                            <p:txEl>
                                              <p:pRg st="0" end="0"/>
                                            </p:txEl>
                                          </p:spTgt>
                                        </p:tgtEl>
                                        <p:attrNameLst>
                                          <p:attrName>ppt_h</p:attrName>
                                        </p:attrNameLst>
                                      </p:cBhvr>
                                      <p:tavLst>
                                        <p:tav tm="0">
                                          <p:val>
                                            <p:strVal val="#ppt_h"/>
                                          </p:val>
                                        </p:tav>
                                        <p:tav tm="100000">
                                          <p:val>
                                            <p:strVal val="#ppt_h"/>
                                          </p:val>
                                        </p:tav>
                                      </p:tavLst>
                                    </p:anim>
                                  </p:childTnLst>
                                </p:cTn>
                              </p:par>
                            </p:childTnLst>
                          </p:cTn>
                        </p:par>
                        <p:par>
                          <p:cTn id="59" fill="hold" nodeType="afterGroup">
                            <p:stCondLst>
                              <p:cond delay="500"/>
                            </p:stCondLst>
                            <p:childTnLst>
                              <p:par>
                                <p:cTn id="60" presetID="27" presetClass="entr" presetSubtype="0" fill="hold" nodeType="afterEffect">
                                  <p:stCondLst>
                                    <p:cond delay="0"/>
                                  </p:stCondLst>
                                  <p:iterate type="lt">
                                    <p:tmPct val="50000"/>
                                  </p:iterate>
                                  <p:childTnLst>
                                    <p:set>
                                      <p:cBhvr>
                                        <p:cTn id="61" dur="1" fill="hold">
                                          <p:stCondLst>
                                            <p:cond delay="0"/>
                                          </p:stCondLst>
                                        </p:cTn>
                                        <p:tgtEl>
                                          <p:spTgt spid="64523">
                                            <p:txEl>
                                              <p:pRg st="1" end="1"/>
                                            </p:txEl>
                                          </p:spTgt>
                                        </p:tgtEl>
                                        <p:attrNameLst>
                                          <p:attrName>style.visibility</p:attrName>
                                        </p:attrNameLst>
                                      </p:cBhvr>
                                      <p:to>
                                        <p:strVal val="visible"/>
                                      </p:to>
                                    </p:set>
                                    <p:anim calcmode="discrete" valueType="clr">
                                      <p:cBhvr override="childStyle">
                                        <p:cTn id="62" dur="80"/>
                                        <p:tgtEl>
                                          <p:spTgt spid="6452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64523">
                                            <p:txEl>
                                              <p:pRg st="1" end="1"/>
                                            </p:txEl>
                                          </p:spTgt>
                                        </p:tgtEl>
                                        <p:attrNameLst>
                                          <p:attrName>fillcolor</p:attrName>
                                        </p:attrNameLst>
                                      </p:cBhvr>
                                      <p:tavLst>
                                        <p:tav tm="0">
                                          <p:val>
                                            <p:clrVal>
                                              <a:schemeClr val="accent2"/>
                                            </p:clrVal>
                                          </p:val>
                                        </p:tav>
                                        <p:tav tm="50000">
                                          <p:val>
                                            <p:clrVal>
                                              <a:schemeClr val="hlink"/>
                                            </p:clrVal>
                                          </p:val>
                                        </p:tav>
                                      </p:tavLst>
                                    </p:anim>
                                    <p:set>
                                      <p:cBhvr>
                                        <p:cTn id="64" dur="80"/>
                                        <p:tgtEl>
                                          <p:spTgt spid="64523">
                                            <p:txEl>
                                              <p:pRg st="1" end="1"/>
                                            </p:txEl>
                                          </p:spTgt>
                                        </p:tgtEl>
                                        <p:attrNameLst>
                                          <p:attrName>fill.type</p:attrName>
                                        </p:attrNameLst>
                                      </p:cBhvr>
                                      <p:to>
                                        <p:strVal val="solid"/>
                                      </p:to>
                                    </p:set>
                                  </p:childTnLst>
                                </p:cTn>
                              </p:par>
                            </p:childTnLst>
                          </p:cTn>
                        </p:par>
                        <p:par>
                          <p:cTn id="65" fill="hold" nodeType="afterGroup">
                            <p:stCondLst>
                              <p:cond delay="4420"/>
                            </p:stCondLst>
                            <p:childTnLst>
                              <p:par>
                                <p:cTn id="66" presetID="22" presetClass="entr" presetSubtype="8" fill="hold"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left)">
                                      <p:cBhvr>
                                        <p:cTn id="68"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6" grpId="0"/>
      <p:bldP spid="16403" grpId="0"/>
    </p:bldLst>
  </p:timing>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 4x3 CORP PPT Template_Compressed.potx_V8-FNL_MAR-1-2019</Template>
  <TotalTime>11455</TotalTime>
  <Words>4136</Words>
  <Application>Microsoft Office PowerPoint</Application>
  <PresentationFormat>On-screen Show (4:3)</PresentationFormat>
  <Paragraphs>596</Paragraphs>
  <Slides>109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109</vt:i4>
      </vt:variant>
    </vt:vector>
  </HeadingPairs>
  <TitlesOfParts>
    <vt:vector size="117" baseType="lpstr">
      <vt:lpstr>Arial</vt:lpstr>
      <vt:lpstr>Calibri</vt:lpstr>
      <vt:lpstr>Garamond</vt:lpstr>
      <vt:lpstr>Times New Roman</vt:lpstr>
      <vt:lpstr>Wingdings</vt:lpstr>
      <vt:lpstr>Office Theme</vt:lpstr>
      <vt:lpstr>Equation</vt:lpstr>
      <vt:lpstr>Bitmap Image</vt:lpstr>
      <vt:lpstr>Topics to be Discussed</vt:lpstr>
      <vt:lpstr>Electric Circuits</vt:lpstr>
      <vt:lpstr>PowerPoint Presentation</vt:lpstr>
      <vt:lpstr>PowerPoint Presentation</vt:lpstr>
      <vt:lpstr>Kirchhoff’s Laws</vt:lpstr>
      <vt:lpstr>PowerPoint Presentation</vt:lpstr>
      <vt:lpstr>Polarity of Voltages</vt:lpstr>
      <vt:lpstr>Applying KVL</vt:lpstr>
      <vt:lpstr>PowerPoint Presentation</vt:lpstr>
      <vt:lpstr>Important Note about KVL</vt:lpstr>
      <vt:lpstr>Example 1 : Determine the value of current I. </vt:lpstr>
      <vt:lpstr>Example 2</vt:lpstr>
      <vt:lpstr>PowerPoint Presentation</vt:lpstr>
      <vt:lpstr>PowerPoint Presentation</vt:lpstr>
      <vt:lpstr>PowerPoint Presentation</vt:lpstr>
      <vt:lpstr>Loop-current Analysis</vt:lpstr>
      <vt:lpstr>PowerPoint Presentation</vt:lpstr>
      <vt:lpstr>Example 3</vt:lpstr>
      <vt:lpstr>PowerPoint Presentation</vt:lpstr>
      <vt:lpstr>Benchmark Example 4</vt:lpstr>
      <vt:lpstr>PowerPoint Presentation</vt:lpstr>
      <vt:lpstr>PowerPoint Presentation</vt:lpstr>
      <vt:lpstr>PowerPoint Presentation</vt:lpstr>
      <vt:lpstr>MESH ANALYSIS</vt:lpstr>
      <vt:lpstr>PowerPoint Presentation</vt:lpstr>
      <vt:lpstr>PowerPoint Presentation</vt:lpstr>
      <vt:lpstr>Illustrative Example 5 </vt:lpstr>
      <vt:lpstr>PowerPoint Presentation</vt:lpstr>
      <vt:lpstr>PowerPoint Presentation</vt:lpstr>
      <vt:lpstr>PowerPoint Presentation</vt:lpstr>
      <vt:lpstr>Scientific Calculator </vt:lpstr>
      <vt:lpstr>Three-mesh Network </vt:lpstr>
      <vt:lpstr>PowerPoint Presentation</vt:lpstr>
      <vt:lpstr>PowerPoint Presentation</vt:lpstr>
      <vt:lpstr>PowerPoint Presentation</vt:lpstr>
      <vt:lpstr>The Resistance Matrix</vt:lpstr>
      <vt:lpstr>Mesh Analysis Limitations</vt:lpstr>
      <vt:lpstr>Procedure for Mesh Analysis</vt:lpstr>
      <vt:lpstr>PowerPoint Presentation</vt:lpstr>
      <vt:lpstr>Example 6</vt:lpstr>
      <vt:lpstr>PowerPoint Presentation</vt:lpstr>
      <vt:lpstr>PowerPoint Presentation</vt:lpstr>
      <vt:lpstr>Example 7</vt:lpstr>
      <vt:lpstr>PowerPoint Presentation</vt:lpstr>
      <vt:lpstr>Example 8</vt:lpstr>
      <vt:lpstr>PowerPoint Presentation</vt:lpstr>
      <vt:lpstr>PowerPoint Presentation</vt:lpstr>
      <vt:lpstr>PowerPoint Presentation</vt:lpstr>
      <vt:lpstr>Node Voltages Analysis</vt:lpstr>
      <vt:lpstr>PowerPoint Presentation</vt:lpstr>
      <vt:lpstr>Example 9</vt:lpstr>
      <vt:lpstr>PowerPoint Presentation</vt:lpstr>
      <vt:lpstr>How to Handle Voltage Sources</vt:lpstr>
      <vt:lpstr>Example 10</vt:lpstr>
      <vt:lpstr>PowerPoint Presentation</vt:lpstr>
      <vt:lpstr>PowerPoint Presentation</vt:lpstr>
      <vt:lpstr>PowerPoint Presentation</vt:lpstr>
      <vt:lpstr>PowerPoint Presentation</vt:lpstr>
      <vt:lpstr>Nodal Analysis</vt:lpstr>
      <vt:lpstr>PowerPoint Presentation</vt:lpstr>
      <vt:lpstr>Another method :</vt:lpstr>
      <vt:lpstr>PowerPoint Presentation</vt:lpstr>
      <vt:lpstr>PowerPoint Presentation</vt:lpstr>
      <vt:lpstr>Example 11</vt:lpstr>
      <vt:lpstr>PowerPoint Presentation</vt:lpstr>
      <vt:lpstr>PowerPoint Presentation</vt:lpstr>
      <vt:lpstr>PowerPoint Presentation</vt:lpstr>
      <vt:lpstr>PowerPoint Presentation</vt:lpstr>
      <vt:lpstr>Choice Between the TWO</vt:lpstr>
      <vt:lpstr>Review</vt:lpstr>
      <vt:lpstr>Out of Syllabus</vt:lpstr>
      <vt:lpstr>How to Handle Current Sources</vt:lpstr>
      <vt:lpstr>First Method</vt:lpstr>
      <vt:lpstr>Example 8</vt:lpstr>
      <vt:lpstr>PowerPoint Presentation</vt:lpstr>
      <vt:lpstr>PowerPoint Presentation</vt:lpstr>
      <vt:lpstr>Second Method </vt:lpstr>
      <vt:lpstr>Third Method (Supermesh Method)</vt:lpstr>
      <vt:lpstr>PowerPoint Presentation</vt:lpstr>
      <vt:lpstr>PowerPoint Presentation</vt:lpstr>
      <vt:lpstr>PowerPoint Presentation</vt:lpstr>
      <vt:lpstr>Constrained Node or SUPERNODE</vt:lpstr>
      <vt:lpstr>Counting Independent Nodes </vt:lpstr>
      <vt:lpstr>Example 12</vt:lpstr>
      <vt:lpstr>PowerPoint Presentation</vt:lpstr>
      <vt:lpstr>PowerPoint Presentation</vt:lpstr>
      <vt:lpstr>PowerPoint Presentation</vt:lpstr>
      <vt:lpstr>Example 16</vt:lpstr>
      <vt:lpstr>Solution :</vt:lpstr>
      <vt:lpstr>PowerPoint Presentation</vt:lpstr>
      <vt:lpstr>PowerPoint Presentation</vt:lpstr>
      <vt:lpstr>PowerPoint Presentation</vt:lpstr>
      <vt:lpstr>PowerPoint Presentation</vt:lpstr>
      <vt:lpstr>PowerPoint Presentation</vt:lpstr>
      <vt:lpstr>Delta-to-Star Transformation</vt:lpstr>
      <vt:lpstr>PowerPoint Presentation</vt:lpstr>
      <vt:lpstr>PowerPoint Presentation</vt:lpstr>
      <vt:lpstr>PowerPoint Presentation</vt:lpstr>
      <vt:lpstr>Star-to-Delta Transformation </vt:lpstr>
      <vt:lpstr>Example 2.5(a) Calculate the effective resistance between points A and B for the combinations of resistances, </vt:lpstr>
      <vt:lpstr>PowerPoint Presentation</vt:lpstr>
      <vt:lpstr>PowerPoint Presentation</vt:lpstr>
      <vt:lpstr>Solution : The resistance of the network within dotted box is</vt:lpstr>
      <vt:lpstr>PowerPoint Presentation</vt:lpstr>
      <vt:lpstr>Example 2.6 Determine the currents I1, I2 and I3 flowing in the parallel branches in the network shown in Figure.</vt:lpstr>
      <vt:lpstr>PowerPoint Presentation</vt:lpstr>
      <vt:lpstr>PowerPoint Presentation</vt:lpstr>
      <vt:lpstr>Example 2.7 Calculate the supply current I in the network given, if the 5-Ω resistance dissipates energy at the rate of 20 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User Notes Delete this slide from final presentation.</dc:title>
  <dc:creator>Mehra, Ruchika</dc:creator>
  <cp:lastModifiedBy>Bibek sha</cp:lastModifiedBy>
  <cp:revision>118</cp:revision>
  <cp:lastPrinted>2018-08-01T21:17:27Z</cp:lastPrinted>
  <dcterms:created xsi:type="dcterms:W3CDTF">2019-03-07T04:20:31Z</dcterms:created>
  <dcterms:modified xsi:type="dcterms:W3CDTF">2023-06-05T07:37:35Z</dcterms:modified>
</cp:coreProperties>
</file>